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10"/>
  </p:notesMasterIdLst>
  <p:sldIdLst>
    <p:sldId id="256" r:id="rId4"/>
    <p:sldId id="268" r:id="rId5"/>
    <p:sldId id="330" r:id="rId6"/>
    <p:sldId id="331" r:id="rId7"/>
    <p:sldId id="332" r:id="rId8"/>
    <p:sldId id="258" r:id="rId9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 varScale="1">
        <p:scale>
          <a:sx n="148" d="100"/>
          <a:sy n="148" d="100"/>
        </p:scale>
        <p:origin x="21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0882E-2CEA-4529-AEDE-204101C186B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8DF4E7-E338-4A3A-A7C2-EF0C23DF6464}">
      <dgm:prSet phldrT="[Testo]" custT="1"/>
      <dgm:spPr/>
      <dgm:t>
        <a:bodyPr/>
        <a:lstStyle/>
        <a:p>
          <a:pPr algn="ctr"/>
          <a:r>
            <a:rPr lang="it-IT" sz="2000" dirty="0"/>
            <a:t>Game Model</a:t>
          </a:r>
        </a:p>
      </dgm:t>
    </dgm:pt>
    <dgm:pt modelId="{C02511B7-A55A-4307-9EA9-24195DAD03D0}" type="parTrans" cxnId="{B7910DA9-08A2-4C7F-B081-60EE0CC4753A}">
      <dgm:prSet/>
      <dgm:spPr/>
      <dgm:t>
        <a:bodyPr/>
        <a:lstStyle/>
        <a:p>
          <a:endParaRPr lang="it-IT"/>
        </a:p>
      </dgm:t>
    </dgm:pt>
    <dgm:pt modelId="{13F94B22-BC99-4749-9818-950FCE4D10BF}" type="sibTrans" cxnId="{B7910DA9-08A2-4C7F-B081-60EE0CC4753A}">
      <dgm:prSet/>
      <dgm:spPr/>
      <dgm:t>
        <a:bodyPr/>
        <a:lstStyle/>
        <a:p>
          <a:endParaRPr lang="it-IT"/>
        </a:p>
      </dgm:t>
    </dgm:pt>
    <dgm:pt modelId="{8C41A084-AA90-4456-86D4-B0A628579C19}">
      <dgm:prSet phldrT="[Testo]"/>
      <dgm:spPr/>
      <dgm:t>
        <a:bodyPr/>
        <a:lstStyle/>
        <a:p>
          <a:r>
            <a:rPr lang="it-IT" dirty="0"/>
            <a:t>Distributed Controller</a:t>
          </a:r>
        </a:p>
      </dgm:t>
    </dgm:pt>
    <dgm:pt modelId="{199D1444-57C3-44C3-A2BD-C2985EA40E47}" type="parTrans" cxnId="{B337A5BE-B4C3-4B64-A5CD-33F5184FB7AB}">
      <dgm:prSet/>
      <dgm:spPr/>
      <dgm:t>
        <a:bodyPr/>
        <a:lstStyle/>
        <a:p>
          <a:endParaRPr lang="it-IT"/>
        </a:p>
      </dgm:t>
    </dgm:pt>
    <dgm:pt modelId="{33CF3153-197F-4535-93A4-E725091DA315}" type="sibTrans" cxnId="{B337A5BE-B4C3-4B64-A5CD-33F5184FB7AB}">
      <dgm:prSet/>
      <dgm:spPr/>
      <dgm:t>
        <a:bodyPr/>
        <a:lstStyle/>
        <a:p>
          <a:endParaRPr lang="it-IT"/>
        </a:p>
      </dgm:t>
    </dgm:pt>
    <dgm:pt modelId="{B3B9DF11-4F02-4C6E-B919-36A42D22E76C}">
      <dgm:prSet phldrT="[Testo]" custT="1"/>
      <dgm:spPr/>
      <dgm:t>
        <a:bodyPr/>
        <a:lstStyle/>
        <a:p>
          <a:pPr>
            <a:spcAft>
              <a:spcPts val="0"/>
            </a:spcAft>
          </a:pPr>
          <a:r>
            <a:rPr lang="it-IT" sz="1600" dirty="0" err="1"/>
            <a:t>View</a:t>
          </a:r>
          <a:endParaRPr lang="it-IT" sz="1600" dirty="0"/>
        </a:p>
        <a:p>
          <a:pPr>
            <a:spcAft>
              <a:spcPts val="0"/>
            </a:spcAft>
          </a:pPr>
          <a:r>
            <a:rPr lang="it-IT" sz="1600" dirty="0"/>
            <a:t>CLI and GUI</a:t>
          </a:r>
        </a:p>
      </dgm:t>
    </dgm:pt>
    <dgm:pt modelId="{173B9B60-CCE0-457E-BA86-27DB2F6F9B27}" type="parTrans" cxnId="{D82A07D3-AA75-4780-A17C-EA95BA8FC799}">
      <dgm:prSet/>
      <dgm:spPr/>
      <dgm:t>
        <a:bodyPr/>
        <a:lstStyle/>
        <a:p>
          <a:endParaRPr lang="it-IT"/>
        </a:p>
      </dgm:t>
    </dgm:pt>
    <dgm:pt modelId="{C71AF301-0DB8-4BAB-9667-3DCF4ACDCE46}" type="sibTrans" cxnId="{D82A07D3-AA75-4780-A17C-EA95BA8FC799}">
      <dgm:prSet/>
      <dgm:spPr/>
      <dgm:t>
        <a:bodyPr/>
        <a:lstStyle/>
        <a:p>
          <a:endParaRPr lang="it-IT"/>
        </a:p>
      </dgm:t>
    </dgm:pt>
    <dgm:pt modelId="{FC8DFF48-222A-44E8-A309-0E91B611C9C8}" type="pres">
      <dgm:prSet presAssocID="{AE30882E-2CEA-4529-AEDE-204101C186B0}" presName="arrowDiagram" presStyleCnt="0">
        <dgm:presLayoutVars>
          <dgm:chMax val="5"/>
          <dgm:dir/>
          <dgm:resizeHandles val="exact"/>
        </dgm:presLayoutVars>
      </dgm:prSet>
      <dgm:spPr/>
    </dgm:pt>
    <dgm:pt modelId="{AB3112D3-C898-4523-B130-F47FE8DC8A36}" type="pres">
      <dgm:prSet presAssocID="{AE30882E-2CEA-4529-AEDE-204101C186B0}" presName="arrow" presStyleLbl="bgShp" presStyleIdx="0" presStyleCnt="1" custAng="445182"/>
      <dgm:spPr/>
    </dgm:pt>
    <dgm:pt modelId="{84C238BC-C3EC-43F8-98D6-1F4FDE077582}" type="pres">
      <dgm:prSet presAssocID="{AE30882E-2CEA-4529-AEDE-204101C186B0}" presName="arrowDiagram3" presStyleCnt="0"/>
      <dgm:spPr/>
    </dgm:pt>
    <dgm:pt modelId="{87DC2A12-6AE6-4CA9-92F9-704A825E7C9A}" type="pres">
      <dgm:prSet presAssocID="{348DF4E7-E338-4A3A-A7C2-EF0C23DF6464}" presName="bullet3a" presStyleLbl="node1" presStyleIdx="0" presStyleCnt="3" custLinFactX="-10555" custLinFactY="-11312" custLinFactNeighborX="-100000" custLinFactNeighborY="-100000"/>
      <dgm:spPr/>
    </dgm:pt>
    <dgm:pt modelId="{8A9EF0B6-16CD-4D24-9993-B8504920D68C}" type="pres">
      <dgm:prSet presAssocID="{348DF4E7-E338-4A3A-A7C2-EF0C23DF6464}" presName="textBox3a" presStyleLbl="revTx" presStyleIdx="0" presStyleCnt="3" custScaleX="87450" custScaleY="85670" custLinFactNeighborX="-15348" custLinFactNeighborY="-27443">
        <dgm:presLayoutVars>
          <dgm:bulletEnabled val="1"/>
        </dgm:presLayoutVars>
      </dgm:prSet>
      <dgm:spPr/>
    </dgm:pt>
    <dgm:pt modelId="{CC702F21-D3E5-4B1F-841A-9CDCD262E6D8}" type="pres">
      <dgm:prSet presAssocID="{8C41A084-AA90-4456-86D4-B0A628579C19}" presName="bullet3b" presStyleLbl="node1" presStyleIdx="1" presStyleCnt="3" custLinFactNeighborX="-16094" custLinFactNeighborY="-18358"/>
      <dgm:spPr/>
    </dgm:pt>
    <dgm:pt modelId="{CABA68FC-BC92-4503-A482-9AF85DE0FF8E}" type="pres">
      <dgm:prSet presAssocID="{8C41A084-AA90-4456-86D4-B0A628579C19}" presName="textBox3b" presStyleLbl="revTx" presStyleIdx="1" presStyleCnt="3" custScaleX="116300" custLinFactNeighborX="5042" custLinFactNeighborY="1980">
        <dgm:presLayoutVars>
          <dgm:bulletEnabled val="1"/>
        </dgm:presLayoutVars>
      </dgm:prSet>
      <dgm:spPr/>
    </dgm:pt>
    <dgm:pt modelId="{5110C8E3-31EE-4B31-AC33-882F9E5D51C1}" type="pres">
      <dgm:prSet presAssocID="{B3B9DF11-4F02-4C6E-B919-36A42D22E76C}" presName="bullet3c" presStyleLbl="node1" presStyleIdx="2" presStyleCnt="3" custLinFactNeighborX="-8918" custLinFactNeighborY="42294"/>
      <dgm:spPr/>
    </dgm:pt>
    <dgm:pt modelId="{0EED8919-1A8A-4D9E-8544-6364C2EBEBCC}" type="pres">
      <dgm:prSet presAssocID="{B3B9DF11-4F02-4C6E-B919-36A42D22E76C}" presName="textBox3c" presStyleLbl="revTx" presStyleIdx="2" presStyleCnt="3" custScaleX="116058" custScaleY="37725" custLinFactNeighborX="20997" custLinFactNeighborY="-27266">
        <dgm:presLayoutVars>
          <dgm:bulletEnabled val="1"/>
        </dgm:presLayoutVars>
      </dgm:prSet>
      <dgm:spPr/>
    </dgm:pt>
  </dgm:ptLst>
  <dgm:cxnLst>
    <dgm:cxn modelId="{A16B2E43-9333-4553-9FB2-1C227105EBA1}" type="presOf" srcId="{B3B9DF11-4F02-4C6E-B919-36A42D22E76C}" destId="{0EED8919-1A8A-4D9E-8544-6364C2EBEBCC}" srcOrd="0" destOrd="0" presId="urn:microsoft.com/office/officeart/2005/8/layout/arrow2"/>
    <dgm:cxn modelId="{B673A680-803F-4C6E-8ED6-F670D8BF8277}" type="presOf" srcId="{348DF4E7-E338-4A3A-A7C2-EF0C23DF6464}" destId="{8A9EF0B6-16CD-4D24-9993-B8504920D68C}" srcOrd="0" destOrd="0" presId="urn:microsoft.com/office/officeart/2005/8/layout/arrow2"/>
    <dgm:cxn modelId="{D465C596-8A89-4216-BDCB-9C0DD2AA1513}" type="presOf" srcId="{8C41A084-AA90-4456-86D4-B0A628579C19}" destId="{CABA68FC-BC92-4503-A482-9AF85DE0FF8E}" srcOrd="0" destOrd="0" presId="urn:microsoft.com/office/officeart/2005/8/layout/arrow2"/>
    <dgm:cxn modelId="{B7910DA9-08A2-4C7F-B081-60EE0CC4753A}" srcId="{AE30882E-2CEA-4529-AEDE-204101C186B0}" destId="{348DF4E7-E338-4A3A-A7C2-EF0C23DF6464}" srcOrd="0" destOrd="0" parTransId="{C02511B7-A55A-4307-9EA9-24195DAD03D0}" sibTransId="{13F94B22-BC99-4749-9818-950FCE4D10BF}"/>
    <dgm:cxn modelId="{B337A5BE-B4C3-4B64-A5CD-33F5184FB7AB}" srcId="{AE30882E-2CEA-4529-AEDE-204101C186B0}" destId="{8C41A084-AA90-4456-86D4-B0A628579C19}" srcOrd="1" destOrd="0" parTransId="{199D1444-57C3-44C3-A2BD-C2985EA40E47}" sibTransId="{33CF3153-197F-4535-93A4-E725091DA315}"/>
    <dgm:cxn modelId="{0D47BBCE-4438-4489-B6EC-77B411C84DFE}" type="presOf" srcId="{AE30882E-2CEA-4529-AEDE-204101C186B0}" destId="{FC8DFF48-222A-44E8-A309-0E91B611C9C8}" srcOrd="0" destOrd="0" presId="urn:microsoft.com/office/officeart/2005/8/layout/arrow2"/>
    <dgm:cxn modelId="{D82A07D3-AA75-4780-A17C-EA95BA8FC799}" srcId="{AE30882E-2CEA-4529-AEDE-204101C186B0}" destId="{B3B9DF11-4F02-4C6E-B919-36A42D22E76C}" srcOrd="2" destOrd="0" parTransId="{173B9B60-CCE0-457E-BA86-27DB2F6F9B27}" sibTransId="{C71AF301-0DB8-4BAB-9667-3DCF4ACDCE46}"/>
    <dgm:cxn modelId="{4940E486-FA06-4578-9CA5-D05AC48D71B1}" type="presParOf" srcId="{FC8DFF48-222A-44E8-A309-0E91B611C9C8}" destId="{AB3112D3-C898-4523-B130-F47FE8DC8A36}" srcOrd="0" destOrd="0" presId="urn:microsoft.com/office/officeart/2005/8/layout/arrow2"/>
    <dgm:cxn modelId="{E43BC08D-9614-4502-919D-722FF57D9442}" type="presParOf" srcId="{FC8DFF48-222A-44E8-A309-0E91B611C9C8}" destId="{84C238BC-C3EC-43F8-98D6-1F4FDE077582}" srcOrd="1" destOrd="0" presId="urn:microsoft.com/office/officeart/2005/8/layout/arrow2"/>
    <dgm:cxn modelId="{4861FCF5-6990-4FB7-B9A4-B3020BCD1A12}" type="presParOf" srcId="{84C238BC-C3EC-43F8-98D6-1F4FDE077582}" destId="{87DC2A12-6AE6-4CA9-92F9-704A825E7C9A}" srcOrd="0" destOrd="0" presId="urn:microsoft.com/office/officeart/2005/8/layout/arrow2"/>
    <dgm:cxn modelId="{F97B7FF5-BDB9-4162-8037-E644064F5DC3}" type="presParOf" srcId="{84C238BC-C3EC-43F8-98D6-1F4FDE077582}" destId="{8A9EF0B6-16CD-4D24-9993-B8504920D68C}" srcOrd="1" destOrd="0" presId="urn:microsoft.com/office/officeart/2005/8/layout/arrow2"/>
    <dgm:cxn modelId="{8A3E5144-5C3C-4F47-AA67-611D649FF54D}" type="presParOf" srcId="{84C238BC-C3EC-43F8-98D6-1F4FDE077582}" destId="{CC702F21-D3E5-4B1F-841A-9CDCD262E6D8}" srcOrd="2" destOrd="0" presId="urn:microsoft.com/office/officeart/2005/8/layout/arrow2"/>
    <dgm:cxn modelId="{3D276ABD-2E12-434B-B25B-B0277A5530EB}" type="presParOf" srcId="{84C238BC-C3EC-43F8-98D6-1F4FDE077582}" destId="{CABA68FC-BC92-4503-A482-9AF85DE0FF8E}" srcOrd="3" destOrd="0" presId="urn:microsoft.com/office/officeart/2005/8/layout/arrow2"/>
    <dgm:cxn modelId="{0FD92A54-7D34-463A-BE28-8CB764F19962}" type="presParOf" srcId="{84C238BC-C3EC-43F8-98D6-1F4FDE077582}" destId="{5110C8E3-31EE-4B31-AC33-882F9E5D51C1}" srcOrd="4" destOrd="0" presId="urn:microsoft.com/office/officeart/2005/8/layout/arrow2"/>
    <dgm:cxn modelId="{D15EDCF3-83B4-4E1D-8398-445B894BD127}" type="presParOf" srcId="{84C238BC-C3EC-43F8-98D6-1F4FDE077582}" destId="{0EED8919-1A8A-4D9E-8544-6364C2EBEBC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112D3-C898-4523-B130-F47FE8DC8A36}">
      <dsp:nvSpPr>
        <dsp:cNvPr id="0" name=""/>
        <dsp:cNvSpPr/>
      </dsp:nvSpPr>
      <dsp:spPr>
        <a:xfrm rot="445182">
          <a:off x="0" y="85327"/>
          <a:ext cx="4197350" cy="262334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C2A12-6AE6-4CA9-92F9-704A825E7C9A}">
      <dsp:nvSpPr>
        <dsp:cNvPr id="0" name=""/>
        <dsp:cNvSpPr/>
      </dsp:nvSpPr>
      <dsp:spPr>
        <a:xfrm>
          <a:off x="412413" y="1774483"/>
          <a:ext cx="109131" cy="109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EF0B6-16CD-4D24-9993-B8504920D68C}">
      <dsp:nvSpPr>
        <dsp:cNvPr id="0" name=""/>
        <dsp:cNvSpPr/>
      </dsp:nvSpPr>
      <dsp:spPr>
        <a:xfrm>
          <a:off x="498896" y="1796788"/>
          <a:ext cx="855245" cy="649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26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Game Model</a:t>
          </a:r>
        </a:p>
      </dsp:txBody>
      <dsp:txXfrm>
        <a:off x="498896" y="1796788"/>
        <a:ext cx="855245" cy="649503"/>
      </dsp:txXfrm>
    </dsp:sp>
    <dsp:sp modelId="{CC702F21-D3E5-4B1F-841A-9CDCD262E6D8}">
      <dsp:nvSpPr>
        <dsp:cNvPr id="0" name=""/>
        <dsp:cNvSpPr/>
      </dsp:nvSpPr>
      <dsp:spPr>
        <a:xfrm>
          <a:off x="1464605" y="1146718"/>
          <a:ext cx="197275" cy="197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A68FC-BC92-4503-A482-9AF85DE0FF8E}">
      <dsp:nvSpPr>
        <dsp:cNvPr id="0" name=""/>
        <dsp:cNvSpPr/>
      </dsp:nvSpPr>
      <dsp:spPr>
        <a:xfrm>
          <a:off x="1563684" y="1309828"/>
          <a:ext cx="1171564" cy="142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532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Distributed Controller</a:t>
          </a:r>
        </a:p>
      </dsp:txBody>
      <dsp:txXfrm>
        <a:off x="1563684" y="1309828"/>
        <a:ext cx="1171564" cy="1427098"/>
      </dsp:txXfrm>
    </dsp:sp>
    <dsp:sp modelId="{5110C8E3-31EE-4B31-AC33-882F9E5D51C1}">
      <dsp:nvSpPr>
        <dsp:cNvPr id="0" name=""/>
        <dsp:cNvSpPr/>
      </dsp:nvSpPr>
      <dsp:spPr>
        <a:xfrm>
          <a:off x="2630493" y="864423"/>
          <a:ext cx="272827" cy="2728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D8919-1A8A-4D9E-8544-6364C2EBEBCC}">
      <dsp:nvSpPr>
        <dsp:cNvPr id="0" name=""/>
        <dsp:cNvSpPr/>
      </dsp:nvSpPr>
      <dsp:spPr>
        <a:xfrm>
          <a:off x="2921872" y="956033"/>
          <a:ext cx="1169126" cy="68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6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600" kern="1200" dirty="0" err="1"/>
            <a:t>View</a:t>
          </a:r>
          <a:endParaRPr lang="it-IT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600" kern="1200" dirty="0"/>
            <a:t>CLI and GUI</a:t>
          </a:r>
        </a:p>
      </dsp:txBody>
      <dsp:txXfrm>
        <a:off x="2921872" y="956033"/>
        <a:ext cx="1169126" cy="687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02/07/2022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94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99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05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2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2895598" y="3530217"/>
            <a:ext cx="5984431" cy="1363153"/>
          </a:xfrm>
        </p:spPr>
        <p:txBody>
          <a:bodyPr/>
          <a:lstStyle/>
          <a:p>
            <a:r>
              <a:rPr lang="it-IT" dirty="0"/>
              <a:t>Progetto di Ingegneria del Software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Membri del gruppo:</a:t>
            </a:r>
            <a:r>
              <a:rPr lang="it-IT" dirty="0">
                <a:solidFill>
                  <a:srgbClr val="000000"/>
                </a:solidFill>
              </a:rPr>
              <a:t>  Marco Ronzani</a:t>
            </a:r>
            <a:endParaRPr lang="it-IT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000000"/>
                </a:solidFill>
              </a:rPr>
              <a:t>		              </a:t>
            </a:r>
            <a:r>
              <a:rPr lang="it-IT" dirty="0">
                <a:solidFill>
                  <a:srgbClr val="000000"/>
                </a:solidFill>
              </a:rPr>
              <a:t>Marco Riva</a:t>
            </a:r>
            <a:endParaRPr lang="it-IT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</a:rPr>
              <a:t>		          Alice Portentoso</a:t>
            </a:r>
            <a:endParaRPr lang="it-IT" sz="1400" dirty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Corso di Laurea di primo livello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/>
              <a:t>Anno Accademico 2021 – 2022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Il Progetto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9DF95C6-ADE1-95A3-4421-FE8A78A0AD27}"/>
              </a:ext>
            </a:extLst>
          </p:cNvPr>
          <p:cNvSpPr/>
          <p:nvPr/>
        </p:nvSpPr>
        <p:spPr>
          <a:xfrm>
            <a:off x="47625" y="6604045"/>
            <a:ext cx="4587160" cy="225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Ronzani – Marco Riva – Alice Portentoso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3A9EE06-896E-480C-B02F-007B1E52ED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1" y="4385158"/>
            <a:ext cx="1828804" cy="1828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2FA983C-7A9C-C341-0572-B458FF5F0C3A}"/>
              </a:ext>
            </a:extLst>
          </p:cNvPr>
          <p:cNvSpPr txBox="1"/>
          <p:nvPr/>
        </p:nvSpPr>
        <p:spPr>
          <a:xfrm>
            <a:off x="512401" y="1060450"/>
            <a:ext cx="818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Implementazione del gioco da tavolo </a:t>
            </a:r>
            <a:r>
              <a:rPr lang="it-IT" b="1" dirty="0" err="1"/>
              <a:t>Eriantys</a:t>
            </a:r>
            <a:r>
              <a:rPr lang="it-IT" dirty="0"/>
              <a:t> tramite </a:t>
            </a:r>
            <a:r>
              <a:rPr lang="it-IT" dirty="0" err="1"/>
              <a:t>JavaSE</a:t>
            </a:r>
            <a:r>
              <a:rPr lang="it-IT" dirty="0"/>
              <a:t> e nella forma di un’applicazione </a:t>
            </a:r>
            <a:r>
              <a:rPr lang="it-IT" b="1" dirty="0"/>
              <a:t>Client-Server</a:t>
            </a:r>
            <a:r>
              <a:rPr lang="it-IT" dirty="0"/>
              <a:t> tramite il pattern </a:t>
            </a:r>
            <a:r>
              <a:rPr lang="it-IT" b="1" dirty="0"/>
              <a:t>MVC</a:t>
            </a:r>
            <a:r>
              <a:rPr lang="it-IT" dirty="0"/>
              <a:t>.</a:t>
            </a:r>
          </a:p>
        </p:txBody>
      </p:sp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3C5EE5-2141-3C06-DC70-EFCDDF7596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1" y="1936704"/>
            <a:ext cx="2681645" cy="4019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ED138C7F-FEF5-DC42-191C-C6746E44731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89" y="3735365"/>
            <a:ext cx="4350464" cy="2547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9" name="Diagramma 28">
            <a:extLst>
              <a:ext uri="{FF2B5EF4-FFF2-40B4-BE49-F238E27FC236}">
                <a16:creationId xmlns:a16="http://schemas.microsoft.com/office/drawing/2014/main" id="{50DE4191-44AC-4A37-E69A-C39FD96DB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119483"/>
              </p:ext>
            </p:extLst>
          </p:nvPr>
        </p:nvGraphicFramePr>
        <p:xfrm>
          <a:off x="1598608" y="1824961"/>
          <a:ext cx="4197350" cy="279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Il Model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A654AD-16EB-668B-ED13-EF108CD108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t="4424" r="1133"/>
          <a:stretch/>
        </p:blipFill>
        <p:spPr>
          <a:xfrm>
            <a:off x="128159" y="2519187"/>
            <a:ext cx="6382111" cy="3054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DF10DB-7FE0-8F92-FEB5-99BD0EA48F17}"/>
              </a:ext>
            </a:extLst>
          </p:cNvPr>
          <p:cNvSpPr txBox="1"/>
          <p:nvPr/>
        </p:nvSpPr>
        <p:spPr>
          <a:xfrm>
            <a:off x="512401" y="1060450"/>
            <a:ext cx="818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Model implementa sia le </a:t>
            </a:r>
            <a:r>
              <a:rPr lang="it-IT" b="1" dirty="0"/>
              <a:t>strutture dati</a:t>
            </a:r>
            <a:r>
              <a:rPr lang="it-IT" dirty="0"/>
              <a:t> che la </a:t>
            </a:r>
            <a:r>
              <a:rPr lang="it-IT" b="1" dirty="0"/>
              <a:t>logica del gioco</a:t>
            </a:r>
            <a:r>
              <a:rPr lang="it-IT" dirty="0"/>
              <a:t>, esponendo un’interfaccia che permette già di sostenere una partita e vederne lo stato.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DA721-37CB-E746-80C1-519845CDCBF1}"/>
              </a:ext>
            </a:extLst>
          </p:cNvPr>
          <p:cNvSpPr txBox="1"/>
          <p:nvPr/>
        </p:nvSpPr>
        <p:spPr>
          <a:xfrm>
            <a:off x="512402" y="1693239"/>
            <a:ext cx="8180748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it-IT" sz="1400" dirty="0"/>
              <a:t>Ciò che non è modellato come classe è realizzato direttamente con il tipo dati elementare più adatto.</a:t>
            </a:r>
          </a:p>
          <a:p>
            <a:r>
              <a:rPr lang="it-IT" sz="1400" dirty="0"/>
              <a:t>Es:   un set ordinato di studenti → </a:t>
            </a:r>
            <a:r>
              <a:rPr lang="it-IT" sz="1400" dirty="0" err="1"/>
              <a:t>ArrayList</a:t>
            </a:r>
            <a:r>
              <a:rPr lang="it-IT" sz="1400" dirty="0"/>
              <a:t>&lt;Colors&gt;</a:t>
            </a:r>
          </a:p>
          <a:p>
            <a:r>
              <a:rPr lang="it-IT" sz="1400" dirty="0"/>
              <a:t>        un set senza ordine di studenti → [0, 0, 0, 0, 0] indicizzato da Colors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FEDBE0-D4E4-E313-CF05-D146A4CA71B3}"/>
              </a:ext>
            </a:extLst>
          </p:cNvPr>
          <p:cNvSpPr txBox="1"/>
          <p:nvPr/>
        </p:nvSpPr>
        <p:spPr>
          <a:xfrm>
            <a:off x="6626809" y="2313845"/>
            <a:ext cx="2389032" cy="3916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sz="1600" dirty="0"/>
              <a:t>Alcune design </a:t>
            </a:r>
            <a:r>
              <a:rPr lang="it-IT" sz="1600" dirty="0" err="1"/>
              <a:t>choices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Le carte personaggio (</a:t>
            </a:r>
            <a:r>
              <a:rPr lang="it-IT" sz="1600" dirty="0" err="1"/>
              <a:t>Npcs</a:t>
            </a:r>
            <a:r>
              <a:rPr lang="it-IT" sz="1600" dirty="0"/>
              <a:t>) sono costruite da una </a:t>
            </a:r>
            <a:r>
              <a:rPr lang="it-IT" sz="1600" b="1" dirty="0" err="1"/>
              <a:t>Factory</a:t>
            </a:r>
            <a:endParaRPr lang="it-IT" sz="1600" b="1" dirty="0"/>
          </a:p>
          <a:p>
            <a:endParaRPr lang="it-I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Game implementa il pattern </a:t>
            </a:r>
            <a:r>
              <a:rPr lang="it-IT" sz="1600" b="1" dirty="0"/>
              <a:t>Memento </a:t>
            </a:r>
            <a:r>
              <a:rPr lang="it-IT" sz="1600" dirty="0"/>
              <a:t>tramite serializzazione</a:t>
            </a:r>
          </a:p>
          <a:p>
            <a:endParaRPr lang="it-IT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Studenti e professori sono resi tramite un </a:t>
            </a:r>
            <a:r>
              <a:rPr lang="it-IT" sz="1600" dirty="0" err="1"/>
              <a:t>Enum</a:t>
            </a:r>
            <a:r>
              <a:rPr lang="it-IT" sz="1600" dirty="0"/>
              <a:t> di colori</a:t>
            </a:r>
          </a:p>
          <a:p>
            <a:endParaRPr lang="it-IT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Island espone un’interfaccia analoga a </a:t>
            </a:r>
            <a:r>
              <a:rPr lang="it-IT" sz="1600" b="1" dirty="0" err="1"/>
              <a:t>Mergeable</a:t>
            </a:r>
            <a:endParaRPr lang="it-IT" sz="160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964F9E-9D52-C197-A094-2F570F74BE87}"/>
              </a:ext>
            </a:extLst>
          </p:cNvPr>
          <p:cNvSpPr/>
          <p:nvPr/>
        </p:nvSpPr>
        <p:spPr>
          <a:xfrm>
            <a:off x="47625" y="6604045"/>
            <a:ext cx="4587160" cy="225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Ronzani – Marco Riva – Alice Portentoso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CEA3AD-8F4A-8549-0B76-0DEF12094C3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51420" b="31544"/>
          <a:stretch/>
        </p:blipFill>
        <p:spPr>
          <a:xfrm>
            <a:off x="147477" y="6115487"/>
            <a:ext cx="5448078" cy="27045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0D0F07-EFF0-C791-7CD7-47A32FB84851}"/>
              </a:ext>
            </a:extLst>
          </p:cNvPr>
          <p:cNvSpPr txBox="1"/>
          <p:nvPr/>
        </p:nvSpPr>
        <p:spPr>
          <a:xfrm>
            <a:off x="47625" y="5674981"/>
            <a:ext cx="209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Copertura dei test: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4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spd="slow" advTm="1475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Il Controller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DF10DB-7FE0-8F92-FEB5-99BD0EA48F17}"/>
              </a:ext>
            </a:extLst>
          </p:cNvPr>
          <p:cNvSpPr txBox="1"/>
          <p:nvPr/>
        </p:nvSpPr>
        <p:spPr>
          <a:xfrm>
            <a:off x="512401" y="976743"/>
            <a:ext cx="818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Controller è </a:t>
            </a:r>
            <a:r>
              <a:rPr lang="it-IT" b="1" dirty="0"/>
              <a:t>distribuito</a:t>
            </a:r>
            <a:r>
              <a:rPr lang="it-IT" dirty="0"/>
              <a:t> tra Client e Server.</a:t>
            </a:r>
          </a:p>
          <a:p>
            <a:r>
              <a:rPr lang="it-IT" dirty="0"/>
              <a:t>L’architettura è «</a:t>
            </a:r>
            <a:r>
              <a:rPr lang="it-IT" b="1" dirty="0" err="1"/>
              <a:t>Fat</a:t>
            </a:r>
            <a:r>
              <a:rPr lang="it-IT" b="1" dirty="0"/>
              <a:t> Client</a:t>
            </a:r>
            <a:r>
              <a:rPr lang="it-IT" dirty="0"/>
              <a:t>», in quanto anche il Client fa uso di un’intera funzionante copia del Model.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964F9E-9D52-C197-A094-2F570F74BE87}"/>
              </a:ext>
            </a:extLst>
          </p:cNvPr>
          <p:cNvSpPr/>
          <p:nvPr/>
        </p:nvSpPr>
        <p:spPr>
          <a:xfrm>
            <a:off x="47625" y="6604045"/>
            <a:ext cx="4587160" cy="225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Ronzani – Marco Riva – Alice Portentoso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CEA3AD-8F4A-8549-0B76-0DEF12094C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67645" b="15319"/>
          <a:stretch/>
        </p:blipFill>
        <p:spPr>
          <a:xfrm>
            <a:off x="147477" y="6115487"/>
            <a:ext cx="5448078" cy="27045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0D0F07-EFF0-C791-7CD7-47A32FB84851}"/>
              </a:ext>
            </a:extLst>
          </p:cNvPr>
          <p:cNvSpPr txBox="1"/>
          <p:nvPr/>
        </p:nvSpPr>
        <p:spPr>
          <a:xfrm>
            <a:off x="47625" y="5674981"/>
            <a:ext cx="209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Copertura dei test: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425F18-7AFB-DE96-32B5-F160C6EE81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60" y="2022382"/>
            <a:ext cx="5350734" cy="3581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7095A7-CC14-6900-4157-DF3DC1E2537F}"/>
              </a:ext>
            </a:extLst>
          </p:cNvPr>
          <p:cNvSpPr txBox="1"/>
          <p:nvPr/>
        </p:nvSpPr>
        <p:spPr>
          <a:xfrm>
            <a:off x="5993040" y="1793310"/>
            <a:ext cx="2908300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I Controller (Client, Server e </a:t>
            </a:r>
            <a:r>
              <a:rPr lang="it-IT" sz="1600" dirty="0" err="1"/>
              <a:t>ServerLobby</a:t>
            </a:r>
            <a:r>
              <a:rPr lang="it-IT" sz="1600" dirty="0"/>
              <a:t>) sono </a:t>
            </a:r>
            <a:r>
              <a:rPr lang="it-IT" sz="1600" b="1" dirty="0"/>
              <a:t>Observer</a:t>
            </a:r>
            <a:r>
              <a:rPr lang="it-IT" sz="1600" dirty="0"/>
              <a:t> di </a:t>
            </a:r>
            <a:r>
              <a:rPr lang="it-IT" sz="1600" dirty="0" err="1"/>
              <a:t>SocketHandler</a:t>
            </a:r>
            <a:r>
              <a:rPr lang="it-IT" sz="1600" dirty="0"/>
              <a:t>, così che l’entrata ed uscita da una lobby coincida con un cambio di Observer.</a:t>
            </a:r>
          </a:p>
          <a:p>
            <a:endParaRPr lang="it-IT" sz="1000" dirty="0"/>
          </a:p>
          <a:p>
            <a:r>
              <a:rPr lang="it-IT" sz="1600" dirty="0" err="1"/>
              <a:t>SocketHandler</a:t>
            </a:r>
            <a:r>
              <a:rPr lang="it-IT" sz="1600" dirty="0"/>
              <a:t> è un </a:t>
            </a:r>
            <a:r>
              <a:rPr lang="it-IT" sz="1600" b="1" dirty="0" err="1"/>
              <a:t>Wrapper</a:t>
            </a:r>
            <a:r>
              <a:rPr lang="it-IT" sz="1600" b="1" dirty="0"/>
              <a:t> </a:t>
            </a:r>
            <a:r>
              <a:rPr lang="it-IT" sz="1600" dirty="0"/>
              <a:t>di </a:t>
            </a:r>
            <a:r>
              <a:rPr lang="it-IT" sz="1600" dirty="0" err="1"/>
              <a:t>Socket</a:t>
            </a:r>
            <a:r>
              <a:rPr lang="it-IT" sz="1600" dirty="0"/>
              <a:t>.</a:t>
            </a:r>
          </a:p>
          <a:p>
            <a:endParaRPr lang="it-IT" sz="1000" dirty="0"/>
          </a:p>
          <a:p>
            <a:r>
              <a:rPr lang="it-IT" sz="1600" dirty="0"/>
              <a:t>Il comportamento degli specifici messaggi è realizzato da un loro </a:t>
            </a:r>
            <a:r>
              <a:rPr lang="it-IT" sz="1600" dirty="0" err="1"/>
              <a:t>override</a:t>
            </a:r>
            <a:r>
              <a:rPr lang="it-IT" sz="1600" dirty="0"/>
              <a:t> del metodo </a:t>
            </a:r>
            <a:r>
              <a:rPr lang="it-IT" sz="1600" i="1" dirty="0"/>
              <a:t>.</a:t>
            </a:r>
            <a:r>
              <a:rPr lang="it-IT" sz="1600" i="1" dirty="0" err="1"/>
              <a:t>execute</a:t>
            </a:r>
            <a:r>
              <a:rPr lang="it-IT" sz="1600" dirty="0"/>
              <a:t> di Message (no </a:t>
            </a:r>
            <a:r>
              <a:rPr lang="it-IT" sz="1600" dirty="0" err="1"/>
              <a:t>parsing</a:t>
            </a:r>
            <a:r>
              <a:rPr lang="it-IT" sz="1600" dirty="0"/>
              <a:t> </a:t>
            </a:r>
            <a:r>
              <a:rPr lang="it-IT" sz="1600" dirty="0" err="1"/>
              <a:t>needed</a:t>
            </a:r>
            <a:r>
              <a:rPr lang="it-IT" sz="1600" dirty="0"/>
              <a:t>)</a:t>
            </a:r>
          </a:p>
          <a:p>
            <a:endParaRPr lang="it-IT" sz="1600" dirty="0"/>
          </a:p>
          <a:p>
            <a:r>
              <a:rPr lang="it-IT" sz="1600" dirty="0"/>
              <a:t>Ogni lobby è gestita </a:t>
            </a:r>
            <a:r>
              <a:rPr lang="it-IT" sz="1600" b="1" dirty="0"/>
              <a:t>in parallelo</a:t>
            </a:r>
            <a:r>
              <a:rPr lang="it-IT" sz="1600" dirty="0"/>
              <a:t> alle altre, separatamente dal </a:t>
            </a:r>
            <a:r>
              <a:rPr lang="it-IT" sz="1600" dirty="0" err="1"/>
              <a:t>thread</a:t>
            </a:r>
            <a:r>
              <a:rPr lang="it-IT" sz="1600" dirty="0"/>
              <a:t> principale del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19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spd="slow" advTm="1475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DF10DB-7FE0-8F92-FEB5-99BD0EA48F17}"/>
              </a:ext>
            </a:extLst>
          </p:cNvPr>
          <p:cNvSpPr txBox="1"/>
          <p:nvPr/>
        </p:nvSpPr>
        <p:spPr>
          <a:xfrm>
            <a:off x="512401" y="976743"/>
            <a:ext cx="818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View</a:t>
            </a:r>
            <a:r>
              <a:rPr lang="it-IT" dirty="0"/>
              <a:t> è realizzata sia come </a:t>
            </a:r>
            <a:r>
              <a:rPr lang="it-IT" b="1" dirty="0" err="1"/>
              <a:t>Command</a:t>
            </a:r>
            <a:r>
              <a:rPr lang="it-IT" b="1" dirty="0"/>
              <a:t> Line Interface</a:t>
            </a:r>
            <a:r>
              <a:rPr lang="it-IT" dirty="0"/>
              <a:t>, che come </a:t>
            </a:r>
            <a:r>
              <a:rPr lang="it-IT" b="1" dirty="0" err="1"/>
              <a:t>Graphical</a:t>
            </a:r>
            <a:r>
              <a:rPr lang="it-IT" b="1" dirty="0"/>
              <a:t> User Interface</a:t>
            </a:r>
            <a:r>
              <a:rPr lang="it-IT" dirty="0"/>
              <a:t>, quest’ultima implementata tramite </a:t>
            </a:r>
            <a:r>
              <a:rPr lang="it-IT" b="1" dirty="0"/>
              <a:t>Java Swing</a:t>
            </a:r>
            <a:r>
              <a:rPr lang="it-IT" dirty="0"/>
              <a:t>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964F9E-9D52-C197-A094-2F570F74BE87}"/>
              </a:ext>
            </a:extLst>
          </p:cNvPr>
          <p:cNvSpPr/>
          <p:nvPr/>
        </p:nvSpPr>
        <p:spPr>
          <a:xfrm>
            <a:off x="47625" y="6604045"/>
            <a:ext cx="4587160" cy="225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Ronzani – Marco Riva – Alice Portentoso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183B92A-5429-2825-3E9B-9D6220332C6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7145" y="3729527"/>
            <a:ext cx="4816951" cy="2461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D313C2F-18B8-F655-DB52-3A7171E8F2C9}"/>
              </a:ext>
            </a:extLst>
          </p:cNvPr>
          <p:cNvSpPr txBox="1"/>
          <p:nvPr/>
        </p:nvSpPr>
        <p:spPr>
          <a:xfrm>
            <a:off x="3958831" y="2416875"/>
            <a:ext cx="296128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La CLI si avvale principalmente del metodo </a:t>
            </a:r>
            <a:r>
              <a:rPr lang="it-IT" dirty="0" err="1"/>
              <a:t>toString</a:t>
            </a:r>
            <a:r>
              <a:rPr lang="it-IT" dirty="0"/>
              <a:t> di </a:t>
            </a:r>
            <a:r>
              <a:rPr lang="it-IT" dirty="0" err="1"/>
              <a:t>GameState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1173C9-1117-6F97-21AA-D481C781DE22}"/>
              </a:ext>
            </a:extLst>
          </p:cNvPr>
          <p:cNvSpPr txBox="1"/>
          <p:nvPr/>
        </p:nvSpPr>
        <p:spPr>
          <a:xfrm>
            <a:off x="512402" y="1627559"/>
            <a:ext cx="818074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it-IT" sz="1400" dirty="0"/>
              <a:t>Le UI si interfacciano principalmente col model tramite il suo </a:t>
            </a:r>
            <a:r>
              <a:rPr lang="it-IT" sz="1400" b="1" dirty="0"/>
              <a:t>Proxy </a:t>
            </a:r>
            <a:r>
              <a:rPr lang="it-IT" sz="1400" dirty="0" err="1"/>
              <a:t>GameState</a:t>
            </a:r>
            <a:r>
              <a:rPr lang="it-IT" sz="1400" dirty="0"/>
              <a:t>, che ne espone solo i getter originali e qualche getter aggiuntivo.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35AE55D-908A-E2D0-0A80-45747E27C145}"/>
              </a:ext>
            </a:extLst>
          </p:cNvPr>
          <p:cNvSpPr txBox="1"/>
          <p:nvPr/>
        </p:nvSpPr>
        <p:spPr>
          <a:xfrm>
            <a:off x="698500" y="2413337"/>
            <a:ext cx="296128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Le UI si possono trovare in uno di 5 stati interni: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fase di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Selezione lobby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una lobby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partita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Post partita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EBA99CD-1FE9-EB76-1994-C5F51472F3E0}"/>
              </a:ext>
            </a:extLst>
          </p:cNvPr>
          <p:cNvSpPr txBox="1"/>
          <p:nvPr/>
        </p:nvSpPr>
        <p:spPr>
          <a:xfrm>
            <a:off x="698500" y="4713607"/>
            <a:ext cx="296128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La GUI implementa tramite </a:t>
            </a:r>
            <a:r>
              <a:rPr lang="it-IT" dirty="0" err="1"/>
              <a:t>GUIElement</a:t>
            </a:r>
            <a:r>
              <a:rPr lang="it-IT" dirty="0"/>
              <a:t> ogni elemento interattivo di una partita, e tramite adeguati </a:t>
            </a:r>
            <a:r>
              <a:rPr lang="it-IT" dirty="0" err="1"/>
              <a:t>JPanel</a:t>
            </a:r>
            <a:r>
              <a:rPr lang="it-IT" dirty="0"/>
              <a:t> le altre schermate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A5683DC-DCF4-2903-ADC1-2063470642E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93" y="2459388"/>
            <a:ext cx="1733902" cy="838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05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spd="slow" advTm="1475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1759479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994" y="4730599"/>
            <a:ext cx="1838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/>
              <a:t>Grazie!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D64948C-62C6-0CFA-402D-8EC9E66D3DB0}"/>
              </a:ext>
            </a:extLst>
          </p:cNvPr>
          <p:cNvSpPr/>
          <p:nvPr/>
        </p:nvSpPr>
        <p:spPr>
          <a:xfrm>
            <a:off x="47625" y="6604045"/>
            <a:ext cx="4587160" cy="225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Ronzani – Marco Riva – Alice Portentoso</a:t>
            </a:r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8039</TotalTime>
  <Words>451</Words>
  <Application>Microsoft Office PowerPoint</Application>
  <PresentationFormat>Presentazione su schermo (4:3)</PresentationFormat>
  <Paragraphs>64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Minion Web</vt:lpstr>
      <vt:lpstr>Wingdings</vt:lpstr>
      <vt:lpstr>Intro</vt:lpstr>
      <vt:lpstr>PoliMi_TESI_Scribd</vt:lpstr>
      <vt:lpstr>1_Intro</vt:lpstr>
      <vt:lpstr>Progetto di Ingegneria del Software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Marco Ronzani</cp:lastModifiedBy>
  <cp:revision>1413</cp:revision>
  <dcterms:created xsi:type="dcterms:W3CDTF">2014-04-15T14:07:28Z</dcterms:created>
  <dcterms:modified xsi:type="dcterms:W3CDTF">2022-07-02T16:27:20Z</dcterms:modified>
  <cp:category/>
</cp:coreProperties>
</file>