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32" r:id="rId4"/>
    <p:sldId id="352" r:id="rId5"/>
    <p:sldId id="317" r:id="rId6"/>
    <p:sldId id="333" r:id="rId7"/>
    <p:sldId id="341" r:id="rId8"/>
    <p:sldId id="342" r:id="rId9"/>
    <p:sldId id="343" r:id="rId10"/>
    <p:sldId id="318" r:id="rId11"/>
    <p:sldId id="336" r:id="rId12"/>
    <p:sldId id="334" r:id="rId13"/>
    <p:sldId id="339" r:id="rId14"/>
    <p:sldId id="337" r:id="rId15"/>
    <p:sldId id="347" r:id="rId16"/>
    <p:sldId id="351" r:id="rId17"/>
    <p:sldId id="348" r:id="rId18"/>
    <p:sldId id="349" r:id="rId19"/>
    <p:sldId id="350" r:id="rId20"/>
    <p:sldId id="345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087" autoAdjust="0"/>
  </p:normalViewPr>
  <p:slideViewPr>
    <p:cSldViewPr>
      <p:cViewPr varScale="1">
        <p:scale>
          <a:sx n="72" d="100"/>
          <a:sy n="72" d="100"/>
        </p:scale>
        <p:origin x="1551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79F7D-1F6D-4FE9-99EC-BFDB78282DAE}" type="datetimeFigureOut">
              <a:rPr lang="it-IT" smtClean="0"/>
              <a:t>23/11/2022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F6008-A5B2-4FAE-8A62-8798D7712E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01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6713"/>
            <a:ext cx="2170113" cy="396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8625" y="13303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30325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ifmledi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Java Servlet and JSP examples: simple message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0064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design (in IFML)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1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Web tier </a:t>
            </a:r>
          </a:p>
          <a:p>
            <a:pPr lvl="1"/>
            <a:r>
              <a:rPr lang="en-US" dirty="0"/>
              <a:t>Model View Controller (MVC)</a:t>
            </a:r>
          </a:p>
          <a:p>
            <a:pPr lvl="2"/>
            <a:r>
              <a:rPr lang="en-US" dirty="0"/>
              <a:t>Controller: handles event</a:t>
            </a:r>
          </a:p>
          <a:p>
            <a:pPr lvl="2"/>
            <a:r>
              <a:rPr lang="en-US" dirty="0"/>
              <a:t>View= presents the interface</a:t>
            </a:r>
          </a:p>
          <a:p>
            <a:pPr lvl="2"/>
            <a:r>
              <a:rPr lang="en-US" dirty="0"/>
              <a:t>Model: store the application status</a:t>
            </a:r>
          </a:p>
          <a:p>
            <a:r>
              <a:rPr lang="en-US" dirty="0"/>
              <a:t>Business &amp; data tier</a:t>
            </a:r>
          </a:p>
          <a:p>
            <a:pPr lvl="1"/>
            <a:r>
              <a:rPr lang="en-US" dirty="0"/>
              <a:t>If complex business logic is required, a service layer can be interposed between the controllers and the DAO layer , to make DAO cope only with data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5152" y="6057900"/>
            <a:ext cx="28956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152" y="4762500"/>
            <a:ext cx="28956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Objects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98552" y="51816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51152" y="51816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4552" y="548640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executeQuery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5562600"/>
            <a:ext cx="16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executeUpdate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03352" y="51816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8353" y="5334000"/>
            <a:ext cx="10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65152" y="3962400"/>
            <a:ext cx="28956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Objects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00252" y="3288268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5999" y="3352800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65152" y="2895600"/>
            <a:ext cx="13210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39752" y="2895600"/>
            <a:ext cx="1321000" cy="419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12952" y="4355068"/>
            <a:ext cx="0" cy="521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8699" y="44196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22" name="Elbow Connector 21"/>
          <p:cNvCxnSpPr>
            <a:stCxn id="17" idx="1"/>
            <a:endCxn id="5" idx="1"/>
          </p:cNvCxnSpPr>
          <p:nvPr/>
        </p:nvCxnSpPr>
        <p:spPr>
          <a:xfrm rot="10800000" flipV="1">
            <a:off x="1565152" y="3105150"/>
            <a:ext cx="12700" cy="1866900"/>
          </a:xfrm>
          <a:prstGeom prst="bentConnector3">
            <a:avLst>
              <a:gd name="adj1" fmla="val 51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2773" y="3910568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invoke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46716"/>
            <a:ext cx="1091684" cy="1091684"/>
          </a:xfrm>
          <a:prstGeom prst="rect">
            <a:avLst/>
          </a:prstGeom>
        </p:spPr>
      </p:pic>
      <p:cxnSp>
        <p:nvCxnSpPr>
          <p:cNvPr id="27" name="Elbow Connector 26"/>
          <p:cNvCxnSpPr>
            <a:endCxn id="17" idx="0"/>
          </p:cNvCxnSpPr>
          <p:nvPr/>
        </p:nvCxnSpPr>
        <p:spPr>
          <a:xfrm rot="10800000" flipV="1">
            <a:off x="2225652" y="1892558"/>
            <a:ext cx="102016" cy="10030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0"/>
          </p:cNvCxnSpPr>
          <p:nvPr/>
        </p:nvCxnSpPr>
        <p:spPr>
          <a:xfrm rot="16200000" flipV="1">
            <a:off x="3108281" y="2203629"/>
            <a:ext cx="1003042" cy="3809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1152" y="22098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4313" y="220980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2718327" y="2495651"/>
            <a:ext cx="12700" cy="1574600"/>
          </a:xfrm>
          <a:prstGeom prst="bentConnector3">
            <a:avLst>
              <a:gd name="adj1" fmla="val 23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3373" y="3530600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redirect/forward</a:t>
            </a:r>
          </a:p>
        </p:txBody>
      </p:sp>
    </p:spTree>
    <p:extLst>
      <p:ext uri="{BB962C8B-B14F-4D97-AF65-F5344CB8AC3E}">
        <p14:creationId xmlns:p14="http://schemas.microsoft.com/office/powerpoint/2010/main" val="16984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objects (Beans)</a:t>
            </a:r>
          </a:p>
          <a:p>
            <a:pPr lvl="1"/>
            <a:r>
              <a:rPr lang="en-US" dirty="0"/>
              <a:t>Topic</a:t>
            </a:r>
          </a:p>
          <a:p>
            <a:pPr lvl="1"/>
            <a:r>
              <a:rPr lang="en-US" dirty="0"/>
              <a:t>Message</a:t>
            </a:r>
          </a:p>
          <a:p>
            <a:r>
              <a:rPr lang="en-US" dirty="0"/>
              <a:t>Data Access Objects (Classes)</a:t>
            </a:r>
          </a:p>
          <a:p>
            <a:pPr lvl="1"/>
            <a:r>
              <a:rPr lang="en-US" dirty="0" err="1"/>
              <a:t>TopicDAO</a:t>
            </a:r>
            <a:endParaRPr lang="en-US" dirty="0"/>
          </a:p>
          <a:p>
            <a:pPr lvl="2"/>
            <a:r>
              <a:rPr lang="en-US" dirty="0" err="1"/>
              <a:t>findAllTopics</a:t>
            </a:r>
            <a:endParaRPr lang="en-US" dirty="0"/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findTopicById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MessageDAO</a:t>
            </a:r>
            <a:endParaRPr lang="en-US" dirty="0"/>
          </a:p>
          <a:p>
            <a:pPr lvl="2"/>
            <a:r>
              <a:rPr lang="en-US" dirty="0" err="1"/>
              <a:t>findMessagesOfTopic</a:t>
            </a:r>
            <a:endParaRPr lang="en-US" dirty="0"/>
          </a:p>
          <a:p>
            <a:pPr lvl="2"/>
            <a:r>
              <a:rPr lang="en-US" dirty="0" err="1"/>
              <a:t>createMessage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Controllers (servlets)</a:t>
            </a:r>
          </a:p>
          <a:p>
            <a:pPr lvl="1"/>
            <a:r>
              <a:rPr lang="en-US" dirty="0" err="1"/>
              <a:t>GetTopics</a:t>
            </a:r>
            <a:endParaRPr lang="en-US" dirty="0"/>
          </a:p>
          <a:p>
            <a:pPr lvl="1"/>
            <a:r>
              <a:rPr lang="en-US" dirty="0" err="1"/>
              <a:t>GetMessagesByTopic</a:t>
            </a:r>
            <a:endParaRPr lang="en-US" dirty="0"/>
          </a:p>
          <a:p>
            <a:pPr lvl="1"/>
            <a:r>
              <a:rPr lang="en-US" dirty="0" err="1"/>
              <a:t>CreateMessage</a:t>
            </a:r>
            <a:endParaRPr lang="en-US" dirty="0"/>
          </a:p>
          <a:p>
            <a:r>
              <a:rPr lang="en-US" dirty="0"/>
              <a:t>Views (Templates)</a:t>
            </a:r>
          </a:p>
          <a:p>
            <a:pPr lvl="1"/>
            <a:r>
              <a:rPr lang="en-US" dirty="0" err="1"/>
              <a:t>Home.jsp</a:t>
            </a:r>
            <a:endParaRPr lang="en-US" dirty="0"/>
          </a:p>
          <a:p>
            <a:pPr lvl="1"/>
            <a:r>
              <a:rPr lang="en-US" dirty="0" err="1"/>
              <a:t>ShowMessages.jsp</a:t>
            </a:r>
            <a:endParaRPr lang="en-US" dirty="0"/>
          </a:p>
          <a:p>
            <a:pPr lvl="1"/>
            <a:r>
              <a:rPr lang="en-US" dirty="0" err="1"/>
              <a:t>CreateMessage.jsp</a:t>
            </a:r>
            <a:endParaRPr lang="en-US" dirty="0"/>
          </a:p>
          <a:p>
            <a:r>
              <a:rPr lang="en-US" dirty="0"/>
              <a:t>The database connection is created by controllers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and passed to the DAO</a:t>
            </a:r>
          </a:p>
        </p:txBody>
      </p:sp>
    </p:spTree>
    <p:extLst>
      <p:ext uri="{BB962C8B-B14F-4D97-AF65-F5344CB8AC3E}">
        <p14:creationId xmlns:p14="http://schemas.microsoft.com/office/powerpoint/2010/main" val="6438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access to home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9749" y="19812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GetTopics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2436661" y="2362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1600" y="35052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313586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4258" y="2578100"/>
            <a:ext cx="306541" cy="3136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09949" y="19812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TopicDAO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4036861" y="2362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89059" y="3048000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2678668"/>
            <a:ext cx="1230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findAllTopics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884459" y="25781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3657600"/>
            <a:ext cx="12590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8741" y="3288268"/>
            <a:ext cx="68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topics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2549" y="19812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>
            <a:off x="5789461" y="2362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37059" y="3543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0799" y="4222750"/>
            <a:ext cx="304626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385846"/>
            <a:ext cx="266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setAttribute</a:t>
            </a:r>
            <a:r>
              <a:rPr lang="en-US" sz="1600" dirty="0"/>
              <a:t>  ("topics", topics)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91349" y="19812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Home.jsp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>
            <a:off x="7618261" y="2362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65859" y="42291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89059" y="51816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03250" y="4766846"/>
            <a:ext cx="84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371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@</a:t>
            </a:r>
            <a:r>
              <a:rPr lang="en-US" sz="1600" b="1" dirty="0" err="1">
                <a:solidFill>
                  <a:srgbClr val="0070C0"/>
                </a:solidFill>
              </a:rPr>
              <a:t>WebServlet</a:t>
            </a:r>
            <a:r>
              <a:rPr lang="en-US" sz="1600" b="1" dirty="0">
                <a:solidFill>
                  <a:srgbClr val="0070C0"/>
                </a:solidFill>
              </a:rPr>
              <a:t>("/</a:t>
            </a:r>
            <a:r>
              <a:rPr lang="en-US" sz="1600" b="1" dirty="0" err="1">
                <a:solidFill>
                  <a:srgbClr val="0070C0"/>
                </a:solidFill>
              </a:rPr>
              <a:t>GetTopics</a:t>
            </a:r>
            <a:r>
              <a:rPr lang="en-US" sz="1600" b="1" dirty="0">
                <a:solidFill>
                  <a:srgbClr val="0070C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selection of topic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8105" y="1676400"/>
            <a:ext cx="18259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GetMessagesOfTopic</a:t>
            </a:r>
            <a:endParaRPr lang="en-US" sz="1600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1930765" y="2057400"/>
            <a:ext cx="31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5704" y="32004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9504" y="283106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78362" y="2273300"/>
            <a:ext cx="306541" cy="3441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04105" y="1676400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MessageDAO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>
            <a:off x="3913705" y="2057400"/>
            <a:ext cx="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1"/>
          </p:cNvCxnSpPr>
          <p:nvPr/>
        </p:nvCxnSpPr>
        <p:spPr>
          <a:xfrm>
            <a:off x="2084903" y="2895600"/>
            <a:ext cx="1693711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2335" y="2286000"/>
            <a:ext cx="1321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findMessages</a:t>
            </a:r>
            <a:br>
              <a:rPr lang="en-US" sz="1500" dirty="0"/>
            </a:br>
            <a:r>
              <a:rPr lang="en-US" sz="1600" dirty="0" err="1"/>
              <a:t>OfTopic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084905" y="3352800"/>
            <a:ext cx="1689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9045" y="3048000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47304" y="16764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>
            <a:off x="6674216" y="20574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21814" y="38481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84903" y="4635787"/>
            <a:ext cx="4436911" cy="4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1200" y="4191000"/>
            <a:ext cx="335105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/>
              <a:t>setAttribute</a:t>
            </a:r>
            <a:r>
              <a:rPr lang="en-US" sz="1600" dirty="0"/>
              <a:t>  ("messages", messages)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setAttribute</a:t>
            </a:r>
            <a:r>
              <a:rPr lang="en-US" sz="1600" dirty="0"/>
              <a:t>  ("topic",  t)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5104" y="1676400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ShowMessages.jsp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84903" y="5452646"/>
            <a:ext cx="6068497" cy="33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2800" y="4876800"/>
            <a:ext cx="84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48" y="2057400"/>
            <a:ext cx="1880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GetMessagesByTopic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 err="1">
                <a:solidFill>
                  <a:srgbClr val="FF0000"/>
                </a:solidFill>
              </a:rPr>
              <a:t>topicid</a:t>
            </a:r>
            <a:r>
              <a:rPr lang="en-US" sz="1400" dirty="0">
                <a:solidFill>
                  <a:srgbClr val="FF0000"/>
                </a:solidFill>
              </a:rPr>
              <a:t>=X 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8305800" y="20574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53400" y="4457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28104" y="16764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TopicDAO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5361504" y="2057400"/>
            <a:ext cx="37673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57800" y="28575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78614" y="2273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099345" y="3727450"/>
            <a:ext cx="315845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42497" y="3149025"/>
            <a:ext cx="9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findTopic</a:t>
            </a:r>
            <a:br>
              <a:rPr lang="en-US" sz="1500" dirty="0"/>
            </a:br>
            <a:r>
              <a:rPr lang="en-US" sz="1600" dirty="0" err="1"/>
              <a:t>ById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99345" y="4004846"/>
            <a:ext cx="315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38400" y="370004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2688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  <a:latin typeface="+mj-lt"/>
              </a:rPr>
              <a:t>@WebServlet("/GetMessagesOfTopic")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200" y="6412468"/>
            <a:ext cx="549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PS: error handling for inexistent topic omitted for brevity</a:t>
            </a:r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access to the creation page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6100" y="1600200"/>
            <a:ext cx="14605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createMessage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2525561" y="1981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9899" y="2590800"/>
            <a:ext cx="19032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73158" y="2197099"/>
            <a:ext cx="370041" cy="3441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43199" y="4142118"/>
            <a:ext cx="3446311" cy="12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3862" y="259080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doGet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20574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/</a:t>
            </a:r>
            <a:r>
              <a:rPr lang="en-US" sz="1400" dirty="0" err="1"/>
              <a:t>createMessage</a:t>
            </a:r>
            <a:r>
              <a:rPr lang="en-US" sz="1400" dirty="0" err="1">
                <a:solidFill>
                  <a:srgbClr val="FF0000"/>
                </a:solidFill>
              </a:rPr>
              <a:t>?topicid</a:t>
            </a:r>
            <a:r>
              <a:rPr lang="en-US" sz="1400" dirty="0">
                <a:solidFill>
                  <a:srgbClr val="FF0000"/>
                </a:solidFill>
              </a:rPr>
              <a:t>=X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8736" y="4309646"/>
            <a:ext cx="1830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setAttribute("topic", t)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0" y="16002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 flipH="1">
            <a:off x="6341912" y="1981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89510" y="32004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266504" y="1600200"/>
            <a:ext cx="164889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CreateMessages.jsp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5203161"/>
            <a:ext cx="844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077200" y="19812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24800" y="4533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endCxn id="34" idx="1"/>
          </p:cNvCxnSpPr>
          <p:nvPr/>
        </p:nvCxnSpPr>
        <p:spPr>
          <a:xfrm>
            <a:off x="2785145" y="5162550"/>
            <a:ext cx="5139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7557" y="1216223"/>
            <a:ext cx="2692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rgbClr val="0070C0"/>
                </a:solidFill>
              </a:rPr>
              <a:t>@WebServlet("/CreateMessage")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16002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TopicDAO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2"/>
          </p:cNvCxnSpPr>
          <p:nvPr/>
        </p:nvCxnSpPr>
        <p:spPr>
          <a:xfrm>
            <a:off x="4648200" y="1981200"/>
            <a:ext cx="37673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23582" y="2590800"/>
            <a:ext cx="301011" cy="1049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2120" y="2514600"/>
            <a:ext cx="139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findTopicById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200" dirty="0"/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85145" y="2813050"/>
            <a:ext cx="1738437" cy="9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785146" y="3352800"/>
            <a:ext cx="16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301424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6477000"/>
            <a:ext cx="549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PS: error handling for inexistent topic omitted for brevity</a:t>
            </a:r>
          </a:p>
        </p:txBody>
      </p:sp>
    </p:spTree>
    <p:extLst>
      <p:ext uri="{BB962C8B-B14F-4D97-AF65-F5344CB8AC3E}">
        <p14:creationId xmlns:p14="http://schemas.microsoft.com/office/powerpoint/2010/main" val="191701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407" y="1676400"/>
            <a:ext cx="1373783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CreateMessage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13390" y="2057400"/>
            <a:ext cx="31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59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390" y="2286000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doPost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2249" y="16764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MessageDAO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4659161" y="20574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3137188"/>
            <a:ext cx="2963085" cy="1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0974" y="3210580"/>
            <a:ext cx="223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CreateMessage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t,b,d,tid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6759" y="2273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03682" y="1676400"/>
            <a:ext cx="108771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GetMessages</a:t>
            </a:r>
            <a:br>
              <a:rPr lang="en-US" sz="1200" dirty="0"/>
            </a:br>
            <a:r>
              <a:rPr lang="en-US" sz="1200" dirty="0" err="1"/>
              <a:t>OfTopic</a:t>
            </a:r>
            <a:endParaRPr lang="en-US" sz="1600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6838376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2294" y="3670875"/>
            <a:ext cx="291341" cy="97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47800" y="4343400"/>
            <a:ext cx="5257800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0977" y="3694093"/>
            <a:ext cx="1626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Redirect</a:t>
            </a:r>
            <a:br>
              <a:rPr lang="en-US" sz="1200" dirty="0"/>
            </a:b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GetMessagesOfTopic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 err="1">
                <a:solidFill>
                  <a:srgbClr val="FF0000"/>
                </a:solidFill>
              </a:rPr>
              <a:t>topicid</a:t>
            </a:r>
            <a:r>
              <a:rPr lang="en-US" sz="1200" dirty="0">
                <a:solidFill>
                  <a:srgbClr val="FF0000"/>
                </a:solidFill>
              </a:rPr>
              <a:t>= </a:t>
            </a:r>
            <a:r>
              <a:rPr lang="en-US" sz="1200" dirty="0" err="1">
                <a:solidFill>
                  <a:srgbClr val="FF0000"/>
                </a:solidFill>
              </a:rPr>
              <a:t>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6278" y="2819400"/>
            <a:ext cx="1377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</a:t>
            </a:r>
            <a:br>
              <a:rPr lang="en-US" sz="1400" dirty="0"/>
            </a:br>
            <a:r>
              <a:rPr lang="en-US" sz="1400" dirty="0"/>
              <a:t>/</a:t>
            </a:r>
            <a:r>
              <a:rPr lang="en-US" sz="1400" dirty="0" err="1"/>
              <a:t>CreateMessage</a:t>
            </a:r>
            <a:endParaRPr lang="en-US" sz="1400" dirty="0"/>
          </a:p>
          <a:p>
            <a:r>
              <a:rPr lang="en-US" sz="1400" dirty="0"/>
              <a:t>Title </a:t>
            </a:r>
            <a:r>
              <a:rPr lang="en-US" sz="1400" dirty="0">
                <a:sym typeface="Wingdings" panose="05000000000000000000" pitchFamily="2" charset="2"/>
              </a:rPr>
              <a:t> t</a:t>
            </a:r>
            <a:endParaRPr lang="en-US" sz="1400" dirty="0"/>
          </a:p>
          <a:p>
            <a:r>
              <a:rPr lang="en-US" sz="1400" dirty="0"/>
              <a:t>Body </a:t>
            </a:r>
            <a:r>
              <a:rPr lang="en-US" sz="1400" dirty="0">
                <a:sym typeface="Wingdings" panose="05000000000000000000" pitchFamily="2" charset="2"/>
              </a:rPr>
              <a:t> b</a:t>
            </a:r>
          </a:p>
          <a:p>
            <a:r>
              <a:rPr lang="en-US" sz="1400" dirty="0"/>
              <a:t>Date </a:t>
            </a:r>
            <a:r>
              <a:rPr lang="en-US" sz="1400" dirty="0">
                <a:sym typeface="Wingdings" panose="05000000000000000000" pitchFamily="2" charset="2"/>
              </a:rPr>
              <a:t> d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TopicID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tid</a:t>
            </a:r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27741" y="2209800"/>
            <a:ext cx="7063859" cy="396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14144" y="4800600"/>
            <a:ext cx="70774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939898" y="2212075"/>
            <a:ext cx="842926" cy="406157"/>
            <a:chOff x="3200400" y="2209800"/>
            <a:chExt cx="842926" cy="40615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200400" y="2615957"/>
              <a:ext cx="5334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733800" y="2462068"/>
              <a:ext cx="298449" cy="1538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38600" y="2209800"/>
              <a:ext cx="4726" cy="2608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905000" y="2667000"/>
            <a:ext cx="15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... No errors...]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05000" y="479762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[else]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96200" y="16764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Response</a:t>
            </a:r>
            <a:endParaRPr lang="en-US" sz="16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8137080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29273" y="4914900"/>
            <a:ext cx="276527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600200" y="5456238"/>
            <a:ext cx="6384480" cy="3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98032" y="5562600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sendError</a:t>
            </a:r>
            <a:r>
              <a:rPr lang="en-US" dirty="0"/>
              <a:t>(error)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89484" y="224789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1948" y="2273300"/>
            <a:ext cx="293327" cy="38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7557" y="1216223"/>
            <a:ext cx="2692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rgbClr val="0070C0"/>
                </a:solidFill>
              </a:rPr>
              <a:t>@WebServlet("/CreateMessage")</a:t>
            </a:r>
          </a:p>
        </p:txBody>
      </p:sp>
    </p:spTree>
    <p:extLst>
      <p:ext uri="{BB962C8B-B14F-4D97-AF65-F5344CB8AC3E}">
        <p14:creationId xmlns:p14="http://schemas.microsoft.com/office/powerpoint/2010/main" val="74162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Extended specifications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Autofit/>
          </a:bodyPr>
          <a:lstStyle/>
          <a:p>
            <a:r>
              <a:rPr lang="it-IT" sz="2400" dirty="0"/>
              <a:t>Improve the control that checks the form input for the creation of a message.</a:t>
            </a:r>
            <a:r>
              <a:rPr lang="it-IT" sz="2400" dirty="0">
                <a:solidFill>
                  <a:srgbClr val="FF0000"/>
                </a:solidFill>
              </a:rPr>
              <a:t> If there is/are errors, redisplay the form  showing the previous input and error message(s) associated to the wrong value(s)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799"/>
            <a:ext cx="5911098" cy="3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76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MessageForm bean</a:t>
            </a:r>
          </a:p>
          <a:p>
            <a:pPr lvl="1"/>
            <a:r>
              <a:rPr lang="it-IT" dirty="0"/>
              <a:t>It «objectifies» the input of the user in the createMessage form</a:t>
            </a:r>
          </a:p>
          <a:p>
            <a:pPr lvl="2"/>
            <a:r>
              <a:rPr lang="it-IT" dirty="0"/>
              <a:t>One data member for each input field</a:t>
            </a:r>
          </a:p>
          <a:p>
            <a:pPr lvl="1"/>
            <a:r>
              <a:rPr lang="it-IT" dirty="0"/>
              <a:t>It provides a method isValid() to check if the input is correct</a:t>
            </a:r>
          </a:p>
          <a:p>
            <a:pPr lvl="1"/>
            <a:r>
              <a:rPr lang="it-IT" dirty="0"/>
              <a:t>It holds the text of the error messages for each constrained input field</a:t>
            </a:r>
          </a:p>
          <a:p>
            <a:pPr lvl="1"/>
            <a:r>
              <a:rPr lang="it-IT" dirty="0"/>
              <a:t>It is produced by the doPost() method of the createMessage controller and consumed by the </a:t>
            </a:r>
            <a:r>
              <a:rPr lang="it-IT"/>
              <a:t>createMessage.jsp view template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21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407" y="1676400"/>
            <a:ext cx="1373783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CreateMessage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13390" y="2057400"/>
            <a:ext cx="316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590" y="2655332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390" y="2286000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r>
              <a:rPr lang="en-US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2249" y="16764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MessageDAO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flipH="1">
            <a:off x="4659161" y="20574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4000" y="3137188"/>
            <a:ext cx="2963085" cy="1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0400" y="3210580"/>
            <a:ext cx="130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CreateMessage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t,b,d,tid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06759" y="22733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0" y="1676400"/>
            <a:ext cx="108771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GetMessages</a:t>
            </a:r>
            <a:br>
              <a:rPr lang="en-US" sz="1200" dirty="0"/>
            </a:br>
            <a:r>
              <a:rPr lang="en-US" sz="1200" dirty="0" err="1"/>
              <a:t>OfTopic</a:t>
            </a:r>
            <a:endParaRPr lang="en-US" sz="1600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6630694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94612" y="3594675"/>
            <a:ext cx="291341" cy="97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524000" y="4419599"/>
            <a:ext cx="4954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4400" y="3694093"/>
            <a:ext cx="1626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Redirect</a:t>
            </a:r>
            <a:br>
              <a:rPr lang="en-US" sz="1200" dirty="0"/>
            </a:b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GetMessagesOfTopic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 err="1">
                <a:solidFill>
                  <a:srgbClr val="FF0000"/>
                </a:solidFill>
              </a:rPr>
              <a:t>topicid</a:t>
            </a:r>
            <a:r>
              <a:rPr lang="en-US" sz="1200" dirty="0">
                <a:solidFill>
                  <a:srgbClr val="FF0000"/>
                </a:solidFill>
              </a:rPr>
              <a:t>=" + </a:t>
            </a:r>
            <a:r>
              <a:rPr lang="en-US" sz="1200" dirty="0" err="1">
                <a:solidFill>
                  <a:srgbClr val="FF0000"/>
                </a:solidFill>
              </a:rPr>
              <a:t>tid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6278" y="2819400"/>
            <a:ext cx="1377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 </a:t>
            </a:r>
            <a:br>
              <a:rPr lang="en-US" sz="1400" dirty="0"/>
            </a:br>
            <a:r>
              <a:rPr lang="en-US" sz="1400" dirty="0"/>
              <a:t>/</a:t>
            </a:r>
            <a:r>
              <a:rPr lang="en-US" sz="1400" dirty="0" err="1"/>
              <a:t>CreateMessage</a:t>
            </a:r>
            <a:endParaRPr lang="en-US" sz="1400" dirty="0"/>
          </a:p>
          <a:p>
            <a:r>
              <a:rPr lang="en-US" sz="1400" dirty="0"/>
              <a:t>Title </a:t>
            </a:r>
            <a:r>
              <a:rPr lang="en-US" sz="1400" dirty="0">
                <a:sym typeface="Wingdings" panose="05000000000000000000" pitchFamily="2" charset="2"/>
              </a:rPr>
              <a:t> t</a:t>
            </a:r>
            <a:endParaRPr lang="en-US" sz="1400" dirty="0"/>
          </a:p>
          <a:p>
            <a:r>
              <a:rPr lang="en-US" sz="1400" dirty="0"/>
              <a:t>Body </a:t>
            </a:r>
            <a:r>
              <a:rPr lang="en-US" sz="1400" dirty="0">
                <a:sym typeface="Wingdings" panose="05000000000000000000" pitchFamily="2" charset="2"/>
              </a:rPr>
              <a:t> b</a:t>
            </a:r>
          </a:p>
          <a:p>
            <a:r>
              <a:rPr lang="en-US" sz="1400" dirty="0"/>
              <a:t>Date </a:t>
            </a:r>
            <a:r>
              <a:rPr lang="en-US" sz="1400" dirty="0">
                <a:sym typeface="Wingdings" panose="05000000000000000000" pitchFamily="2" charset="2"/>
              </a:rPr>
              <a:t> d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TopicID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tid</a:t>
            </a:r>
            <a:endParaRPr lang="en-US" sz="1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400" y="1676400"/>
            <a:ext cx="990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</a:t>
            </a:r>
            <a:br>
              <a:rPr lang="en-US" sz="1200" dirty="0"/>
            </a:br>
            <a:r>
              <a:rPr lang="en-US" sz="1200" dirty="0" err="1"/>
              <a:t>Message.jsp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28761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92681" y="4914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09800" y="1676400"/>
            <a:ext cx="1309406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msg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 err="1"/>
              <a:t>MessageForm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26" idx="2"/>
          </p:cNvCxnSpPr>
          <p:nvPr/>
        </p:nvCxnSpPr>
        <p:spPr>
          <a:xfrm>
            <a:off x="2864503" y="2057400"/>
            <a:ext cx="9862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1"/>
          </p:cNvCxnSpPr>
          <p:nvPr/>
        </p:nvCxnSpPr>
        <p:spPr>
          <a:xfrm>
            <a:off x="1549504" y="2655332"/>
            <a:ext cx="1154070" cy="5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03574" y="2273300"/>
            <a:ext cx="283789" cy="774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948" y="2273300"/>
            <a:ext cx="319348" cy="3898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86032" y="2308180"/>
            <a:ext cx="82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«create»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00400" y="2209800"/>
            <a:ext cx="5791200" cy="4321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00400" y="4724400"/>
            <a:ext cx="579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200400" y="2209800"/>
            <a:ext cx="842926" cy="406157"/>
            <a:chOff x="3200400" y="2209800"/>
            <a:chExt cx="842926" cy="40615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200400" y="2615957"/>
              <a:ext cx="5334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733800" y="2462068"/>
              <a:ext cx="298449" cy="1538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038600" y="2209800"/>
              <a:ext cx="4726" cy="2608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74996" y="2771731"/>
            <a:ext cx="1215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[msg.isValid()]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7396" y="479762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[else]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38604" y="22097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alt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524000" y="5178622"/>
            <a:ext cx="6039073" cy="2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315200" y="1676400"/>
            <a:ext cx="737148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  <a:endParaRPr lang="en-US" sz="16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13067" y="2057400"/>
            <a:ext cx="16320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576987" y="4914900"/>
            <a:ext cx="276527" cy="876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600200" y="5943600"/>
            <a:ext cx="6828234" cy="30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648200" y="5177135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setAttribute("messageForm", msg)</a:t>
            </a:r>
          </a:p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setAttribute("topic", topic)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98032" y="5943600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7062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message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web application consists of a home page with a list of topics. Each topic has a name. Selecting one topic from the list, a messages page is shown that displays the list of messages for that topic; a message has a date a title and a body. The messages page also contains a link for accessing a message creation page with a form for creating a new message for the previously selected topic, with a given date. Submitting the form 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Constraint: the input in the message creation form must provide a non empty title and body and a date </a:t>
            </a:r>
            <a:r>
              <a:rPr lang="en-US">
                <a:solidFill>
                  <a:srgbClr val="FF0000"/>
                </a:solidFill>
              </a:rPr>
              <a:t>not before that </a:t>
            </a:r>
            <a:r>
              <a:rPr lang="en-US" dirty="0">
                <a:solidFill>
                  <a:srgbClr val="FF0000"/>
                </a:solidFill>
              </a:rPr>
              <a:t>of today</a:t>
            </a:r>
          </a:p>
        </p:txBody>
      </p:sp>
    </p:spTree>
    <p:extLst>
      <p:ext uri="{BB962C8B-B14F-4D97-AF65-F5344CB8AC3E}">
        <p14:creationId xmlns:p14="http://schemas.microsoft.com/office/powerpoint/2010/main" val="184647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  <a:p>
            <a:pPr lvl="1"/>
            <a:r>
              <a:rPr lang="en-US" dirty="0"/>
              <a:t>Modify the View </a:t>
            </a:r>
            <a:r>
              <a:rPr lang="en-US" dirty="0" err="1"/>
              <a:t>ShowMessages.jsp</a:t>
            </a:r>
            <a:r>
              <a:rPr lang="en-US" dirty="0"/>
              <a:t> (and any other necessary component) to place an icon  on the row of the newly generated message (only after a new message is created)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1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https://editor.ifmledit.org/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home page with a list of </a:t>
            </a:r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/>
              <a:t>. Each topic has a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/>
              <a:t>. Selecting one topic from the list, a </a:t>
            </a:r>
            <a:r>
              <a:rPr lang="en-US" dirty="0">
                <a:solidFill>
                  <a:srgbClr val="FF0000"/>
                </a:solidFill>
              </a:rPr>
              <a:t>messages </a:t>
            </a:r>
            <a:r>
              <a:rPr lang="en-US" dirty="0"/>
              <a:t>page is shown that displays the list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messages for that topic</a:t>
            </a:r>
            <a:r>
              <a:rPr lang="en-US" dirty="0"/>
              <a:t>; a message has a </a:t>
            </a:r>
            <a:r>
              <a:rPr lang="en-US" dirty="0">
                <a:solidFill>
                  <a:srgbClr val="00B050"/>
                </a:solidFill>
              </a:rPr>
              <a:t>date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title </a:t>
            </a:r>
            <a:r>
              <a:rPr lang="en-US" dirty="0"/>
              <a:t>and a </a:t>
            </a:r>
            <a:r>
              <a:rPr lang="en-US" dirty="0">
                <a:solidFill>
                  <a:srgbClr val="00B050"/>
                </a:solidFill>
              </a:rPr>
              <a:t>body</a:t>
            </a:r>
            <a:r>
              <a:rPr lang="en-US" dirty="0"/>
              <a:t>. The messages page also contains a link for accessing a message creation page with a form for creating a new message for the previously selected topic, with a given date. Submitting the form 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372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home page with a list of </a:t>
            </a:r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/>
              <a:t>. Each topic has a </a:t>
            </a:r>
            <a:r>
              <a:rPr lang="en-US" dirty="0">
                <a:solidFill>
                  <a:srgbClr val="00B050"/>
                </a:solidFill>
              </a:rPr>
              <a:t>name</a:t>
            </a:r>
            <a:r>
              <a:rPr lang="en-US" dirty="0"/>
              <a:t>. Selecting one topic from the list, a </a:t>
            </a:r>
            <a:r>
              <a:rPr lang="en-US" dirty="0">
                <a:solidFill>
                  <a:srgbClr val="FF0000"/>
                </a:solidFill>
              </a:rPr>
              <a:t>messages </a:t>
            </a:r>
            <a:r>
              <a:rPr lang="en-US" dirty="0"/>
              <a:t>page is shown that displays the list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messages for that topic</a:t>
            </a:r>
            <a:r>
              <a:rPr lang="en-US" dirty="0"/>
              <a:t>; a message has a </a:t>
            </a:r>
            <a:r>
              <a:rPr lang="en-US" dirty="0">
                <a:solidFill>
                  <a:srgbClr val="00B050"/>
                </a:solidFill>
              </a:rPr>
              <a:t>date </a:t>
            </a: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title </a:t>
            </a:r>
            <a:r>
              <a:rPr lang="en-US" dirty="0"/>
              <a:t>and a </a:t>
            </a:r>
            <a:r>
              <a:rPr lang="en-US" dirty="0">
                <a:solidFill>
                  <a:srgbClr val="00B050"/>
                </a:solidFill>
              </a:rPr>
              <a:t>body</a:t>
            </a:r>
            <a:r>
              <a:rPr lang="en-US" dirty="0"/>
              <a:t>. The messages page also contains a link for accessing a message creation page with a form for creating a new message for the previously selected topic, with a given date. Submitting the form 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28348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219200"/>
            <a:ext cx="1828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Topic</a:t>
            </a:r>
            <a:endParaRPr lang="it-IT" dirty="0"/>
          </a:p>
        </p:txBody>
      </p:sp>
      <p:sp>
        <p:nvSpPr>
          <p:cNvPr id="5" name="Diamond 4"/>
          <p:cNvSpPr/>
          <p:nvPr/>
        </p:nvSpPr>
        <p:spPr>
          <a:xfrm>
            <a:off x="3962400" y="1257300"/>
            <a:ext cx="990600" cy="914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/>
          <p:cNvSpPr/>
          <p:nvPr/>
        </p:nvSpPr>
        <p:spPr>
          <a:xfrm>
            <a:off x="5943600" y="1219200"/>
            <a:ext cx="1828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Message</a:t>
            </a: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3048000" y="1714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4953000" y="1714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129540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ID</a:t>
            </a:r>
          </a:p>
          <a:p>
            <a:pPr algn="r"/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1143000"/>
            <a:ext cx="65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ID</a:t>
            </a:r>
          </a:p>
          <a:p>
            <a:r>
              <a:rPr lang="it-IT" dirty="0"/>
              <a:t>Title</a:t>
            </a:r>
          </a:p>
          <a:p>
            <a:r>
              <a:rPr lang="it-IT" dirty="0"/>
              <a:t>Body</a:t>
            </a:r>
          </a:p>
          <a:p>
            <a:r>
              <a:rPr lang="it-IT" dirty="0"/>
              <a:t>Date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13518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9318" y="135184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1:1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582" y="2819400"/>
            <a:ext cx="4096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`.`topic` (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AUTO_INCREMENT,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`name` VARCHAR(45) NOT NULL,  PRIMARY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`, `name`));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590800"/>
            <a:ext cx="4495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`.`message` ( 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AUTO_INCREMENT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`title` VARCHAR(45) NOT NULL,  `body` VARCHAR(140) NOT NULL,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`date` DATE NOT NULL,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INT NOT NULL,  PRIMARY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`),  CONSTRAINT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   FOREIGN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    REFERENCES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`.`topic`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idTopic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UPDATE NO ACTION);</a:t>
            </a:r>
          </a:p>
        </p:txBody>
      </p:sp>
    </p:spTree>
    <p:extLst>
      <p:ext uri="{BB962C8B-B14F-4D97-AF65-F5344CB8AC3E}">
        <p14:creationId xmlns:p14="http://schemas.microsoft.com/office/powerpoint/2010/main" val="40829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en-GB" dirty="0"/>
              <a:t>requirements</a:t>
            </a:r>
            <a:r>
              <a:rPr lang="it-IT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</a:t>
            </a:r>
            <a:r>
              <a:rPr lang="en-US" dirty="0">
                <a:solidFill>
                  <a:srgbClr val="FF0000"/>
                </a:solidFill>
              </a:rPr>
              <a:t>home page </a:t>
            </a:r>
            <a:r>
              <a:rPr lang="en-US" dirty="0"/>
              <a:t>with a list of topics. Each topic has a name. Selecting one topic from the list, a </a:t>
            </a:r>
            <a:r>
              <a:rPr lang="en-US" dirty="0">
                <a:solidFill>
                  <a:srgbClr val="FF0000"/>
                </a:solidFill>
              </a:rPr>
              <a:t>messages page </a:t>
            </a:r>
            <a:r>
              <a:rPr lang="en-US" dirty="0"/>
              <a:t>is shown that displays the list of messages for that topic; a message has a date a title and a body. The messages page also contains a link for accessing a </a:t>
            </a:r>
            <a:r>
              <a:rPr lang="en-US" dirty="0">
                <a:solidFill>
                  <a:srgbClr val="FF0000"/>
                </a:solidFill>
              </a:rPr>
              <a:t>message creation page</a:t>
            </a:r>
            <a:r>
              <a:rPr lang="en-US" dirty="0"/>
              <a:t> with a form for creating a new message for the previously selected topic, with a given date. Submitting the form 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33296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home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a </a:t>
            </a:r>
            <a:r>
              <a:rPr lang="en-US" dirty="0">
                <a:solidFill>
                  <a:srgbClr val="00B050"/>
                </a:solidFill>
              </a:rPr>
              <a:t>list of topics</a:t>
            </a:r>
            <a:r>
              <a:rPr lang="en-US" dirty="0"/>
              <a:t>. Each topic has a name. Selecting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one topic from the list, a messages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shown that displays the </a:t>
            </a:r>
            <a:r>
              <a:rPr lang="en-US" dirty="0">
                <a:solidFill>
                  <a:srgbClr val="00B050"/>
                </a:solidFill>
              </a:rPr>
              <a:t>list of messages for that topic</a:t>
            </a:r>
            <a:r>
              <a:rPr lang="en-US" dirty="0"/>
              <a:t>; a message has a date a title and a body. The messages page also contains a link for accessing a message creation page with a </a:t>
            </a:r>
            <a:r>
              <a:rPr lang="en-US" dirty="0">
                <a:solidFill>
                  <a:srgbClr val="00B050"/>
                </a:solidFill>
              </a:rPr>
              <a:t>form for creating a new message </a:t>
            </a:r>
            <a:r>
              <a:rPr lang="en-US" dirty="0"/>
              <a:t>for the previously selected topic, with a given date. Submitting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form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857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home page with a list of topics. Each topic has a name. </a:t>
            </a:r>
            <a:r>
              <a:rPr lang="en-US" dirty="0">
                <a:solidFill>
                  <a:srgbClr val="0070C0"/>
                </a:solidFill>
              </a:rPr>
              <a:t>Selecting one topic from the list</a:t>
            </a:r>
            <a:r>
              <a:rPr lang="en-US" dirty="0"/>
              <a:t>, a messages page is shown that displays the list of messages for that topic; a message has a date a title and a body. </a:t>
            </a:r>
            <a:r>
              <a:rPr lang="en-US"/>
              <a:t>The messages page also contains a </a:t>
            </a:r>
            <a:r>
              <a:rPr lang="en-US">
                <a:solidFill>
                  <a:srgbClr val="0070C0"/>
                </a:solidFill>
              </a:rPr>
              <a:t>link </a:t>
            </a:r>
            <a:r>
              <a:rPr lang="en-US" dirty="0">
                <a:solidFill>
                  <a:srgbClr val="0070C0"/>
                </a:solidFill>
              </a:rPr>
              <a:t>for accessing a message creation page </a:t>
            </a:r>
            <a:r>
              <a:rPr lang="en-US" dirty="0"/>
              <a:t> page also contains a with a form for creating a new message for the previously selected topic, with a given date. </a:t>
            </a:r>
            <a:r>
              <a:rPr lang="en-US" dirty="0">
                <a:solidFill>
                  <a:srgbClr val="0070C0"/>
                </a:solidFill>
              </a:rPr>
              <a:t>Submitting the form </a:t>
            </a:r>
            <a:r>
              <a:rPr lang="en-US" dirty="0"/>
              <a:t>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857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web application consists of a home page with a list of topics. Each topic has a name. Selecting one topic from the list, a messages page is shown that displays the list of messages for that topic; a message has a date a title and a body. The messages page also contains a link for accessing a message creation page with a form for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creating a new message </a:t>
            </a:r>
            <a:r>
              <a:rPr lang="en-US" dirty="0"/>
              <a:t>for the previously selected topic, with a given date. Submitting the form leads back to the messages pages, where the newly created message is visible. </a:t>
            </a:r>
          </a:p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857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8793</TotalTime>
  <Words>1571</Words>
  <Application>Microsoft Office PowerPoint</Application>
  <PresentationFormat>Presentazione su schermo 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Java Servlet and JSP examples: simple message board</vt:lpstr>
      <vt:lpstr>Example: simple message board</vt:lpstr>
      <vt:lpstr>Data requirements analysis</vt:lpstr>
      <vt:lpstr>Data requirements analysis</vt:lpstr>
      <vt:lpstr>Database design</vt:lpstr>
      <vt:lpstr>Application requirements analysis</vt:lpstr>
      <vt:lpstr>Application requirements analysis</vt:lpstr>
      <vt:lpstr>Application requirements analysis</vt:lpstr>
      <vt:lpstr>Application requirements analysis</vt:lpstr>
      <vt:lpstr>Application design (in IFML)</vt:lpstr>
      <vt:lpstr>Architecture</vt:lpstr>
      <vt:lpstr>Components</vt:lpstr>
      <vt:lpstr>Events: access to home</vt:lpstr>
      <vt:lpstr>Events: selection of topic</vt:lpstr>
      <vt:lpstr>Events: access to the creation page</vt:lpstr>
      <vt:lpstr>Events: creation of message</vt:lpstr>
      <vt:lpstr>Extended specifications</vt:lpstr>
      <vt:lpstr>New component</vt:lpstr>
      <vt:lpstr>Events: creation of message</vt:lpstr>
      <vt:lpstr>To do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 and JDBC</dc:title>
  <dc:creator>fraternali</dc:creator>
  <cp:lastModifiedBy>Alice Portentoso</cp:lastModifiedBy>
  <cp:revision>533</cp:revision>
  <dcterms:created xsi:type="dcterms:W3CDTF">2006-08-16T00:00:00Z</dcterms:created>
  <dcterms:modified xsi:type="dcterms:W3CDTF">2022-11-23T20:53:35Z</dcterms:modified>
</cp:coreProperties>
</file>