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4" r:id="rId7"/>
    <p:sldId id="269" r:id="rId8"/>
    <p:sldId id="270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1918">
          <p15:clr>
            <a:srgbClr val="A4A3A4"/>
          </p15:clr>
        </p15:guide>
        <p15:guide id="3" pos="383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F3C"/>
    <a:srgbClr val="5F7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16" y="126"/>
      </p:cViewPr>
      <p:guideLst>
        <p:guide orient="horz" pos="1620"/>
        <p:guide pos="1918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ce Portes" userId="0929bec38a1bbb41" providerId="LiveId" clId="{3CA16FF8-73BD-479E-897B-2508E154FDF6}"/>
    <pc:docChg chg="modSld">
      <pc:chgData name="alice Portes" userId="0929bec38a1bbb41" providerId="LiveId" clId="{3CA16FF8-73BD-479E-897B-2508E154FDF6}" dt="2025-04-20T05:24:33.299" v="2" actId="20577"/>
      <pc:docMkLst>
        <pc:docMk/>
      </pc:docMkLst>
      <pc:sldChg chg="modSp mod">
        <pc:chgData name="alice Portes" userId="0929bec38a1bbb41" providerId="LiveId" clId="{3CA16FF8-73BD-479E-897B-2508E154FDF6}" dt="2025-04-20T05:24:33.299" v="2" actId="20577"/>
        <pc:sldMkLst>
          <pc:docMk/>
          <pc:sldMk cId="0" sldId="269"/>
        </pc:sldMkLst>
        <pc:spChg chg="mod">
          <ac:chgData name="alice Portes" userId="0929bec38a1bbb41" providerId="LiveId" clId="{3CA16FF8-73BD-479E-897B-2508E154FDF6}" dt="2025-04-20T05:24:33.299" v="2" actId="20577"/>
          <ac:spMkLst>
            <pc:docMk/>
            <pc:sldMk cId="0" sldId="269"/>
            <ac:spMk id="2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551ab6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551ab6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551ab6d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551ab6d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551ab6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551ab6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b551ab6d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b551ab6d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b551ab6d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b551ab6d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b551ab6d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b551ab6d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b551ab6de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b551ab6de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5191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180" dirty="0" err="1">
                <a:solidFill>
                  <a:srgbClr val="282F3C"/>
                </a:solidFill>
              </a:rPr>
              <a:t>Cyclistic</a:t>
            </a:r>
            <a:r>
              <a:rPr lang="en-US" sz="4180" dirty="0">
                <a:solidFill>
                  <a:srgbClr val="282F3C"/>
                </a:solidFill>
              </a:rPr>
              <a:t> Case Study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>
                <a:solidFill>
                  <a:srgbClr val="282F3C"/>
                </a:solidFill>
              </a:rPr>
              <a:t>Alice Portes</a:t>
            </a:r>
            <a:endParaRPr sz="1900" dirty="0">
              <a:solidFill>
                <a:srgbClr val="282F3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5F708F"/>
                </a:solidFill>
              </a:rPr>
              <a:t>April 2025</a:t>
            </a:r>
            <a:endParaRPr sz="1900" dirty="0">
              <a:solidFill>
                <a:srgbClr val="5F708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3AF412-47BC-A757-CB24-2544D7FB01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655" r="31818"/>
          <a:stretch/>
        </p:blipFill>
        <p:spPr>
          <a:xfrm>
            <a:off x="6096000" y="0"/>
            <a:ext cx="3048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108850" y="0"/>
            <a:ext cx="3153900" cy="5143500"/>
          </a:xfrm>
          <a:prstGeom prst="rect">
            <a:avLst/>
          </a:prstGeom>
          <a:solidFill>
            <a:srgbClr val="282F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1" name="Google Shape;61;p14"/>
          <p:cNvGrpSpPr/>
          <p:nvPr/>
        </p:nvGrpSpPr>
        <p:grpSpPr>
          <a:xfrm>
            <a:off x="385200" y="1956000"/>
            <a:ext cx="2192100" cy="1231166"/>
            <a:chOff x="385200" y="1956000"/>
            <a:chExt cx="2192100" cy="1231166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385200" y="2356200"/>
              <a:ext cx="21921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How can Cyclistic convert casual riders into annual members?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3852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Problem: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3976900" y="1956000"/>
            <a:ext cx="4094100" cy="1446610"/>
            <a:chOff x="3976900" y="1956000"/>
            <a:chExt cx="4094100" cy="1446610"/>
          </a:xfrm>
        </p:grpSpPr>
        <p:sp>
          <p:nvSpPr>
            <p:cNvPr id="65" name="Google Shape;65;p14"/>
            <p:cNvSpPr txBox="1"/>
            <p:nvPr/>
          </p:nvSpPr>
          <p:spPr>
            <a:xfrm>
              <a:off x="3976900" y="2356200"/>
              <a:ext cx="4094100" cy="1046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282F3C"/>
                  </a:solidFill>
                  <a:latin typeface="Roboto"/>
                  <a:ea typeface="Roboto"/>
                  <a:cs typeface="Roboto"/>
                  <a:sym typeface="Roboto"/>
                </a:rPr>
                <a:t>Help Cyclistic analyze usage patterns to better understand how annual members and casual riders differ, in order to design more effective marketing strategies</a:t>
              </a:r>
              <a:endParaRPr dirty="0">
                <a:solidFill>
                  <a:srgbClr val="282F3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39769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282F3C"/>
                  </a:solidFill>
                  <a:latin typeface="Roboto"/>
                  <a:ea typeface="Roboto"/>
                  <a:cs typeface="Roboto"/>
                  <a:sym typeface="Roboto"/>
                </a:rPr>
                <a:t>Goal:</a:t>
              </a:r>
              <a:endParaRPr dirty="0">
                <a:solidFill>
                  <a:srgbClr val="282F3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454147" y="2480389"/>
            <a:ext cx="17787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5F708F"/>
                </a:solidFill>
              </a:rPr>
              <a:t>Analytical goals</a:t>
            </a:r>
            <a:endParaRPr sz="1600" b="1" dirty="0">
              <a:solidFill>
                <a:srgbClr val="5F708F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232847" y="2356800"/>
            <a:ext cx="4539554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>
                <a:solidFill>
                  <a:srgbClr val="282F3C"/>
                </a:solidFill>
                <a:latin typeface="Roboto"/>
                <a:ea typeface="Roboto"/>
                <a:cs typeface="Roboto"/>
                <a:sym typeface="Roboto"/>
              </a:rPr>
              <a:t>How do annual members and casual riders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82F3C"/>
                </a:solidFill>
                <a:latin typeface="Roboto"/>
                <a:ea typeface="Roboto"/>
                <a:cs typeface="Roboto"/>
                <a:sym typeface="Roboto"/>
              </a:rPr>
              <a:t> use Cyclistic bikes differently?</a:t>
            </a:r>
            <a:endParaRPr sz="1600" dirty="0">
              <a:solidFill>
                <a:srgbClr val="282F3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309290" y="1986899"/>
            <a:ext cx="30264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5F708F"/>
                </a:solidFill>
                <a:latin typeface="Roboto"/>
                <a:ea typeface="Roboto"/>
                <a:cs typeface="Roboto"/>
                <a:sym typeface="Roboto"/>
              </a:rPr>
              <a:t>Summer </a:t>
            </a:r>
            <a:r>
              <a:rPr lang="en" sz="1600" b="1" dirty="0">
                <a:solidFill>
                  <a:srgbClr val="282F3C"/>
                </a:solidFill>
                <a:latin typeface="Roboto"/>
                <a:ea typeface="Roboto"/>
                <a:cs typeface="Roboto"/>
                <a:sym typeface="Roboto"/>
              </a:rPr>
              <a:t>trend</a:t>
            </a:r>
            <a:endParaRPr sz="1600" dirty="0">
              <a:solidFill>
                <a:srgbClr val="282F3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282F3C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600" dirty="0">
                <a:solidFill>
                  <a:srgbClr val="282F3C"/>
                </a:solidFill>
                <a:latin typeface="Roboto"/>
                <a:ea typeface="Roboto"/>
                <a:cs typeface="Roboto"/>
                <a:sym typeface="Roboto"/>
              </a:rPr>
              <a:t>asual riders and annual members show a significant increase in bike usage during the summer months</a:t>
            </a:r>
            <a:endParaRPr sz="1600" dirty="0">
              <a:solidFill>
                <a:srgbClr val="282F3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CA90F4-89D9-9957-17E0-CDF118D9D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259" y="334987"/>
            <a:ext cx="5915741" cy="4473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147512" y="1863750"/>
            <a:ext cx="2912211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282F3C"/>
                </a:solidFill>
                <a:latin typeface="Roboto"/>
                <a:ea typeface="Roboto"/>
                <a:cs typeface="Roboto"/>
                <a:sym typeface="Roboto"/>
              </a:rPr>
              <a:t>weekend </a:t>
            </a:r>
            <a:r>
              <a:rPr lang="pt-BR" sz="1600" b="1" dirty="0">
                <a:solidFill>
                  <a:srgbClr val="5F708F"/>
                </a:solidFill>
                <a:latin typeface="Roboto"/>
                <a:ea typeface="Roboto"/>
                <a:cs typeface="Roboto"/>
                <a:sym typeface="Roboto"/>
              </a:rPr>
              <a:t>VS</a:t>
            </a:r>
            <a:r>
              <a:rPr lang="pt-BR" sz="1600" b="1" dirty="0">
                <a:solidFill>
                  <a:srgbClr val="282F3C"/>
                </a:solidFill>
                <a:latin typeface="Roboto"/>
                <a:ea typeface="Roboto"/>
                <a:cs typeface="Roboto"/>
                <a:sym typeface="Roboto"/>
              </a:rPr>
              <a:t> weekdays</a:t>
            </a:r>
            <a:endParaRPr sz="1600" dirty="0">
              <a:solidFill>
                <a:srgbClr val="282F3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82F3C"/>
                </a:solidFill>
                <a:latin typeface="Roboto"/>
                <a:ea typeface="Roboto"/>
                <a:cs typeface="Roboto"/>
                <a:sym typeface="Roboto"/>
              </a:rPr>
              <a:t>Casual riders exhibit the highest usage on weekends. In contrast, annual members ride more frequently on weekdays.</a:t>
            </a:r>
            <a:endParaRPr sz="1600" dirty="0">
              <a:solidFill>
                <a:srgbClr val="282F3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1A02B-6232-34C3-2F43-63A9CEBFB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569" y="239151"/>
            <a:ext cx="5908431" cy="46651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429063" y="1494547"/>
            <a:ext cx="262362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282F3C"/>
                </a:solidFill>
                <a:latin typeface="Roboto"/>
                <a:ea typeface="Roboto"/>
                <a:cs typeface="Roboto"/>
                <a:sym typeface="Roboto"/>
              </a:rPr>
              <a:t>Distinct </a:t>
            </a:r>
            <a:r>
              <a:rPr lang="pt-BR" sz="1600" b="1" dirty="0">
                <a:solidFill>
                  <a:srgbClr val="5F708F"/>
                </a:solidFill>
                <a:latin typeface="Roboto"/>
                <a:ea typeface="Roboto"/>
                <a:cs typeface="Roboto"/>
                <a:sym typeface="Roboto"/>
              </a:rPr>
              <a:t>preferences</a:t>
            </a:r>
            <a:r>
              <a:rPr lang="pt-BR" sz="1600" b="1" dirty="0">
                <a:solidFill>
                  <a:srgbClr val="282F3C"/>
                </a:solidFill>
                <a:latin typeface="Roboto"/>
                <a:ea typeface="Roboto"/>
                <a:cs typeface="Roboto"/>
                <a:sym typeface="Roboto"/>
              </a:rPr>
              <a:t> but </a:t>
            </a:r>
            <a:r>
              <a:rPr lang="pt-BR" sz="1600" b="1" dirty="0">
                <a:solidFill>
                  <a:srgbClr val="5F708F"/>
                </a:solidFill>
                <a:latin typeface="Roboto"/>
                <a:ea typeface="Roboto"/>
                <a:cs typeface="Roboto"/>
                <a:sym typeface="Roboto"/>
              </a:rPr>
              <a:t>strong</a:t>
            </a:r>
            <a:r>
              <a:rPr lang="pt-BR" sz="1600" b="1" dirty="0">
                <a:solidFill>
                  <a:srgbClr val="282F3C"/>
                </a:solidFill>
                <a:latin typeface="Roboto"/>
                <a:ea typeface="Roboto"/>
                <a:cs typeface="Roboto"/>
                <a:sym typeface="Roboto"/>
              </a:rPr>
              <a:t> patterns</a:t>
            </a:r>
            <a:endParaRPr sz="1600" dirty="0">
              <a:solidFill>
                <a:srgbClr val="282F3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Despite diferences in trip purpose or rider type, these stations act as key hubs within the bike-</a:t>
            </a:r>
            <a:r>
              <a:rPr lang="pt-BR" sz="16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sharing</a:t>
            </a:r>
            <a:r>
              <a:rPr lang="pt-BR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network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D424ED-CC08-86CE-A2F0-A8B2AA607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671" y="0"/>
            <a:ext cx="588732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/>
        </p:nvSpPr>
        <p:spPr>
          <a:xfrm>
            <a:off x="736738" y="755883"/>
            <a:ext cx="7422524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282F3C"/>
                </a:solidFill>
                <a:latin typeface="Roboto"/>
                <a:ea typeface="Roboto"/>
                <a:cs typeface="Roboto"/>
                <a:sym typeface="Roboto"/>
              </a:rPr>
              <a:t>Time </a:t>
            </a:r>
            <a:r>
              <a:rPr lang="pt-BR" sz="1600" b="1" dirty="0" err="1">
                <a:solidFill>
                  <a:srgbClr val="282F3C"/>
                </a:solidFill>
                <a:latin typeface="Roboto"/>
                <a:ea typeface="Roboto"/>
                <a:cs typeface="Roboto"/>
                <a:sym typeface="Roboto"/>
              </a:rPr>
              <a:t>to</a:t>
            </a:r>
            <a:r>
              <a:rPr lang="pt-BR" sz="1600" b="1" dirty="0">
                <a:solidFill>
                  <a:srgbClr val="282F3C"/>
                </a:solidFill>
                <a:latin typeface="Roboto"/>
                <a:ea typeface="Roboto"/>
                <a:cs typeface="Roboto"/>
                <a:sym typeface="Roboto"/>
              </a:rPr>
              <a:t> act! </a:t>
            </a:r>
            <a:endParaRPr sz="1600" dirty="0">
              <a:solidFill>
                <a:srgbClr val="282F3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82F3C"/>
                </a:solidFill>
                <a:latin typeface="Roboto"/>
                <a:ea typeface="Roboto"/>
                <a:cs typeface="Roboto"/>
                <a:sym typeface="Roboto"/>
              </a:rPr>
              <a:t>1: </a:t>
            </a:r>
            <a:r>
              <a:rPr lang="en-US" sz="1600" dirty="0">
                <a:solidFill>
                  <a:srgbClr val="282F3C"/>
                </a:solidFill>
                <a:latin typeface="Roboto"/>
                <a:ea typeface="Roboto"/>
                <a:cs typeface="Roboto"/>
                <a:sym typeface="Roboto"/>
              </a:rPr>
              <a:t>Leverage Seasonal Peaks to Target Casual Riders - </a:t>
            </a:r>
            <a:r>
              <a:rPr lang="en-US" sz="1600" dirty="0">
                <a:solidFill>
                  <a:srgbClr val="5F708F"/>
                </a:solidFill>
                <a:latin typeface="Roboto"/>
                <a:ea typeface="Roboto"/>
                <a:cs typeface="Roboto"/>
                <a:sym typeface="Roboto"/>
              </a:rPr>
              <a:t>Launch seasonal promotions and campaigns during late spring and summer to convert casual riders into members.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282F3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82F3C"/>
                </a:solidFill>
                <a:latin typeface="Roboto"/>
                <a:ea typeface="Roboto"/>
                <a:cs typeface="Roboto"/>
                <a:sym typeface="Roboto"/>
              </a:rPr>
              <a:t>2: Develop Weekend Strategies - </a:t>
            </a:r>
            <a:r>
              <a:rPr lang="en-US" sz="1600" dirty="0">
                <a:solidFill>
                  <a:srgbClr val="5F708F"/>
                </a:solidFill>
                <a:latin typeface="Roboto"/>
                <a:ea typeface="Roboto"/>
                <a:cs typeface="Roboto"/>
                <a:sym typeface="Roboto"/>
              </a:rPr>
              <a:t>Introduce partnerships with tourist attractions to appeal to casual riders and access to coupons at restaurants </a:t>
            </a:r>
            <a:r>
              <a:rPr lang="en-US" sz="1600">
                <a:solidFill>
                  <a:srgbClr val="5F708F"/>
                </a:solidFill>
                <a:latin typeface="Roboto"/>
                <a:ea typeface="Roboto"/>
                <a:cs typeface="Roboto"/>
                <a:sym typeface="Roboto"/>
              </a:rPr>
              <a:t>and events to </a:t>
            </a:r>
            <a:r>
              <a:rPr lang="en-US" sz="1600" dirty="0">
                <a:solidFill>
                  <a:srgbClr val="5F708F"/>
                </a:solidFill>
                <a:latin typeface="Roboto"/>
                <a:ea typeface="Roboto"/>
                <a:cs typeface="Roboto"/>
                <a:sym typeface="Roboto"/>
              </a:rPr>
              <a:t>enhance their experience.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282F3C"/>
                </a:solidFill>
                <a:latin typeface="Roboto"/>
                <a:ea typeface="Roboto"/>
                <a:cs typeface="Roboto"/>
                <a:sym typeface="Roboto"/>
              </a:rPr>
              <a:t>3: </a:t>
            </a:r>
            <a:r>
              <a:rPr lang="en-US" sz="1600" dirty="0">
                <a:solidFill>
                  <a:srgbClr val="282F3C"/>
                </a:solidFill>
                <a:latin typeface="Roboto"/>
                <a:ea typeface="Roboto"/>
                <a:cs typeface="Roboto"/>
                <a:sym typeface="Roboto"/>
              </a:rPr>
              <a:t>Optimize and Enhance Services Around Key Hub Stations </a:t>
            </a: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US" sz="1600" dirty="0">
                <a:solidFill>
                  <a:srgbClr val="5F708F"/>
                </a:solidFill>
                <a:latin typeface="Roboto"/>
                <a:ea typeface="Roboto"/>
                <a:cs typeface="Roboto"/>
                <a:sym typeface="Roboto"/>
              </a:rPr>
              <a:t>Attract casual riders by transforming their favorite stations into marketing hotspots, add eye-catching materials, easy sign-up QR codes, and irresistible first-ride rewards.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B58C204A-5479-BD00-89E9-B809187FDF06}"/>
              </a:ext>
            </a:extLst>
          </p:cNvPr>
          <p:cNvSpPr/>
          <p:nvPr/>
        </p:nvSpPr>
        <p:spPr>
          <a:xfrm>
            <a:off x="5990100" y="0"/>
            <a:ext cx="3153900" cy="5143500"/>
          </a:xfrm>
          <a:prstGeom prst="rect">
            <a:avLst/>
          </a:prstGeom>
          <a:solidFill>
            <a:srgbClr val="282F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DBE133-536D-4E82-2B63-0308D9451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50698" cy="5143500"/>
          </a:xfrm>
          <a:prstGeom prst="rect">
            <a:avLst/>
          </a:prstGeom>
        </p:spPr>
      </p:pic>
      <p:sp>
        <p:nvSpPr>
          <p:cNvPr id="220" name="Google Shape;220;p27"/>
          <p:cNvSpPr txBox="1"/>
          <p:nvPr/>
        </p:nvSpPr>
        <p:spPr>
          <a:xfrm>
            <a:off x="907134" y="2356200"/>
            <a:ext cx="200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You.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F652E8CB-8728-9C5D-4C72-464D1510D625}"/>
              </a:ext>
            </a:extLst>
          </p:cNvPr>
          <p:cNvSpPr/>
          <p:nvPr/>
        </p:nvSpPr>
        <p:spPr>
          <a:xfrm>
            <a:off x="3150698" y="0"/>
            <a:ext cx="3153900" cy="5143500"/>
          </a:xfrm>
          <a:prstGeom prst="rect">
            <a:avLst/>
          </a:prstGeom>
          <a:solidFill>
            <a:srgbClr val="282F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227</Words>
  <Application>Microsoft Office PowerPoint</Application>
  <PresentationFormat>On-screen Show (16:9)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Roboto</vt:lpstr>
      <vt:lpstr>Simple Light</vt:lpstr>
      <vt:lpstr>Cyclistic Case Study</vt:lpstr>
      <vt:lpstr>PowerPoint Presentation</vt:lpstr>
      <vt:lpstr>Analytical goals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alice Portes</dc:creator>
  <cp:lastModifiedBy>alice Portes</cp:lastModifiedBy>
  <cp:revision>1</cp:revision>
  <dcterms:modified xsi:type="dcterms:W3CDTF">2025-04-20T05:25:41Z</dcterms:modified>
</cp:coreProperties>
</file>