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8224D-1797-4BF5-B9B5-7A927CBA486D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23264-A86F-4447-9702-5814986823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46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2B84A4-C32F-4817-A248-9EB3805E0DE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A709BF-D57F-4AF3-8E9B-7F0F5E8AB93A}" type="slidenum">
              <a:rPr lang="pt-BR" altLang="pt-BR"/>
              <a:pPr/>
              <a:t>1</a:t>
            </a:fld>
            <a:endParaRPr lang="pt-BR" altLang="pt-BR"/>
          </a:p>
        </p:txBody>
      </p:sp>
      <p:sp>
        <p:nvSpPr>
          <p:cNvPr id="89089" name="Rectangle 1">
            <a:extLst>
              <a:ext uri="{FF2B5EF4-FFF2-40B4-BE49-F238E27FC236}">
                <a16:creationId xmlns:a16="http://schemas.microsoft.com/office/drawing/2014/main" id="{3033B2C8-A101-477B-B40F-ACE82BCCB31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09638" y="808038"/>
            <a:ext cx="5495925" cy="3090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Text Box 2">
            <a:extLst>
              <a:ext uri="{FF2B5EF4-FFF2-40B4-BE49-F238E27FC236}">
                <a16:creationId xmlns:a16="http://schemas.microsoft.com/office/drawing/2014/main" id="{9DD1864B-53E2-4095-8378-92FFF65BC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4560888"/>
            <a:ext cx="584517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31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DA309DC-228E-469D-AF36-68031DD4F37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02A961-33BD-4AAC-B09E-8617B2B3920D}" type="slidenum">
              <a:rPr lang="pt-BR" altLang="pt-BR"/>
              <a:pPr/>
              <a:t>2</a:t>
            </a:fld>
            <a:endParaRPr lang="pt-BR" altLang="pt-BR"/>
          </a:p>
        </p:txBody>
      </p:sp>
      <p:sp>
        <p:nvSpPr>
          <p:cNvPr id="90113" name="Rectangle 1">
            <a:extLst>
              <a:ext uri="{FF2B5EF4-FFF2-40B4-BE49-F238E27FC236}">
                <a16:creationId xmlns:a16="http://schemas.microsoft.com/office/drawing/2014/main" id="{90B17C89-F0E3-4C11-B280-994B4D3173B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09638" y="808038"/>
            <a:ext cx="5495925" cy="3090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06E0C767-75B5-4E76-8965-83079F42BB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6913" y="4202113"/>
            <a:ext cx="5921375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48688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CF7EB0-9FFB-495C-B515-D30799FB05D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7D7B83-09A9-4E88-A0E0-8BCD845CD8BD}" type="slidenum">
              <a:rPr lang="pt-BR" altLang="pt-BR"/>
              <a:pPr/>
              <a:t>3</a:t>
            </a:fld>
            <a:endParaRPr lang="pt-BR" altLang="pt-BR"/>
          </a:p>
        </p:txBody>
      </p:sp>
      <p:sp>
        <p:nvSpPr>
          <p:cNvPr id="91137" name="Rectangle 1">
            <a:extLst>
              <a:ext uri="{FF2B5EF4-FFF2-40B4-BE49-F238E27FC236}">
                <a16:creationId xmlns:a16="http://schemas.microsoft.com/office/drawing/2014/main" id="{845F9BE2-D6C3-45AE-8785-FE0B94D040D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09638" y="808038"/>
            <a:ext cx="5495925" cy="3090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A38153F5-9E83-49FB-84EB-355253C348E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6913" y="4202113"/>
            <a:ext cx="5921375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8542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02D60-510C-4374-AB5C-2FCD39DB03B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09DBF7-6546-4E16-8392-B9C767A2E2E3}" type="slidenum">
              <a:rPr lang="pt-BR" altLang="pt-BR"/>
              <a:pPr/>
              <a:t>4</a:t>
            </a:fld>
            <a:endParaRPr lang="pt-BR" altLang="pt-BR"/>
          </a:p>
        </p:txBody>
      </p:sp>
      <p:sp>
        <p:nvSpPr>
          <p:cNvPr id="92161" name="Rectangle 1">
            <a:extLst>
              <a:ext uri="{FF2B5EF4-FFF2-40B4-BE49-F238E27FC236}">
                <a16:creationId xmlns:a16="http://schemas.microsoft.com/office/drawing/2014/main" id="{CA07FA16-D5BE-4674-8F63-2882D54DA39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09638" y="808038"/>
            <a:ext cx="5495925" cy="3090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1A0C9CEB-C4E9-42EA-9066-AFD940C3ABE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6913" y="4202113"/>
            <a:ext cx="5921375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3791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4B4C-0572-48F2-8171-5CE6FBB1F12C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8D99-5DD6-4997-A332-E3A3C23B0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81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4B4C-0572-48F2-8171-5CE6FBB1F12C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8D99-5DD6-4997-A332-E3A3C23B0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49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4B4C-0572-48F2-8171-5CE6FBB1F12C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8D99-5DD6-4997-A332-E3A3C23B0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78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4B4C-0572-48F2-8171-5CE6FBB1F12C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8D99-5DD6-4997-A332-E3A3C23B0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87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4B4C-0572-48F2-8171-5CE6FBB1F12C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8D99-5DD6-4997-A332-E3A3C23B0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64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4B4C-0572-48F2-8171-5CE6FBB1F12C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8D99-5DD6-4997-A332-E3A3C23B0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92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4B4C-0572-48F2-8171-5CE6FBB1F12C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8D99-5DD6-4997-A332-E3A3C23B0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74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4B4C-0572-48F2-8171-5CE6FBB1F12C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8D99-5DD6-4997-A332-E3A3C23B0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36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4B4C-0572-48F2-8171-5CE6FBB1F12C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8D99-5DD6-4997-A332-E3A3C23B0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05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4B4C-0572-48F2-8171-5CE6FBB1F12C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8D99-5DD6-4997-A332-E3A3C23B0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1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4B4C-0572-48F2-8171-5CE6FBB1F12C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8D99-5DD6-4997-A332-E3A3C23B0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38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04B4C-0572-48F2-8171-5CE6FBB1F12C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38D99-5DD6-4997-A332-E3A3C23B0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76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3">
            <a:extLst>
              <a:ext uri="{FF2B5EF4-FFF2-40B4-BE49-F238E27FC236}">
                <a16:creationId xmlns:a16="http://schemas.microsoft.com/office/drawing/2014/main" id="{E3D0C0A2-9D54-4C0A-BF29-B2EC4CD141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1071DD-7211-466B-96B7-9F6B48158623}" type="slidenum">
              <a:rPr lang="pt-BR" altLang="pt-BR"/>
              <a:pPr/>
              <a:t>1</a:t>
            </a:fld>
            <a:endParaRPr lang="pt-BR" altLang="pt-BR"/>
          </a:p>
        </p:txBody>
      </p:sp>
      <p:sp>
        <p:nvSpPr>
          <p:cNvPr id="49153" name="Text Box 1">
            <a:extLst>
              <a:ext uri="{FF2B5EF4-FFF2-40B4-BE49-F238E27FC236}">
                <a16:creationId xmlns:a16="http://schemas.microsoft.com/office/drawing/2014/main" id="{58923160-3E43-4463-993C-A21847E6D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450" y="244234"/>
            <a:ext cx="10357103" cy="6306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42900" indent="-338138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spcBef>
                <a:spcPts val="767"/>
              </a:spcBef>
              <a:buSzPct val="45000"/>
            </a:pPr>
            <a:r>
              <a:rPr lang="pt-BR" altLang="pt-BR" sz="7996" dirty="0">
                <a:latin typeface="appleberry" charset="0"/>
              </a:rPr>
              <a:t>Exercício:</a:t>
            </a:r>
          </a:p>
          <a:p>
            <a:pPr algn="ctr">
              <a:spcBef>
                <a:spcPts val="767"/>
              </a:spcBef>
              <a:buSzPct val="45000"/>
            </a:pPr>
            <a:r>
              <a:rPr lang="pt-BR" altLang="pt-BR" sz="7996" dirty="0">
                <a:latin typeface="appleberry" charset="0"/>
              </a:rPr>
              <a:t>Tabela FIPE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AAA59D-A877-4822-AAD1-55B4CF60C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" y="6387226"/>
            <a:ext cx="1177026" cy="44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1974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78351AD1-DD9B-4FF8-8CDA-B6F733DB2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7E29-1D7C-42E1-9B2F-A2595C4C0721}" type="slidenum">
              <a:rPr lang="pt-BR" altLang="pt-BR"/>
              <a:pPr/>
              <a:t>2</a:t>
            </a:fld>
            <a:endParaRPr lang="pt-BR" altLang="pt-BR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F61AD866-ACD3-481A-B425-1E87D9C2DB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" y="523035"/>
            <a:ext cx="8702539" cy="654514"/>
          </a:xfrm>
          <a:ln/>
        </p:spPr>
        <p:txBody>
          <a:bodyPr vert="horz" lIns="110557" tIns="28431" rIns="110557" bIns="55279" rtlCol="0" anchor="b">
            <a:normAutofit/>
          </a:bodyPr>
          <a:lstStyle/>
          <a:p>
            <a:pPr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  <a:tab pos="5387979" algn="l"/>
                <a:tab pos="5986643" algn="l"/>
                <a:tab pos="6585309" algn="l"/>
                <a:tab pos="7183972" algn="l"/>
                <a:tab pos="7782637" algn="l"/>
                <a:tab pos="8381301" algn="l"/>
              </a:tabLst>
            </a:pPr>
            <a:r>
              <a:rPr lang="pt-BR" altLang="pt-BR" sz="3198" b="1"/>
              <a:t>Crie as tabelas do diagrama abaixo:</a:t>
            </a:r>
          </a:p>
        </p:txBody>
      </p:sp>
      <p:pic>
        <p:nvPicPr>
          <p:cNvPr id="50178" name="Picture 2">
            <a:extLst>
              <a:ext uri="{FF2B5EF4-FFF2-40B4-BE49-F238E27FC236}">
                <a16:creationId xmlns:a16="http://schemas.microsoft.com/office/drawing/2014/main" id="{F3061082-65D6-42DD-A9C1-19974C89D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5" y="1177550"/>
            <a:ext cx="12029762" cy="48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1CFAB8A-F944-409D-933F-B1DB9B5B4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" y="6387226"/>
            <a:ext cx="1177026" cy="44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3577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6">
            <a:extLst>
              <a:ext uri="{FF2B5EF4-FFF2-40B4-BE49-F238E27FC236}">
                <a16:creationId xmlns:a16="http://schemas.microsoft.com/office/drawing/2014/main" id="{9134E301-5E09-4E44-85D2-F850EE26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15BA-B45F-4D87-9DC1-B217F7D93328}" type="slidenum">
              <a:rPr lang="pt-BR" altLang="pt-BR"/>
              <a:pPr/>
              <a:t>3</a:t>
            </a:fld>
            <a:endParaRPr lang="pt-BR" altLang="pt-BR"/>
          </a:p>
        </p:txBody>
      </p:sp>
      <p:sp>
        <p:nvSpPr>
          <p:cNvPr id="51201" name="Rectangle 1">
            <a:extLst>
              <a:ext uri="{FF2B5EF4-FFF2-40B4-BE49-F238E27FC236}">
                <a16:creationId xmlns:a16="http://schemas.microsoft.com/office/drawing/2014/main" id="{6BB01D06-FA69-442A-B8F1-8675B61A06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276" y="33560"/>
            <a:ext cx="8702539" cy="654514"/>
          </a:xfrm>
          <a:ln/>
        </p:spPr>
        <p:txBody>
          <a:bodyPr vert="horz" lIns="110557" tIns="28431" rIns="110557" bIns="55279" rtlCol="0" anchor="b">
            <a:normAutofit/>
          </a:bodyPr>
          <a:lstStyle/>
          <a:p>
            <a:pPr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  <a:tab pos="5387979" algn="l"/>
                <a:tab pos="5986643" algn="l"/>
                <a:tab pos="6585309" algn="l"/>
                <a:tab pos="7183972" algn="l"/>
                <a:tab pos="7782637" algn="l"/>
                <a:tab pos="8381301" algn="l"/>
              </a:tabLst>
            </a:pPr>
            <a:r>
              <a:rPr lang="pt-BR" altLang="pt-BR" sz="3198" b="1" dirty="0"/>
              <a:t>Banco de Dados da Tabela FIPE</a:t>
            </a: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06D742C5-927A-4BDD-8F3A-EFADE85A0F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61188" y="825690"/>
            <a:ext cx="5660687" cy="5128124"/>
          </a:xfrm>
          <a:ln/>
        </p:spPr>
        <p:txBody>
          <a:bodyPr>
            <a:normAutofit fontScale="55000" lnSpcReduction="20000"/>
          </a:bodyPr>
          <a:lstStyle/>
          <a:p>
            <a:pPr marL="0" indent="0">
              <a:spcAft>
                <a:spcPct val="0"/>
              </a:spcAft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CREATE TABLE </a:t>
            </a:r>
            <a:r>
              <a:rPr lang="pt-BR" altLang="pt-BR" b="1" dirty="0">
                <a:solidFill>
                  <a:srgbClr val="FF0000"/>
                </a:solidFill>
              </a:rPr>
              <a:t>TIPO_VEICULO </a:t>
            </a:r>
            <a:r>
              <a:rPr lang="pt-BR" altLang="pt-BR" dirty="0"/>
              <a:t>(</a:t>
            </a:r>
          </a:p>
          <a:p>
            <a:pPr marL="0" indent="0">
              <a:spcAft>
                <a:spcPct val="0"/>
              </a:spcAft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COD_TIPO_VEICULO 	INT NOT NULL AUTO_INCREMENT,</a:t>
            </a:r>
          </a:p>
          <a:p>
            <a:pPr marL="0" indent="0">
              <a:spcAft>
                <a:spcPct val="0"/>
              </a:spcAft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DSC_TIPO_VEICULO 	VARCHAR (45) NOT NULL,</a:t>
            </a:r>
          </a:p>
          <a:p>
            <a:pPr marL="0" indent="0">
              <a:spcAft>
                <a:spcPct val="0"/>
              </a:spcAft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CONSTRAINT PK_TIPO_VEICULO </a:t>
            </a:r>
          </a:p>
          <a:p>
            <a:pPr marL="0" indent="0">
              <a:spcAft>
                <a:spcPct val="0"/>
              </a:spcAft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PRIMARY KEY (COD_TIPO_VEICULO)</a:t>
            </a:r>
          </a:p>
          <a:p>
            <a:pPr marL="0" indent="0">
              <a:spcAft>
                <a:spcPct val="0"/>
              </a:spcAft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) ENGINE = INNODB;</a:t>
            </a:r>
          </a:p>
          <a:p>
            <a:pPr marL="0" indent="0">
              <a:spcAft>
                <a:spcPct val="0"/>
              </a:spcAft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endParaRPr lang="pt-BR" altLang="pt-BR" dirty="0"/>
          </a:p>
          <a:p>
            <a:pPr marL="0" indent="0">
              <a:spcAft>
                <a:spcPct val="0"/>
              </a:spcAft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CREATE TABLE </a:t>
            </a:r>
            <a:r>
              <a:rPr lang="pt-BR" altLang="pt-BR" b="1" dirty="0">
                <a:solidFill>
                  <a:srgbClr val="FF0000"/>
                </a:solidFill>
              </a:rPr>
              <a:t>MARCA</a:t>
            </a:r>
            <a:r>
              <a:rPr lang="pt-BR" altLang="pt-BR" dirty="0"/>
              <a:t> (</a:t>
            </a:r>
          </a:p>
          <a:p>
            <a:pPr marL="0" indent="0">
              <a:spcAft>
                <a:spcPct val="0"/>
              </a:spcAft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COD_MARCA 		INT NOT NULL AUTO_INCREMENT,</a:t>
            </a:r>
          </a:p>
          <a:p>
            <a:pPr marL="0" indent="0">
              <a:spcAft>
                <a:spcPct val="0"/>
              </a:spcAft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NOM_MARCA 		VARCHAR (45) NOT NULL,</a:t>
            </a:r>
          </a:p>
          <a:p>
            <a:pPr marL="0" indent="0">
              <a:spcAft>
                <a:spcPct val="0"/>
              </a:spcAft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NOM_MARCA_FIPE 	VARCHAR (45) NOT NULL,</a:t>
            </a:r>
          </a:p>
          <a:p>
            <a:pPr marL="0" indent="0">
              <a:spcAft>
                <a:spcPct val="0"/>
              </a:spcAft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KEY_MARCA   		VARCHAR (45) NOT NULL,</a:t>
            </a:r>
          </a:p>
          <a:p>
            <a:pPr marL="0" indent="0">
              <a:spcAft>
                <a:spcPct val="0"/>
              </a:spcAft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ID_MARCA_FIPE 		VARCHAR (45) NOT NULL,</a:t>
            </a:r>
          </a:p>
          <a:p>
            <a:pPr marL="0" indent="0">
              <a:spcAft>
                <a:spcPct val="0"/>
              </a:spcAft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CONSTRAINT PK_MARCA PRIMARY KEY (COD_MARCA)</a:t>
            </a:r>
          </a:p>
          <a:p>
            <a:pPr marL="0" indent="0">
              <a:spcAft>
                <a:spcPct val="0"/>
              </a:spcAft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) ENGINE = INNODB;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A00F085-D1EB-4978-9456-2C30AD3B08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65787" y="807455"/>
            <a:ext cx="6026213" cy="5407547"/>
          </a:xfrm>
          <a:ln/>
        </p:spPr>
        <p:txBody>
          <a:bodyPr>
            <a:normAutofit fontScale="62500" lnSpcReduction="20000"/>
          </a:bodyPr>
          <a:lstStyle/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CREATE TABLE </a:t>
            </a:r>
            <a:r>
              <a:rPr lang="pt-BR" altLang="pt-BR" sz="2176" b="1" dirty="0">
                <a:solidFill>
                  <a:srgbClr val="FF0000"/>
                </a:solidFill>
              </a:rPr>
              <a:t>TABELA</a:t>
            </a:r>
            <a:r>
              <a:rPr lang="pt-BR" altLang="pt-BR" dirty="0"/>
              <a:t> (</a:t>
            </a:r>
          </a:p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COD_VEICULO 		INT NOT NULL AUTO_INCREMENT,</a:t>
            </a:r>
          </a:p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NOM_VEICULO 		VARCHAR (45) NOT NULL,</a:t>
            </a:r>
          </a:p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NOM_VEICULO_FIPE 		VARCHAR (45),</a:t>
            </a:r>
          </a:p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KEY_VEICULO 		VARCHAR (45),</a:t>
            </a:r>
          </a:p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ID_VEICULO 			VARCHAR (45),</a:t>
            </a:r>
          </a:p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COD_MARCA 		INT	NOT NULL,</a:t>
            </a:r>
          </a:p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COD_TIPO_VEICULO 		INT 	NOT NULL,</a:t>
            </a:r>
          </a:p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CONSTRAINT PK_TABELA PRIMARY KEY (COD_VEICULO),</a:t>
            </a:r>
          </a:p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CONSTRAINT FK_TABELA_MARCA </a:t>
            </a:r>
          </a:p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FOREIGN KEY (COD_MARCA)</a:t>
            </a:r>
          </a:p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REFERENCES MARCA (COD_MARCA),</a:t>
            </a:r>
          </a:p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CONSTRAINT FK_TABELA_TIPO_VEICULO </a:t>
            </a:r>
          </a:p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FOREIGN KEY (COD_TIPO_VEICULO)</a:t>
            </a:r>
          </a:p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REFERENCES TIPO_VEICULO (COD_TIPO_VEICULO)        </a:t>
            </a:r>
          </a:p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) ENGINE = INNODB;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602C133-A6C3-4E12-A17F-96DBB27C8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" y="6387226"/>
            <a:ext cx="1177026" cy="44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5816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6">
            <a:extLst>
              <a:ext uri="{FF2B5EF4-FFF2-40B4-BE49-F238E27FC236}">
                <a16:creationId xmlns:a16="http://schemas.microsoft.com/office/drawing/2014/main" id="{1239BD44-D316-45E9-B38E-7E0DE6E8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24-23D2-40D2-BC84-DEBBCAA7418C}" type="slidenum">
              <a:rPr lang="pt-BR" altLang="pt-BR"/>
              <a:pPr/>
              <a:t>4</a:t>
            </a:fld>
            <a:endParaRPr lang="pt-BR" altLang="pt-BR"/>
          </a:p>
        </p:txBody>
      </p:sp>
      <p:sp>
        <p:nvSpPr>
          <p:cNvPr id="52225" name="Rectangle 1">
            <a:extLst>
              <a:ext uri="{FF2B5EF4-FFF2-40B4-BE49-F238E27FC236}">
                <a16:creationId xmlns:a16="http://schemas.microsoft.com/office/drawing/2014/main" id="{47A4A6DA-A56A-4070-8951-7BD0BC0B41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420" y="87605"/>
            <a:ext cx="8702539" cy="654514"/>
          </a:xfrm>
          <a:ln/>
        </p:spPr>
        <p:txBody>
          <a:bodyPr vert="horz" lIns="110557" tIns="28431" rIns="110557" bIns="55279" rtlCol="0" anchor="b">
            <a:normAutofit/>
          </a:bodyPr>
          <a:lstStyle/>
          <a:p>
            <a:pPr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  <a:tab pos="5387979" algn="l"/>
                <a:tab pos="5986643" algn="l"/>
                <a:tab pos="6585309" algn="l"/>
                <a:tab pos="7183972" algn="l"/>
                <a:tab pos="7782637" algn="l"/>
                <a:tab pos="8381301" algn="l"/>
              </a:tabLst>
            </a:pPr>
            <a:r>
              <a:rPr lang="pt-BR" altLang="pt-BR" sz="3198" b="1" dirty="0"/>
              <a:t>Banco de Dados da Tabela FIPE</a:t>
            </a: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41B1AE2D-B193-429F-888E-D4CFBEA251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5745" y="742119"/>
            <a:ext cx="5746130" cy="5472883"/>
          </a:xfrm>
          <a:ln/>
        </p:spPr>
        <p:txBody>
          <a:bodyPr>
            <a:noAutofit/>
          </a:bodyPr>
          <a:lstStyle/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sz="1693" dirty="0"/>
              <a:t>CREATE TABLE </a:t>
            </a:r>
            <a:r>
              <a:rPr lang="pt-BR" altLang="pt-BR" sz="1693" b="1" dirty="0">
                <a:solidFill>
                  <a:srgbClr val="FF0000"/>
                </a:solidFill>
              </a:rPr>
              <a:t>MODELO</a:t>
            </a:r>
            <a:r>
              <a:rPr lang="pt-BR" altLang="pt-BR" sz="1693" dirty="0"/>
              <a:t> (</a:t>
            </a:r>
          </a:p>
          <a:p>
            <a:pPr marL="0" indent="0">
              <a:lnSpc>
                <a:spcPct val="70000"/>
              </a:lnSpc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sz="1693" dirty="0"/>
              <a:t>   SEQ_MODELO 		INT NOT NULL AUTO_INCREMENT,</a:t>
            </a:r>
          </a:p>
          <a:p>
            <a:pPr marL="0" indent="0">
              <a:lnSpc>
                <a:spcPct val="70000"/>
              </a:lnSpc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sz="1693" dirty="0"/>
              <a:t>   DESC_MODELO 		VARCHAR (100) NOT NULL,</a:t>
            </a:r>
          </a:p>
          <a:p>
            <a:pPr marL="0" indent="0">
              <a:lnSpc>
                <a:spcPct val="70000"/>
              </a:lnSpc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sz="1693" dirty="0"/>
              <a:t>   KEY_MODELO_FIPE	VARCHAR (20) NOT NULL,</a:t>
            </a:r>
          </a:p>
          <a:p>
            <a:pPr marL="0" indent="0">
              <a:lnSpc>
                <a:spcPct val="70000"/>
              </a:lnSpc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sz="1693" dirty="0"/>
              <a:t>   COD_MODELO_FIPE 	VARCHAR (20) NOT NULL,</a:t>
            </a:r>
          </a:p>
          <a:p>
            <a:pPr marL="0" indent="0">
              <a:lnSpc>
                <a:spcPct val="70000"/>
              </a:lnSpc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sz="1693" dirty="0"/>
              <a:t>   ID_MODELO_FIPE 	VARCHAR (20) NOT NULL,</a:t>
            </a:r>
          </a:p>
          <a:p>
            <a:pPr marL="0" indent="0">
              <a:lnSpc>
                <a:spcPct val="70000"/>
              </a:lnSpc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sz="1693" dirty="0"/>
              <a:t>   COD_VEICULO 		INT NOT NULL,</a:t>
            </a:r>
          </a:p>
          <a:p>
            <a:pPr marL="0" indent="0">
              <a:lnSpc>
                <a:spcPct val="70000"/>
              </a:lnSpc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sz="1693" dirty="0"/>
              <a:t>   CONSTRAINT PK_MODELO PRIMARY KEY (SEQ_MODELO),</a:t>
            </a:r>
          </a:p>
          <a:p>
            <a:pPr marL="0" indent="0">
              <a:lnSpc>
                <a:spcPct val="70000"/>
              </a:lnSpc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sz="1693" dirty="0"/>
              <a:t>   CONSTRAINT FK_MODELO_VEICULO </a:t>
            </a:r>
          </a:p>
          <a:p>
            <a:pPr marL="0" indent="0">
              <a:lnSpc>
                <a:spcPct val="70000"/>
              </a:lnSpc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sz="1693" dirty="0"/>
              <a:t>   FOREIGN KEY (COD_VEICULO)</a:t>
            </a:r>
          </a:p>
          <a:p>
            <a:pPr marL="0" indent="0">
              <a:lnSpc>
                <a:spcPct val="70000"/>
              </a:lnSpc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sz="1693" dirty="0"/>
              <a:t>   REFERENCES TABELA (COD_VEICULO)</a:t>
            </a:r>
          </a:p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sz="1693" dirty="0"/>
              <a:t>) ENGINE = INNODB;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E5C9908-A628-47B2-A1FA-1AE2A3456B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21875" y="381811"/>
            <a:ext cx="6094380" cy="5484941"/>
          </a:xfrm>
          <a:ln/>
        </p:spPr>
        <p:txBody>
          <a:bodyPr>
            <a:normAutofit fontScale="62500" lnSpcReduction="20000"/>
          </a:bodyPr>
          <a:lstStyle/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CREATE TABLE </a:t>
            </a:r>
            <a:r>
              <a:rPr lang="pt-BR" altLang="pt-BR" sz="2176" b="1" dirty="0">
                <a:solidFill>
                  <a:srgbClr val="FF0000"/>
                </a:solidFill>
              </a:rPr>
              <a:t>VALOR_VEICULO </a:t>
            </a:r>
            <a:r>
              <a:rPr lang="pt-BR" altLang="pt-BR" dirty="0"/>
              <a:t>(</a:t>
            </a:r>
          </a:p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SEQ_VALOR_VEICULO 		INT NOT NULL AUTO_INCREMENT,</a:t>
            </a:r>
          </a:p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MES_REF_VALOR_VEICULO 		INT NOT NULL,</a:t>
            </a:r>
          </a:p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ANO_REF_VALOR_VEICULO 		YEAR NOT NULL,</a:t>
            </a:r>
          </a:p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DESC_VEICULO 			VARCHAR (100) NOT NULL,</a:t>
            </a:r>
          </a:p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PCO_VALOR_VEICULO 		DECIMAL (10,2) NOT NULL,</a:t>
            </a:r>
          </a:p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KEY_VEICULO 			VARCHAR (20) NOT NULL,</a:t>
            </a:r>
          </a:p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ID_VEICULO_FIPE 			VARCHAR (20) NOT NULL,</a:t>
            </a:r>
          </a:p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COD_VEICULO_FIPE 			VARCHAR (20),</a:t>
            </a:r>
          </a:p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SEQ_MODELO_VEICULO 		INT NOT NULL,</a:t>
            </a:r>
          </a:p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CONSTRAINT PK_VALOR_VEICULO </a:t>
            </a:r>
          </a:p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PRIMARY KEY (SEQ_VALOR_VEICULO), </a:t>
            </a:r>
          </a:p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CONSTRAINT FK_VALOR_VEICULO_MODELO </a:t>
            </a:r>
          </a:p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FOREIGN KEY (SEQ_MODELO_VEICULO)</a:t>
            </a:r>
          </a:p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   REFERENCES MODELO (SEQ_MODELO)</a:t>
            </a:r>
          </a:p>
          <a:p>
            <a:pPr marL="0" indent="0">
              <a:tabLst>
                <a:tab pos="598665" algn="l"/>
                <a:tab pos="1197328" algn="l"/>
                <a:tab pos="1795994" algn="l"/>
                <a:tab pos="2394658" algn="l"/>
                <a:tab pos="2993323" algn="l"/>
                <a:tab pos="3591986" algn="l"/>
                <a:tab pos="4190651" algn="l"/>
                <a:tab pos="4789315" algn="l"/>
              </a:tabLst>
            </a:pPr>
            <a:r>
              <a:rPr lang="pt-BR" altLang="pt-BR" dirty="0"/>
              <a:t>) ENGINE = INNODB;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B54F4B8-2E58-49E1-8D04-204C8CF6F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" y="6387226"/>
            <a:ext cx="1177026" cy="44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960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</Words>
  <Application>Microsoft Office PowerPoint</Application>
  <PresentationFormat>Widescreen</PresentationFormat>
  <Paragraphs>72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appleberry</vt:lpstr>
      <vt:lpstr>Arial</vt:lpstr>
      <vt:lpstr>Calibri</vt:lpstr>
      <vt:lpstr>Calibri Light</vt:lpstr>
      <vt:lpstr>DejaVu Sans</vt:lpstr>
      <vt:lpstr>Tema do Office</vt:lpstr>
      <vt:lpstr>Apresentação do PowerPoint</vt:lpstr>
      <vt:lpstr>Crie as tabelas do diagrama abaixo:</vt:lpstr>
      <vt:lpstr>Banco de Dados da Tabela FIPE</vt:lpstr>
      <vt:lpstr>Banco de Dados da Tabela FIPE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Lenovo</dc:creator>
  <cp:lastModifiedBy>Lenovo</cp:lastModifiedBy>
  <cp:revision>1</cp:revision>
  <dcterms:created xsi:type="dcterms:W3CDTF">2024-09-16T16:30:40Z</dcterms:created>
  <dcterms:modified xsi:type="dcterms:W3CDTF">2024-09-16T16:32:10Z</dcterms:modified>
</cp:coreProperties>
</file>