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95" r:id="rId5"/>
    <p:sldId id="409" r:id="rId6"/>
    <p:sldId id="404" r:id="rId7"/>
    <p:sldId id="410" r:id="rId8"/>
    <p:sldId id="397" r:id="rId9"/>
    <p:sldId id="406" r:id="rId10"/>
    <p:sldId id="407" r:id="rId11"/>
    <p:sldId id="408" r:id="rId12"/>
    <p:sldId id="396" r:id="rId13"/>
    <p:sldId id="398" r:id="rId14"/>
    <p:sldId id="387" r:id="rId15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308BB-A333-406E-8A2A-705B1EF27CEE}" v="26" dt="2021-11-15T11:11:32.291"/>
    <p1510:client id="{80A91B7F-409B-4833-B030-E81D7647E0C9}" v="93" dt="2021-11-15T17:13:28.414"/>
    <p1510:client id="{BB9049BA-032F-494F-9725-629FDDB66737}" v="57" dt="2021-11-15T10:49:04.8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7" autoAdjust="0"/>
    <p:restoredTop sz="94767" autoAdjust="0"/>
  </p:normalViewPr>
  <p:slideViewPr>
    <p:cSldViewPr>
      <p:cViewPr varScale="1">
        <p:scale>
          <a:sx n="146" d="100"/>
          <a:sy n="146" d="100"/>
        </p:scale>
        <p:origin x="1336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lha_de_C_lculo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/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Folha1!$A$2:$A$6</c:f>
              <c:strCache>
                <c:ptCount val="5"/>
                <c:pt idx="0">
                  <c:v>Inês (1211477)</c:v>
                </c:pt>
                <c:pt idx="1">
                  <c:v>Alice (1211518)</c:v>
                </c:pt>
                <c:pt idx="2">
                  <c:v>Henrique (1211506)</c:v>
                </c:pt>
                <c:pt idx="3">
                  <c:v>Gonçalo (1210809)</c:v>
                </c:pt>
                <c:pt idx="4">
                  <c:v>Diogo (1211882)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8</c:v>
                </c:pt>
                <c:pt idx="1">
                  <c:v>10.75</c:v>
                </c:pt>
                <c:pt idx="2">
                  <c:v>6</c:v>
                </c:pt>
                <c:pt idx="3">
                  <c:v>12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Componente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cat>
            <c:strRef>
              <c:f>Folha1!$A$2:$A$5</c:f>
              <c:strCache>
                <c:ptCount val="4"/>
                <c:pt idx="0">
                  <c:v>ESINF</c:v>
                </c:pt>
                <c:pt idx="1">
                  <c:v>ARQC</c:v>
                </c:pt>
                <c:pt idx="2">
                  <c:v>BDDAD</c:v>
                </c:pt>
                <c:pt idx="3">
                  <c:v>…FSIAP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0.34</c:v>
                </c:pt>
                <c:pt idx="1">
                  <c:v>0.31</c:v>
                </c:pt>
                <c:pt idx="2">
                  <c:v>0.28999999999999998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1/9/23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4000504"/>
            <a:ext cx="8182338" cy="571504"/>
          </a:xfrm>
        </p:spPr>
        <p:txBody>
          <a:bodyPr>
            <a:noAutofit/>
          </a:bodyPr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968" y="4000504"/>
            <a:ext cx="8215370" cy="571504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452406" y="6492899"/>
            <a:ext cx="1028676" cy="365125"/>
          </a:xfrm>
        </p:spPr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4000" y="1000108"/>
            <a:ext cx="9043200" cy="571504"/>
          </a:xfrm>
        </p:spPr>
        <p:txBody>
          <a:bodyPr/>
          <a:lstStyle>
            <a:lvl1pPr algn="l">
              <a:defRPr sz="4000" b="1" cap="all" baseline="0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4000" y="1714487"/>
            <a:ext cx="9043200" cy="459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14000" y="1004400"/>
            <a:ext cx="9043200" cy="531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844" y="5505468"/>
            <a:ext cx="5943600" cy="352424"/>
          </a:xfrm>
          <a:solidFill>
            <a:schemeClr val="bg1"/>
          </a:solidFill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23844" y="5929330"/>
            <a:ext cx="8858312" cy="27624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  <p:sp>
        <p:nvSpPr>
          <p:cNvPr id="4" name="TextBox 3"/>
          <p:cNvSpPr txBox="1"/>
          <p:nvPr userDrawn="1"/>
        </p:nvSpPr>
        <p:spPr>
          <a:xfrm flipH="1">
            <a:off x="6764159" y="4953000"/>
            <a:ext cx="182741" cy="3747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CAE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tra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95300" y="6492899"/>
            <a:ext cx="1028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11A7A-C2E1-40A3-A304-BADFC0305F97}" type="datetimeFigureOut">
              <a:rPr lang="pt-PT" smtClean="0"/>
              <a:pPr/>
              <a:t>09/01/23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66852" y="6492899"/>
            <a:ext cx="57864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7596206" y="6492899"/>
            <a:ext cx="857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771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0" r:id="rId3"/>
    <p:sldLayoutId id="2147483652" r:id="rId4"/>
    <p:sldLayoutId id="2147483657" r:id="rId5"/>
    <p:sldLayoutId id="2147483655" r:id="rId6"/>
    <p:sldLayoutId id="2147483661" r:id="rId7"/>
    <p:sldLayoutId id="2147483659" r:id="rId8"/>
    <p:sldLayoutId id="2147483660" r:id="rId9"/>
    <p:sldLayoutId id="2147483658" r:id="rId10"/>
  </p:sldLayoutIdLst>
  <p:transition spd="med"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b="1" i="0" kern="1200" cap="all" baseline="0">
          <a:solidFill>
            <a:schemeClr val="bg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•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None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–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400"/>
        </a:spcAft>
        <a:buFont typeface="Arial" pitchFamily="34" charset="0"/>
        <a:buChar char="»"/>
        <a:defRPr sz="1800" kern="1200">
          <a:solidFill>
            <a:schemeClr val="bg1">
              <a:lumMod val="85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3962890" y="4824155"/>
            <a:ext cx="531059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>
                <a:solidFill>
                  <a:schemeClr val="bg1"/>
                </a:solidFill>
              </a:rPr>
              <a:t>Group</a:t>
            </a:r>
            <a:r>
              <a:rPr lang="pt-PT" sz="1400" dirty="0">
                <a:solidFill>
                  <a:schemeClr val="bg1"/>
                </a:solidFill>
              </a:rPr>
              <a:t> </a:t>
            </a:r>
            <a:r>
              <a:rPr lang="pt-PT" sz="1400" dirty="0" err="1">
                <a:solidFill>
                  <a:schemeClr val="bg1"/>
                </a:solidFill>
              </a:rPr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Maria Inês Alves (1211477)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sz="1400" dirty="0">
                <a:solidFill>
                  <a:schemeClr val="bg1"/>
                </a:solidFill>
              </a:rPr>
              <a:t>Alice Resende (1211518)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</a:rPr>
              <a:t>Henrique Caldas (1211506)</a:t>
            </a:r>
            <a:endParaRPr lang="pt-PT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</a:rPr>
              <a:t>Gonçalo Carneiro (1210809)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bg1"/>
                </a:solidFill>
              </a:rPr>
              <a:t>Diogo Silva (1211882)</a:t>
            </a:r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2DK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103 SPRINT 2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 09/01/2023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A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Kozuka Gothic Pro R"/>
              </a:rPr>
              <a:t>componente</a:t>
            </a: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 de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Kozuka Gothic Pro R"/>
              </a:rPr>
              <a:t>física</a:t>
            </a: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Kozuka Gothic Pro R"/>
              </a:rPr>
              <a:t>foi</a:t>
            </a: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Kozuka Gothic Pro R"/>
              </a:rPr>
              <a:t>realizada</a:t>
            </a: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Kozuka Gothic Pro R"/>
              </a:rPr>
              <a:t>sem</a:t>
            </a: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Kozuka Gothic Pro R"/>
              </a:rPr>
              <a:t>problemas</a:t>
            </a:r>
            <a:r>
              <a:rPr lang="en-US" sz="1200" b="0" strike="noStrike" spc="-1" dirty="0">
                <a:solidFill>
                  <a:srgbClr val="000000"/>
                </a:solidFill>
                <a:latin typeface="Kozuka Gothic Pro R"/>
              </a:rPr>
              <a:t>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200" b="0" strike="noStrike" spc="-1" dirty="0">
              <a:solidFill>
                <a:srgbClr val="000000"/>
              </a:solidFill>
              <a:latin typeface="Kozuka Gothic Pro 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endParaRPr lang="pt-PT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200" spc="-1" dirty="0">
                <a:solidFill>
                  <a:srgbClr val="000000"/>
                </a:solidFill>
                <a:latin typeface="Kozuka Gothic Pro R"/>
              </a:rPr>
              <a:t>Durante a ocorrência do Sprint, tivemos outras avaliações nas cadeiras o que não permitiu um bom foco no trabalho.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 </a:t>
            </a:r>
            <a:r>
              <a:rPr lang="en-US" sz="1200" dirty="0" err="1">
                <a:solidFill>
                  <a:schemeClr val="tx1"/>
                </a:solidFill>
              </a:rPr>
              <a:t>enunciado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pouco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esclarecedor</a:t>
            </a:r>
            <a:r>
              <a:rPr lang="en-US" sz="1200" dirty="0">
                <a:solidFill>
                  <a:schemeClr val="tx1"/>
                </a:solidFill>
              </a:rPr>
              <a:t> e a </a:t>
            </a:r>
            <a:r>
              <a:rPr lang="en-US" sz="1200" dirty="0" err="1">
                <a:solidFill>
                  <a:schemeClr val="tx1"/>
                </a:solidFill>
              </a:rPr>
              <a:t>descordenação</a:t>
            </a:r>
            <a:r>
              <a:rPr lang="en-US" sz="1200" dirty="0">
                <a:solidFill>
                  <a:schemeClr val="tx1"/>
                </a:solidFill>
              </a:rPr>
              <a:t> entre </a:t>
            </a:r>
            <a:r>
              <a:rPr lang="en-US" sz="1200" dirty="0" err="1">
                <a:solidFill>
                  <a:schemeClr val="tx1"/>
                </a:solidFill>
              </a:rPr>
              <a:t>professores</a:t>
            </a:r>
            <a:r>
              <a:rPr lang="en-US" sz="1200" dirty="0">
                <a:solidFill>
                  <a:schemeClr val="tx1"/>
                </a:solidFill>
              </a:rPr>
              <a:t>, tanto </a:t>
            </a:r>
            <a:r>
              <a:rPr lang="en-US" sz="1200" dirty="0" err="1">
                <a:solidFill>
                  <a:schemeClr val="tx1"/>
                </a:solidFill>
              </a:rPr>
              <a:t>quanto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entendimento</a:t>
            </a:r>
            <a:r>
              <a:rPr lang="en-US" sz="1200" dirty="0">
                <a:solidFill>
                  <a:schemeClr val="tx1"/>
                </a:solidFill>
              </a:rPr>
              <a:t> do </a:t>
            </a:r>
            <a:r>
              <a:rPr lang="en-US" sz="1200" dirty="0" err="1">
                <a:solidFill>
                  <a:schemeClr val="tx1"/>
                </a:solidFill>
              </a:rPr>
              <a:t>enunciado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assim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como</a:t>
            </a:r>
            <a:r>
              <a:rPr lang="en-US" sz="1200" dirty="0">
                <a:solidFill>
                  <a:schemeClr val="tx1"/>
                </a:solidFill>
              </a:rPr>
              <a:t> o que </a:t>
            </a:r>
            <a:r>
              <a:rPr lang="en-US" sz="1200" dirty="0" err="1">
                <a:solidFill>
                  <a:schemeClr val="tx1"/>
                </a:solidFill>
              </a:rPr>
              <a:t>realmente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pretendiam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 </a:t>
            </a:r>
            <a:r>
              <a:rPr lang="en-US" sz="1200" dirty="0" err="1">
                <a:solidFill>
                  <a:schemeClr val="tx1"/>
                </a:solidFill>
              </a:rPr>
              <a:t>enunicado</a:t>
            </a:r>
            <a:r>
              <a:rPr lang="en-US" sz="1200" dirty="0">
                <a:solidFill>
                  <a:schemeClr val="tx1"/>
                </a:solidFill>
              </a:rPr>
              <a:t> de ESINF e BDDAD era </a:t>
            </a:r>
            <a:r>
              <a:rPr lang="en-US" sz="1200" dirty="0" err="1">
                <a:solidFill>
                  <a:schemeClr val="tx1"/>
                </a:solidFill>
              </a:rPr>
              <a:t>pouco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explicito</a:t>
            </a:r>
            <a:r>
              <a:rPr lang="en-US" sz="1200" dirty="0">
                <a:solidFill>
                  <a:schemeClr val="tx1"/>
                </a:solidFill>
              </a:rPr>
              <a:t>, o que </a:t>
            </a:r>
            <a:r>
              <a:rPr lang="en-US" sz="1200" dirty="0" err="1">
                <a:solidFill>
                  <a:schemeClr val="tx1"/>
                </a:solidFill>
              </a:rPr>
              <a:t>atrasou</a:t>
            </a:r>
            <a:r>
              <a:rPr lang="en-US" sz="1200" dirty="0">
                <a:solidFill>
                  <a:schemeClr val="tx1"/>
                </a:solidFill>
              </a:rPr>
              <a:t> o </a:t>
            </a:r>
            <a:r>
              <a:rPr lang="en-US" sz="1200" dirty="0" err="1">
                <a:solidFill>
                  <a:schemeClr val="tx1"/>
                </a:solidFill>
              </a:rPr>
              <a:t>projeto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Má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gestão</a:t>
            </a:r>
            <a:r>
              <a:rPr lang="en-US" sz="1200" dirty="0">
                <a:solidFill>
                  <a:schemeClr val="tx1"/>
                </a:solidFill>
              </a:rPr>
              <a:t> de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As USs </a:t>
            </a:r>
            <a:r>
              <a:rPr lang="en-US" sz="1200" dirty="0" err="1">
                <a:solidFill>
                  <a:schemeClr val="tx1"/>
                </a:solidFill>
              </a:rPr>
              <a:t>incompletas</a:t>
            </a:r>
            <a:r>
              <a:rPr lang="en-US" sz="1200" dirty="0">
                <a:solidFill>
                  <a:schemeClr val="tx1"/>
                </a:solidFill>
              </a:rPr>
              <a:t> do sprint 1 </a:t>
            </a:r>
            <a:r>
              <a:rPr lang="en-US" sz="1200" dirty="0" err="1">
                <a:solidFill>
                  <a:schemeClr val="tx1"/>
                </a:solidFill>
              </a:rPr>
              <a:t>tiveram</a:t>
            </a:r>
            <a:r>
              <a:rPr lang="en-US" sz="1200" dirty="0">
                <a:solidFill>
                  <a:schemeClr val="tx1"/>
                </a:solidFill>
              </a:rPr>
              <a:t> que ser </a:t>
            </a:r>
            <a:r>
              <a:rPr lang="en-US" sz="1200" dirty="0" err="1">
                <a:solidFill>
                  <a:schemeClr val="tx1"/>
                </a:solidFill>
              </a:rPr>
              <a:t>completadas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Deviamos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ter</a:t>
            </a:r>
            <a:r>
              <a:rPr lang="en-US" sz="1400" dirty="0">
                <a:solidFill>
                  <a:schemeClr val="tx1"/>
                </a:solidFill>
              </a:rPr>
              <a:t> o </a:t>
            </a:r>
            <a:r>
              <a:rPr lang="en-US" sz="1400" dirty="0" err="1">
                <a:solidFill>
                  <a:schemeClr val="tx1"/>
                </a:solidFill>
              </a:rPr>
              <a:t>cuidado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unir</a:t>
            </a:r>
            <a:r>
              <a:rPr lang="en-US" sz="1400" dirty="0">
                <a:solidFill>
                  <a:schemeClr val="tx1"/>
                </a:solidFill>
              </a:rPr>
              <a:t> as </a:t>
            </a:r>
            <a:r>
              <a:rPr lang="en-US" sz="1400" dirty="0" err="1">
                <a:solidFill>
                  <a:schemeClr val="tx1"/>
                </a:solidFill>
              </a:rPr>
              <a:t>nossas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Uss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às</a:t>
            </a:r>
            <a:r>
              <a:rPr lang="en-US" sz="1400" dirty="0">
                <a:solidFill>
                  <a:schemeClr val="tx1"/>
                </a:solidFill>
              </a:rPr>
              <a:t> anterior de forma a </a:t>
            </a:r>
            <a:r>
              <a:rPr lang="en-US" sz="1400" dirty="0" err="1">
                <a:solidFill>
                  <a:schemeClr val="tx1"/>
                </a:solidFill>
              </a:rPr>
              <a:t>fazerem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sentido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2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78364"/>
              </p:ext>
            </p:extLst>
          </p:nvPr>
        </p:nvGraphicFramePr>
        <p:xfrm>
          <a:off x="1020165" y="2618910"/>
          <a:ext cx="7830870" cy="28651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stories: 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tasks: 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Tasks: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    5          Actual:   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Planned hours: </a:t>
                      </a:r>
                      <a:r>
                        <a:rPr lang="pt-PT" sz="1800" noProof="0" dirty="0"/>
                        <a:t>90h</a:t>
                      </a:r>
                      <a:r>
                        <a:rPr lang="pt-PT" sz="1800" dirty="0"/>
                        <a:t> </a:t>
                      </a:r>
                      <a:endParaRPr lang="en-US" noProof="0" dirty="0"/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  Executed hours: 4d 16h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4/12/2022                              Real Start Date: 4/12/2022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 8/01/2022                       Real Finish Date: 4/12/2022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46080"/>
              </p:ext>
            </p:extLst>
          </p:nvPr>
        </p:nvGraphicFramePr>
        <p:xfrm>
          <a:off x="448800" y="1718810"/>
          <a:ext cx="9008401" cy="44449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63738">
                <a:tc>
                  <a:txBody>
                    <a:bodyPr/>
                    <a:lstStyle/>
                    <a:p>
                      <a:r>
                        <a:rPr lang="en-US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Commited?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12281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690932"/>
              </p:ext>
            </p:extLst>
          </p:nvPr>
        </p:nvGraphicFramePr>
        <p:xfrm>
          <a:off x="414000" y="1562129"/>
          <a:ext cx="9008401" cy="333755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Assignment 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 309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406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407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408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2799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 409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Sim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8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4315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Execution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9BF71B3-7B38-49E6-9E10-815F6880C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9892"/>
              </p:ext>
            </p:extLst>
          </p:nvPr>
        </p:nvGraphicFramePr>
        <p:xfrm>
          <a:off x="433677" y="2303875"/>
          <a:ext cx="9038646" cy="26517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39003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832336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305145">
                  <a:extLst>
                    <a:ext uri="{9D8B030D-6E8A-4147-A177-3AD203B41FA5}">
                      <a16:colId xmlns:a16="http://schemas.microsoft.com/office/drawing/2014/main" val="2308422037"/>
                    </a:ext>
                  </a:extLst>
                </a:gridCol>
                <a:gridCol w="1035115">
                  <a:extLst>
                    <a:ext uri="{9D8B030D-6E8A-4147-A177-3AD203B41FA5}">
                      <a16:colId xmlns:a16="http://schemas.microsoft.com/office/drawing/2014/main" val="3287683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423338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2049955"/>
                    </a:ext>
                  </a:extLst>
                </a:gridCol>
                <a:gridCol w="945105">
                  <a:extLst>
                    <a:ext uri="{9D8B030D-6E8A-4147-A177-3AD203B41FA5}">
                      <a16:colId xmlns:a16="http://schemas.microsoft.com/office/drawing/2014/main" val="1275079753"/>
                    </a:ext>
                  </a:extLst>
                </a:gridCol>
                <a:gridCol w="1121702">
                  <a:extLst>
                    <a:ext uri="{9D8B030D-6E8A-4147-A177-3AD203B41FA5}">
                      <a16:colId xmlns:a16="http://schemas.microsoft.com/office/drawing/2014/main" val="321140837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Issues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100" dirty="0"/>
                        <a:t>Sprint </a:t>
                      </a:r>
                      <a:r>
                        <a:rPr lang="pt-PT" sz="1100" dirty="0" err="1"/>
                        <a:t>Backlog</a:t>
                      </a:r>
                      <a:endParaRPr lang="pt-PT" sz="1100" dirty="0"/>
                    </a:p>
                    <a:p>
                      <a:pPr algn="ctr"/>
                      <a:r>
                        <a:rPr lang="pt-PT" sz="1100" dirty="0"/>
                        <a:t>(a)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during</a:t>
                      </a:r>
                      <a:r>
                        <a:rPr lang="pt-PT" sz="1100" dirty="0"/>
                        <a:t> sprint (b)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initial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planning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(c)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/>
                        <a:t>Closed</a:t>
                      </a:r>
                      <a:r>
                        <a:rPr lang="pt-PT" sz="1100" dirty="0"/>
                        <a:t> issues </a:t>
                      </a:r>
                      <a:r>
                        <a:rPr lang="pt-PT" sz="1100" dirty="0" err="1"/>
                        <a:t>from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added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ones</a:t>
                      </a:r>
                      <a:r>
                        <a:rPr lang="pt-PT" sz="1100" dirty="0"/>
                        <a:t> (d)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/>
                        <a:t>Issues </a:t>
                      </a:r>
                      <a:r>
                        <a:rPr lang="pt-PT" sz="1100" dirty="0" err="1"/>
                        <a:t>not</a:t>
                      </a:r>
                      <a:r>
                        <a:rPr lang="pt-PT" sz="1100" dirty="0"/>
                        <a:t> </a:t>
                      </a:r>
                      <a:r>
                        <a:rPr lang="pt-PT" sz="1100" dirty="0" err="1"/>
                        <a:t>closed</a:t>
                      </a:r>
                      <a:endParaRPr lang="pt-PT" sz="1100" dirty="0"/>
                    </a:p>
                    <a:p>
                      <a:pPr lvl="0" algn="ctr">
                        <a:buNone/>
                      </a:pPr>
                      <a:r>
                        <a:rPr lang="pt-PT" sz="1100" dirty="0"/>
                        <a:t>(e)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400" dirty="0"/>
                        <a:t>% </a:t>
                      </a:r>
                      <a:r>
                        <a:rPr lang="pt-PT" sz="1400" dirty="0" err="1"/>
                        <a:t>Execution</a:t>
                      </a:r>
                      <a:endParaRPr lang="pt-PT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Planned</a:t>
                      </a:r>
                      <a:endParaRPr lang="pt-PT" sz="1100" dirty="0">
                        <a:solidFill>
                          <a:schemeClr val="bg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(c/a)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  <a:p>
                      <a:pPr lvl="0" algn="ctr">
                        <a:buNone/>
                      </a:pP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c+d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)/(</a:t>
                      </a:r>
                      <a:r>
                        <a:rPr lang="pt-PT" sz="1100" dirty="0" err="1">
                          <a:solidFill>
                            <a:schemeClr val="bg1"/>
                          </a:solidFill>
                        </a:rPr>
                        <a:t>a+b</a:t>
                      </a:r>
                      <a:r>
                        <a:rPr lang="pt-PT" sz="11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A854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6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stories</a:t>
                      </a:r>
                      <a:r>
                        <a:rPr lang="pt-PT" sz="1200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bugs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 err="1"/>
                        <a:t>Number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of</a:t>
                      </a:r>
                      <a:r>
                        <a:rPr lang="pt-PT" sz="1200" dirty="0"/>
                        <a:t> </a:t>
                      </a:r>
                      <a:r>
                        <a:rPr lang="pt-PT" sz="1200" dirty="0" err="1"/>
                        <a:t>tasks</a:t>
                      </a:r>
                      <a:r>
                        <a:rPr lang="pt-PT" sz="1200" dirty="0"/>
                        <a:t> (III)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719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Total </a:t>
                      </a:r>
                      <a:r>
                        <a:rPr lang="pt-PT" sz="1200" dirty="0" err="1"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sz="1200" dirty="0"/>
                        <a:t>90h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0800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115919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076503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F17832-B664-4F80-AA37-08A8F821BD59}"/>
              </a:ext>
            </a:extLst>
          </p:cNvPr>
          <p:cNvSpPr txBox="1"/>
          <p:nvPr/>
        </p:nvSpPr>
        <p:spPr>
          <a:xfrm>
            <a:off x="7268457" y="6055922"/>
            <a:ext cx="2252647" cy="2462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000" dirty="0"/>
              <a:t>Print do JIRA após fecho da sprint</a:t>
            </a:r>
            <a:endParaRPr lang="pt-PT" sz="100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BEB48B-B56E-B580-6742-3EC0B729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5" y="2027390"/>
            <a:ext cx="8265113" cy="28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Review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" y="1898830"/>
            <a:ext cx="9043200" cy="4590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Date: 05/12/2022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Main conclusions:</a:t>
            </a: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z="1600" dirty="0">
                <a:solidFill>
                  <a:schemeClr val="tx1"/>
                </a:solidFill>
              </a:rPr>
              <a:t>Conseguimos definir e redefinir vários sensores de cada tipo e fazer as respetivas leituras diárias para uma ficheiro.</a:t>
            </a:r>
          </a:p>
          <a:p>
            <a:pPr marL="343080" indent="-342720">
              <a:lnSpc>
                <a:spcPct val="100000"/>
              </a:lnSpc>
              <a:spcAft>
                <a:spcPts val="400"/>
              </a:spcAft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z="1600" dirty="0">
                <a:solidFill>
                  <a:schemeClr val="tx1"/>
                </a:solidFill>
              </a:rPr>
              <a:t>Conseguimos definir as operações agrícolas efetuadas no exploração agrícola e avaliar os dados dos sensores.</a:t>
            </a:r>
          </a:p>
          <a:p>
            <a:pPr marL="343080" indent="-342720"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z="1600" dirty="0">
                <a:solidFill>
                  <a:schemeClr val="tx1"/>
                </a:solidFill>
              </a:rPr>
              <a:t>Conseguimos definir uma as energias num armazém.</a:t>
            </a:r>
          </a:p>
          <a:p>
            <a:pPr marL="343080" indent="-342720"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r>
              <a:rPr lang="pt-PT" sz="1600" dirty="0">
                <a:solidFill>
                  <a:schemeClr val="tx1"/>
                </a:solidFill>
              </a:rPr>
              <a:t>Conseguimos estruturar uma rede de clientes (particulares e empresas) e produtores, para  a entrega de cabazes, e definimos o melhor caminho dessa rede.</a:t>
            </a:r>
            <a:endParaRPr lang="en-US" sz="1600" dirty="0">
              <a:solidFill>
                <a:schemeClr val="tx1"/>
              </a:solidFill>
            </a:endParaRPr>
          </a:p>
          <a:p>
            <a:pPr marL="343080" indent="-342720">
              <a:buClr>
                <a:srgbClr val="000000"/>
              </a:buClr>
              <a:buFont typeface="Kozuka Gothic Pro M"/>
              <a:buAutoNum type="arabicPeriod"/>
              <a:tabLst>
                <a:tab pos="0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1669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ISE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EP_Kozuka">
      <a:majorFont>
        <a:latin typeface="Kozuka Gothic Pro M"/>
        <a:ea typeface=""/>
        <a:cs typeface=""/>
      </a:majorFont>
      <a:minorFont>
        <a:latin typeface="Kozuka Gothic Pro R"/>
        <a:ea typeface=""/>
        <a:cs typeface=""/>
      </a:minorFont>
    </a:fontScheme>
    <a:fmtScheme name="Energia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alpha val="70000"/>
          </a:schemeClr>
        </a:solidFill>
      </a:spPr>
      <a:bodyPr/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Char char="•"/>
          <a:tabLst/>
          <a:defRPr kumimoji="0" sz="2000" b="0" i="0" u="none" strike="noStrike" kern="1200" cap="none" spc="0" normalizeH="0" baseline="0" noProof="0" dirty="0" smtClean="0">
            <a:ln>
              <a:noFill/>
            </a:ln>
            <a:solidFill>
              <a:srgbClr val="00CAEF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534</Words>
  <Application>Microsoft Macintosh PowerPoint</Application>
  <PresentationFormat>Papel A4 (210x297 mm)</PresentationFormat>
  <Paragraphs>172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Kozuka Gothic Pro M</vt:lpstr>
      <vt:lpstr>Kozuka Gothic Pro R</vt:lpstr>
      <vt:lpstr>ISEP</vt:lpstr>
      <vt:lpstr>Class 2DK Group 103 SPRINT 2</vt:lpstr>
      <vt:lpstr>Sprint planning – Sprint 2</vt:lpstr>
      <vt:lpstr>Sprint planning</vt:lpstr>
      <vt:lpstr>Sprint planning</vt:lpstr>
      <vt:lpstr>Sprint Execution</vt:lpstr>
      <vt:lpstr>Work by team member</vt:lpstr>
      <vt:lpstr>Work by type</vt:lpstr>
      <vt:lpstr>Sprint Burndown Chart</vt:lpstr>
      <vt:lpstr>Sprint Review</vt:lpstr>
      <vt:lpstr>Sprint Retrospective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Alice Resende</cp:lastModifiedBy>
  <cp:revision>457</cp:revision>
  <dcterms:created xsi:type="dcterms:W3CDTF">2010-10-20T15:48:12Z</dcterms:created>
  <dcterms:modified xsi:type="dcterms:W3CDTF">2023-01-09T22:27:00Z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