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24"/>
  </p:notesMasterIdLst>
  <p:sldIdLst>
    <p:sldId id="256" r:id="rId2"/>
    <p:sldId id="260" r:id="rId3"/>
    <p:sldId id="275" r:id="rId4"/>
    <p:sldId id="276" r:id="rId5"/>
    <p:sldId id="277" r:id="rId6"/>
    <p:sldId id="278" r:id="rId7"/>
    <p:sldId id="268" r:id="rId8"/>
    <p:sldId id="279" r:id="rId9"/>
    <p:sldId id="280" r:id="rId10"/>
    <p:sldId id="281" r:id="rId11"/>
    <p:sldId id="282" r:id="rId12"/>
    <p:sldId id="283" r:id="rId13"/>
    <p:sldId id="294" r:id="rId14"/>
    <p:sldId id="284" r:id="rId15"/>
    <p:sldId id="285" r:id="rId16"/>
    <p:sldId id="286" r:id="rId17"/>
    <p:sldId id="287" r:id="rId18"/>
    <p:sldId id="288" r:id="rId19"/>
    <p:sldId id="289" r:id="rId20"/>
    <p:sldId id="295" r:id="rId21"/>
    <p:sldId id="290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43" autoAdjust="0"/>
  </p:normalViewPr>
  <p:slideViewPr>
    <p:cSldViewPr>
      <p:cViewPr varScale="1">
        <p:scale>
          <a:sx n="107" d="100"/>
          <a:sy n="107" d="100"/>
        </p:scale>
        <p:origin x="10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98E6A4-5729-4134-92EA-D98D27878C3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389806-A366-46A2-81C5-C2BD9C9072F2}">
      <dgm:prSet/>
      <dgm:spPr/>
      <dgm:t>
        <a:bodyPr/>
        <a:lstStyle/>
        <a:p>
          <a:r>
            <a:rPr lang="en-US"/>
            <a:t>Making a good portfolio takes a lot of time and effort on your part</a:t>
          </a:r>
        </a:p>
      </dgm:t>
    </dgm:pt>
    <dgm:pt modelId="{222EB04C-9663-4F97-9684-0BA5C78346D3}" type="parTrans" cxnId="{214CD394-1A48-4CA1-9540-E09385FF8B7B}">
      <dgm:prSet/>
      <dgm:spPr/>
      <dgm:t>
        <a:bodyPr/>
        <a:lstStyle/>
        <a:p>
          <a:endParaRPr lang="en-US"/>
        </a:p>
      </dgm:t>
    </dgm:pt>
    <dgm:pt modelId="{2C64B1A1-5301-4985-B7F2-1F3CB234D953}" type="sibTrans" cxnId="{214CD394-1A48-4CA1-9540-E09385FF8B7B}">
      <dgm:prSet/>
      <dgm:spPr/>
      <dgm:t>
        <a:bodyPr/>
        <a:lstStyle/>
        <a:p>
          <a:endParaRPr lang="en-US"/>
        </a:p>
      </dgm:t>
    </dgm:pt>
    <dgm:pt modelId="{DE393958-5735-4827-833A-BF9D8A83B9CD}">
      <dgm:prSet/>
      <dgm:spPr/>
      <dgm:t>
        <a:bodyPr/>
        <a:lstStyle/>
        <a:p>
          <a:r>
            <a:rPr lang="en-US"/>
            <a:t>The most important thing to remember is that it is a PROCESS</a:t>
          </a:r>
        </a:p>
      </dgm:t>
    </dgm:pt>
    <dgm:pt modelId="{DFCACBD8-08F7-4366-98B8-E33B9576E8B8}" type="parTrans" cxnId="{E1A2BB0D-4DE4-4097-9CC0-CFC8709B2B2D}">
      <dgm:prSet/>
      <dgm:spPr/>
      <dgm:t>
        <a:bodyPr/>
        <a:lstStyle/>
        <a:p>
          <a:endParaRPr lang="en-US"/>
        </a:p>
      </dgm:t>
    </dgm:pt>
    <dgm:pt modelId="{053BCD3C-D6E0-4A72-862E-C4582F97E9A8}" type="sibTrans" cxnId="{E1A2BB0D-4DE4-4097-9CC0-CFC8709B2B2D}">
      <dgm:prSet/>
      <dgm:spPr/>
      <dgm:t>
        <a:bodyPr/>
        <a:lstStyle/>
        <a:p>
          <a:endParaRPr lang="en-US"/>
        </a:p>
      </dgm:t>
    </dgm:pt>
    <dgm:pt modelId="{7CE824F7-2C83-44FE-9638-FD71244F184F}">
      <dgm:prSet/>
      <dgm:spPr/>
      <dgm:t>
        <a:bodyPr/>
        <a:lstStyle/>
        <a:p>
          <a:r>
            <a:rPr lang="en-US"/>
            <a:t>The process of building a good portfolio will strengthen your performance in an interview situation</a:t>
          </a:r>
        </a:p>
      </dgm:t>
    </dgm:pt>
    <dgm:pt modelId="{8F9C102D-8F6A-4455-B183-FB387A3E5DAB}" type="parTrans" cxnId="{6BE4C73F-1442-4224-8956-31CD00574AAE}">
      <dgm:prSet/>
      <dgm:spPr/>
      <dgm:t>
        <a:bodyPr/>
        <a:lstStyle/>
        <a:p>
          <a:endParaRPr lang="en-US"/>
        </a:p>
      </dgm:t>
    </dgm:pt>
    <dgm:pt modelId="{58E15592-6F48-41E5-BACD-8D90FFEDD0B8}" type="sibTrans" cxnId="{6BE4C73F-1442-4224-8956-31CD00574AAE}">
      <dgm:prSet/>
      <dgm:spPr/>
      <dgm:t>
        <a:bodyPr/>
        <a:lstStyle/>
        <a:p>
          <a:endParaRPr lang="en-US"/>
        </a:p>
      </dgm:t>
    </dgm:pt>
    <dgm:pt modelId="{6D5A1452-4D7D-4FD5-A7D9-F828E88C03EE}">
      <dgm:prSet/>
      <dgm:spPr/>
      <dgm:t>
        <a:bodyPr/>
        <a:lstStyle/>
        <a:p>
          <a:r>
            <a:rPr lang="en-US"/>
            <a:t>The time and effort you put into your portfolio’s development is a true investment in your future career</a:t>
          </a:r>
        </a:p>
      </dgm:t>
    </dgm:pt>
    <dgm:pt modelId="{4E436102-A775-4659-A852-2D0E6DF20118}" type="parTrans" cxnId="{6EBB7E4F-2A62-46E4-A19C-658EBE198A87}">
      <dgm:prSet/>
      <dgm:spPr/>
      <dgm:t>
        <a:bodyPr/>
        <a:lstStyle/>
        <a:p>
          <a:endParaRPr lang="en-US"/>
        </a:p>
      </dgm:t>
    </dgm:pt>
    <dgm:pt modelId="{6E741B55-6F20-4307-8401-2F9759E718D4}" type="sibTrans" cxnId="{6EBB7E4F-2A62-46E4-A19C-658EBE198A87}">
      <dgm:prSet/>
      <dgm:spPr/>
      <dgm:t>
        <a:bodyPr/>
        <a:lstStyle/>
        <a:p>
          <a:endParaRPr lang="en-US"/>
        </a:p>
      </dgm:t>
    </dgm:pt>
    <dgm:pt modelId="{C4415BF8-1D87-405E-AE1B-B1069D75E6CA}">
      <dgm:prSet/>
      <dgm:spPr/>
      <dgm:t>
        <a:bodyPr/>
        <a:lstStyle/>
        <a:p>
          <a:r>
            <a:rPr lang="en-US"/>
            <a:t>Don’t think of this as just a school project, </a:t>
          </a:r>
          <a:r>
            <a:rPr lang="en-US" b="1"/>
            <a:t>think of this as an opportunity to aid you in getting that job you want</a:t>
          </a:r>
          <a:endParaRPr lang="en-US"/>
        </a:p>
      </dgm:t>
    </dgm:pt>
    <dgm:pt modelId="{12F4C150-0508-4EAE-98A8-4EA69AB350B2}" type="parTrans" cxnId="{9A185ECE-80B8-4F84-9A40-3A1BB686DDD3}">
      <dgm:prSet/>
      <dgm:spPr/>
      <dgm:t>
        <a:bodyPr/>
        <a:lstStyle/>
        <a:p>
          <a:endParaRPr lang="en-US"/>
        </a:p>
      </dgm:t>
    </dgm:pt>
    <dgm:pt modelId="{C94B9CE0-D2CC-45FB-A15B-2B0438DD5FD3}" type="sibTrans" cxnId="{9A185ECE-80B8-4F84-9A40-3A1BB686DDD3}">
      <dgm:prSet/>
      <dgm:spPr/>
      <dgm:t>
        <a:bodyPr/>
        <a:lstStyle/>
        <a:p>
          <a:endParaRPr lang="en-US"/>
        </a:p>
      </dgm:t>
    </dgm:pt>
    <dgm:pt modelId="{BBA1E4EE-1DDA-4C3E-A7EF-3D2E25EA0BB1}" type="pres">
      <dgm:prSet presAssocID="{4098E6A4-5729-4134-92EA-D98D27878C31}" presName="Name0" presStyleCnt="0">
        <dgm:presLayoutVars>
          <dgm:dir/>
          <dgm:animLvl val="lvl"/>
          <dgm:resizeHandles val="exact"/>
        </dgm:presLayoutVars>
      </dgm:prSet>
      <dgm:spPr/>
    </dgm:pt>
    <dgm:pt modelId="{C37AA8FA-8BA7-45D9-B890-9C7870BD5C5E}" type="pres">
      <dgm:prSet presAssocID="{6D5A1452-4D7D-4FD5-A7D9-F828E88C03EE}" presName="boxAndChildren" presStyleCnt="0"/>
      <dgm:spPr/>
    </dgm:pt>
    <dgm:pt modelId="{05CB038A-3286-45D7-9DFD-54B0530682EA}" type="pres">
      <dgm:prSet presAssocID="{6D5A1452-4D7D-4FD5-A7D9-F828E88C03EE}" presName="parentTextBox" presStyleLbl="node1" presStyleIdx="0" presStyleCnt="3"/>
      <dgm:spPr/>
    </dgm:pt>
    <dgm:pt modelId="{D2522276-30CB-461B-BC5D-80631DC84D6B}" type="pres">
      <dgm:prSet presAssocID="{6D5A1452-4D7D-4FD5-A7D9-F828E88C03EE}" presName="entireBox" presStyleLbl="node1" presStyleIdx="0" presStyleCnt="3"/>
      <dgm:spPr/>
    </dgm:pt>
    <dgm:pt modelId="{28643E1A-40A1-478F-A787-B80B597796A2}" type="pres">
      <dgm:prSet presAssocID="{6D5A1452-4D7D-4FD5-A7D9-F828E88C03EE}" presName="descendantBox" presStyleCnt="0"/>
      <dgm:spPr/>
    </dgm:pt>
    <dgm:pt modelId="{48884AB9-B7FA-4DCD-8383-7FCF0B38D998}" type="pres">
      <dgm:prSet presAssocID="{C4415BF8-1D87-405E-AE1B-B1069D75E6CA}" presName="childTextBox" presStyleLbl="fgAccFollowNode1" presStyleIdx="0" presStyleCnt="2">
        <dgm:presLayoutVars>
          <dgm:bulletEnabled val="1"/>
        </dgm:presLayoutVars>
      </dgm:prSet>
      <dgm:spPr/>
    </dgm:pt>
    <dgm:pt modelId="{7DFA53D0-EB03-442A-8EAF-CFAB265EF442}" type="pres">
      <dgm:prSet presAssocID="{053BCD3C-D6E0-4A72-862E-C4582F97E9A8}" presName="sp" presStyleCnt="0"/>
      <dgm:spPr/>
    </dgm:pt>
    <dgm:pt modelId="{B249272E-659D-43D0-A101-2F89AB981E53}" type="pres">
      <dgm:prSet presAssocID="{DE393958-5735-4827-833A-BF9D8A83B9CD}" presName="arrowAndChildren" presStyleCnt="0"/>
      <dgm:spPr/>
    </dgm:pt>
    <dgm:pt modelId="{E7A017FD-9DEC-422C-85C4-A12D34B0C92B}" type="pres">
      <dgm:prSet presAssocID="{DE393958-5735-4827-833A-BF9D8A83B9CD}" presName="parentTextArrow" presStyleLbl="node1" presStyleIdx="0" presStyleCnt="3"/>
      <dgm:spPr/>
    </dgm:pt>
    <dgm:pt modelId="{8980BEAD-A170-43EB-A238-4FC2611612CC}" type="pres">
      <dgm:prSet presAssocID="{DE393958-5735-4827-833A-BF9D8A83B9CD}" presName="arrow" presStyleLbl="node1" presStyleIdx="1" presStyleCnt="3"/>
      <dgm:spPr/>
    </dgm:pt>
    <dgm:pt modelId="{CAFDF69C-7F54-4E41-886E-BE16F57512FB}" type="pres">
      <dgm:prSet presAssocID="{DE393958-5735-4827-833A-BF9D8A83B9CD}" presName="descendantArrow" presStyleCnt="0"/>
      <dgm:spPr/>
    </dgm:pt>
    <dgm:pt modelId="{817A3E89-A61C-4E8E-860D-20EC012CB470}" type="pres">
      <dgm:prSet presAssocID="{7CE824F7-2C83-44FE-9638-FD71244F184F}" presName="childTextArrow" presStyleLbl="fgAccFollowNode1" presStyleIdx="1" presStyleCnt="2">
        <dgm:presLayoutVars>
          <dgm:bulletEnabled val="1"/>
        </dgm:presLayoutVars>
      </dgm:prSet>
      <dgm:spPr/>
    </dgm:pt>
    <dgm:pt modelId="{51749FFA-0791-4C8E-97F4-0155946E1BFA}" type="pres">
      <dgm:prSet presAssocID="{2C64B1A1-5301-4985-B7F2-1F3CB234D953}" presName="sp" presStyleCnt="0"/>
      <dgm:spPr/>
    </dgm:pt>
    <dgm:pt modelId="{EBA2D1F5-D8EB-46AF-AD67-F71D89637CFC}" type="pres">
      <dgm:prSet presAssocID="{3D389806-A366-46A2-81C5-C2BD9C9072F2}" presName="arrowAndChildren" presStyleCnt="0"/>
      <dgm:spPr/>
    </dgm:pt>
    <dgm:pt modelId="{5BE65827-932F-4DFD-8992-0AD1C0E7ACB7}" type="pres">
      <dgm:prSet presAssocID="{3D389806-A366-46A2-81C5-C2BD9C9072F2}" presName="parentTextArrow" presStyleLbl="node1" presStyleIdx="2" presStyleCnt="3"/>
      <dgm:spPr/>
    </dgm:pt>
  </dgm:ptLst>
  <dgm:cxnLst>
    <dgm:cxn modelId="{E1A2BB0D-4DE4-4097-9CC0-CFC8709B2B2D}" srcId="{4098E6A4-5729-4134-92EA-D98D27878C31}" destId="{DE393958-5735-4827-833A-BF9D8A83B9CD}" srcOrd="1" destOrd="0" parTransId="{DFCACBD8-08F7-4366-98B8-E33B9576E8B8}" sibTransId="{053BCD3C-D6E0-4A72-862E-C4582F97E9A8}"/>
    <dgm:cxn modelId="{42B11A22-E084-444B-819A-B0545032AC4D}" type="presOf" srcId="{6D5A1452-4D7D-4FD5-A7D9-F828E88C03EE}" destId="{D2522276-30CB-461B-BC5D-80631DC84D6B}" srcOrd="1" destOrd="0" presId="urn:microsoft.com/office/officeart/2005/8/layout/process4"/>
    <dgm:cxn modelId="{6BE4C73F-1442-4224-8956-31CD00574AAE}" srcId="{DE393958-5735-4827-833A-BF9D8A83B9CD}" destId="{7CE824F7-2C83-44FE-9638-FD71244F184F}" srcOrd="0" destOrd="0" parTransId="{8F9C102D-8F6A-4455-B183-FB387A3E5DAB}" sibTransId="{58E15592-6F48-41E5-BACD-8D90FFEDD0B8}"/>
    <dgm:cxn modelId="{B2A55165-5636-4BC0-B50C-5E62F62D2A5F}" type="presOf" srcId="{4098E6A4-5729-4134-92EA-D98D27878C31}" destId="{BBA1E4EE-1DDA-4C3E-A7EF-3D2E25EA0BB1}" srcOrd="0" destOrd="0" presId="urn:microsoft.com/office/officeart/2005/8/layout/process4"/>
    <dgm:cxn modelId="{6EBB7E4F-2A62-46E4-A19C-658EBE198A87}" srcId="{4098E6A4-5729-4134-92EA-D98D27878C31}" destId="{6D5A1452-4D7D-4FD5-A7D9-F828E88C03EE}" srcOrd="2" destOrd="0" parTransId="{4E436102-A775-4659-A852-2D0E6DF20118}" sibTransId="{6E741B55-6F20-4307-8401-2F9759E718D4}"/>
    <dgm:cxn modelId="{89C9D480-3F12-4D76-B180-6CBD481071CE}" type="presOf" srcId="{DE393958-5735-4827-833A-BF9D8A83B9CD}" destId="{8980BEAD-A170-43EB-A238-4FC2611612CC}" srcOrd="1" destOrd="0" presId="urn:microsoft.com/office/officeart/2005/8/layout/process4"/>
    <dgm:cxn modelId="{389E4C81-E351-40E3-B81B-ECA633AB0D92}" type="presOf" srcId="{6D5A1452-4D7D-4FD5-A7D9-F828E88C03EE}" destId="{05CB038A-3286-45D7-9DFD-54B0530682EA}" srcOrd="0" destOrd="0" presId="urn:microsoft.com/office/officeart/2005/8/layout/process4"/>
    <dgm:cxn modelId="{ACC2DF82-36D0-43C8-9C95-35DAFDA8115A}" type="presOf" srcId="{DE393958-5735-4827-833A-BF9D8A83B9CD}" destId="{E7A017FD-9DEC-422C-85C4-A12D34B0C92B}" srcOrd="0" destOrd="0" presId="urn:microsoft.com/office/officeart/2005/8/layout/process4"/>
    <dgm:cxn modelId="{988ADF86-F695-4962-A57A-9DF0E80D54F3}" type="presOf" srcId="{7CE824F7-2C83-44FE-9638-FD71244F184F}" destId="{817A3E89-A61C-4E8E-860D-20EC012CB470}" srcOrd="0" destOrd="0" presId="urn:microsoft.com/office/officeart/2005/8/layout/process4"/>
    <dgm:cxn modelId="{214CD394-1A48-4CA1-9540-E09385FF8B7B}" srcId="{4098E6A4-5729-4134-92EA-D98D27878C31}" destId="{3D389806-A366-46A2-81C5-C2BD9C9072F2}" srcOrd="0" destOrd="0" parTransId="{222EB04C-9663-4F97-9684-0BA5C78346D3}" sibTransId="{2C64B1A1-5301-4985-B7F2-1F3CB234D953}"/>
    <dgm:cxn modelId="{9A185ECE-80B8-4F84-9A40-3A1BB686DDD3}" srcId="{6D5A1452-4D7D-4FD5-A7D9-F828E88C03EE}" destId="{C4415BF8-1D87-405E-AE1B-B1069D75E6CA}" srcOrd="0" destOrd="0" parTransId="{12F4C150-0508-4EAE-98A8-4EA69AB350B2}" sibTransId="{C94B9CE0-D2CC-45FB-A15B-2B0438DD5FD3}"/>
    <dgm:cxn modelId="{105AD9D5-FBAC-405E-AEF4-9CAED34C97A0}" type="presOf" srcId="{3D389806-A366-46A2-81C5-C2BD9C9072F2}" destId="{5BE65827-932F-4DFD-8992-0AD1C0E7ACB7}" srcOrd="0" destOrd="0" presId="urn:microsoft.com/office/officeart/2005/8/layout/process4"/>
    <dgm:cxn modelId="{AAF117DA-536F-4B34-8E5B-E3D2E6670811}" type="presOf" srcId="{C4415BF8-1D87-405E-AE1B-B1069D75E6CA}" destId="{48884AB9-B7FA-4DCD-8383-7FCF0B38D998}" srcOrd="0" destOrd="0" presId="urn:microsoft.com/office/officeart/2005/8/layout/process4"/>
    <dgm:cxn modelId="{C404CE1E-BD83-4E4F-9120-09E571BAA333}" type="presParOf" srcId="{BBA1E4EE-1DDA-4C3E-A7EF-3D2E25EA0BB1}" destId="{C37AA8FA-8BA7-45D9-B890-9C7870BD5C5E}" srcOrd="0" destOrd="0" presId="urn:microsoft.com/office/officeart/2005/8/layout/process4"/>
    <dgm:cxn modelId="{2F55A08B-AB69-411E-BCE1-78A09D0A3A94}" type="presParOf" srcId="{C37AA8FA-8BA7-45D9-B890-9C7870BD5C5E}" destId="{05CB038A-3286-45D7-9DFD-54B0530682EA}" srcOrd="0" destOrd="0" presId="urn:microsoft.com/office/officeart/2005/8/layout/process4"/>
    <dgm:cxn modelId="{3B241BCF-72B0-43DE-BE94-BB351524352D}" type="presParOf" srcId="{C37AA8FA-8BA7-45D9-B890-9C7870BD5C5E}" destId="{D2522276-30CB-461B-BC5D-80631DC84D6B}" srcOrd="1" destOrd="0" presId="urn:microsoft.com/office/officeart/2005/8/layout/process4"/>
    <dgm:cxn modelId="{5BC6651E-5CCD-4127-A50E-BA93D2C48DBD}" type="presParOf" srcId="{C37AA8FA-8BA7-45D9-B890-9C7870BD5C5E}" destId="{28643E1A-40A1-478F-A787-B80B597796A2}" srcOrd="2" destOrd="0" presId="urn:microsoft.com/office/officeart/2005/8/layout/process4"/>
    <dgm:cxn modelId="{D65E9967-0660-4447-AB8E-5F402DC1DEF5}" type="presParOf" srcId="{28643E1A-40A1-478F-A787-B80B597796A2}" destId="{48884AB9-B7FA-4DCD-8383-7FCF0B38D998}" srcOrd="0" destOrd="0" presId="urn:microsoft.com/office/officeart/2005/8/layout/process4"/>
    <dgm:cxn modelId="{0868C8AC-4C40-4101-8878-5221ECE6A247}" type="presParOf" srcId="{BBA1E4EE-1DDA-4C3E-A7EF-3D2E25EA0BB1}" destId="{7DFA53D0-EB03-442A-8EAF-CFAB265EF442}" srcOrd="1" destOrd="0" presId="urn:microsoft.com/office/officeart/2005/8/layout/process4"/>
    <dgm:cxn modelId="{3BB2C8F2-A006-4C2D-BE53-1EE88F728A12}" type="presParOf" srcId="{BBA1E4EE-1DDA-4C3E-A7EF-3D2E25EA0BB1}" destId="{B249272E-659D-43D0-A101-2F89AB981E53}" srcOrd="2" destOrd="0" presId="urn:microsoft.com/office/officeart/2005/8/layout/process4"/>
    <dgm:cxn modelId="{9C75DD3F-310E-4DA9-A905-D28CA07625FE}" type="presParOf" srcId="{B249272E-659D-43D0-A101-2F89AB981E53}" destId="{E7A017FD-9DEC-422C-85C4-A12D34B0C92B}" srcOrd="0" destOrd="0" presId="urn:microsoft.com/office/officeart/2005/8/layout/process4"/>
    <dgm:cxn modelId="{BA7349EC-B865-447D-A95B-6D69AFF812F6}" type="presParOf" srcId="{B249272E-659D-43D0-A101-2F89AB981E53}" destId="{8980BEAD-A170-43EB-A238-4FC2611612CC}" srcOrd="1" destOrd="0" presId="urn:microsoft.com/office/officeart/2005/8/layout/process4"/>
    <dgm:cxn modelId="{82D37402-181F-44D6-9761-A1E9E4CFEC71}" type="presParOf" srcId="{B249272E-659D-43D0-A101-2F89AB981E53}" destId="{CAFDF69C-7F54-4E41-886E-BE16F57512FB}" srcOrd="2" destOrd="0" presId="urn:microsoft.com/office/officeart/2005/8/layout/process4"/>
    <dgm:cxn modelId="{1F800A47-9D4F-4CAF-92C6-ECB622373BC8}" type="presParOf" srcId="{CAFDF69C-7F54-4E41-886E-BE16F57512FB}" destId="{817A3E89-A61C-4E8E-860D-20EC012CB470}" srcOrd="0" destOrd="0" presId="urn:microsoft.com/office/officeart/2005/8/layout/process4"/>
    <dgm:cxn modelId="{B22C1BFB-4E23-4454-BC80-EA8DE877F4C5}" type="presParOf" srcId="{BBA1E4EE-1DDA-4C3E-A7EF-3D2E25EA0BB1}" destId="{51749FFA-0791-4C8E-97F4-0155946E1BFA}" srcOrd="3" destOrd="0" presId="urn:microsoft.com/office/officeart/2005/8/layout/process4"/>
    <dgm:cxn modelId="{155FABF5-24AF-49FE-9472-495C22373548}" type="presParOf" srcId="{BBA1E4EE-1DDA-4C3E-A7EF-3D2E25EA0BB1}" destId="{EBA2D1F5-D8EB-46AF-AD67-F71D89637CFC}" srcOrd="4" destOrd="0" presId="urn:microsoft.com/office/officeart/2005/8/layout/process4"/>
    <dgm:cxn modelId="{B84F1B42-2182-444E-974F-7894F29EEA98}" type="presParOf" srcId="{EBA2D1F5-D8EB-46AF-AD67-F71D89637CFC}" destId="{5BE65827-932F-4DFD-8992-0AD1C0E7ACB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22276-30CB-461B-BC5D-80631DC84D6B}">
      <dsp:nvSpPr>
        <dsp:cNvPr id="0" name=""/>
        <dsp:cNvSpPr/>
      </dsp:nvSpPr>
      <dsp:spPr>
        <a:xfrm>
          <a:off x="0" y="4430271"/>
          <a:ext cx="4885203" cy="14541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time and effort you put into your portfolio’s development is a true investment in your future career</a:t>
          </a:r>
        </a:p>
      </dsp:txBody>
      <dsp:txXfrm>
        <a:off x="0" y="4430271"/>
        <a:ext cx="4885203" cy="785221"/>
      </dsp:txXfrm>
    </dsp:sp>
    <dsp:sp modelId="{48884AB9-B7FA-4DCD-8383-7FCF0B38D998}">
      <dsp:nvSpPr>
        <dsp:cNvPr id="0" name=""/>
        <dsp:cNvSpPr/>
      </dsp:nvSpPr>
      <dsp:spPr>
        <a:xfrm>
          <a:off x="0" y="5186410"/>
          <a:ext cx="4885203" cy="66889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Don’t think of this as just a school project, </a:t>
          </a:r>
          <a:r>
            <a:rPr lang="en-US" sz="1500" b="1" kern="1200"/>
            <a:t>think of this as an opportunity to aid you in getting that job you want</a:t>
          </a:r>
          <a:endParaRPr lang="en-US" sz="1500" kern="1200"/>
        </a:p>
      </dsp:txBody>
      <dsp:txXfrm>
        <a:off x="0" y="5186410"/>
        <a:ext cx="4885203" cy="668892"/>
      </dsp:txXfrm>
    </dsp:sp>
    <dsp:sp modelId="{8980BEAD-A170-43EB-A238-4FC2611612CC}">
      <dsp:nvSpPr>
        <dsp:cNvPr id="0" name=""/>
        <dsp:cNvSpPr/>
      </dsp:nvSpPr>
      <dsp:spPr>
        <a:xfrm rot="10800000">
          <a:off x="0" y="2215655"/>
          <a:ext cx="4885203" cy="2236427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most important thing to remember is that it is a PROCESS</a:t>
          </a:r>
        </a:p>
      </dsp:txBody>
      <dsp:txXfrm rot="-10800000">
        <a:off x="0" y="2215655"/>
        <a:ext cx="4885203" cy="784986"/>
      </dsp:txXfrm>
    </dsp:sp>
    <dsp:sp modelId="{817A3E89-A61C-4E8E-860D-20EC012CB470}">
      <dsp:nvSpPr>
        <dsp:cNvPr id="0" name=""/>
        <dsp:cNvSpPr/>
      </dsp:nvSpPr>
      <dsp:spPr>
        <a:xfrm>
          <a:off x="0" y="3000641"/>
          <a:ext cx="4885203" cy="66869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process of building a good portfolio will strengthen your performance in an interview situation</a:t>
          </a:r>
        </a:p>
      </dsp:txBody>
      <dsp:txXfrm>
        <a:off x="0" y="3000641"/>
        <a:ext cx="4885203" cy="668691"/>
      </dsp:txXfrm>
    </dsp:sp>
    <dsp:sp modelId="{5BE65827-932F-4DFD-8992-0AD1C0E7ACB7}">
      <dsp:nvSpPr>
        <dsp:cNvPr id="0" name=""/>
        <dsp:cNvSpPr/>
      </dsp:nvSpPr>
      <dsp:spPr>
        <a:xfrm rot="10800000">
          <a:off x="0" y="1040"/>
          <a:ext cx="4885203" cy="2236427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Making a good portfolio takes a lot of time and effort on your part</a:t>
          </a:r>
        </a:p>
      </dsp:txBody>
      <dsp:txXfrm rot="10800000">
        <a:off x="0" y="1040"/>
        <a:ext cx="4885203" cy="1453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838C3-AB62-48AA-9F19-C732C38D11DB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E074B-EE8B-4336-88DB-7A799BC8B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44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E074B-EE8B-4336-88DB-7A799BC8B3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4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A426-3822-4F73-BA62-2A32CBD24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D134E-6520-4863-A451-5480D8FA9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BEA6-DCD5-4F0A-9C6F-1D547FB7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A42-773E-46E5-9AA3-3C364D958D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2B600-F325-43A2-8871-114561DE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C40EA-1F4F-43EE-B17D-202A6664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65D-7CEB-45A2-8905-A0E744EE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3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8B04-9A00-4F3A-AB89-418CA14F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55E2F-B3CA-431A-A096-B7E4564E8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C6D6-4A2F-453A-B75D-BD56D887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A42-773E-46E5-9AA3-3C364D958D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30FC6-8F42-4061-AA88-EF5340D8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1CB4B-B55A-434E-8AFE-C141D3DD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65D-7CEB-45A2-8905-A0E744EE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6207F-F2C8-4D1E-A108-9497B699E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D329E-54EA-4631-A09A-03544C2CE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7A762-A3A4-45B9-84A6-502C56F0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A42-773E-46E5-9AA3-3C364D958D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88CB9-ADA2-4052-8AC1-2E7D477F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87A75-D45B-4B77-8834-E421B25E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65D-7CEB-45A2-8905-A0E744EE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9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E28D-A32C-42DF-BF4F-B004287A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7FC2-047C-4864-922B-FBD704AE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1FDA9-98CE-40F8-90F5-4DB47317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A42-773E-46E5-9AA3-3C364D958D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F40F6-6BF5-4DD8-9B79-F77DC9EC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8D09C-9513-4557-A8CF-659BDE0A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65D-7CEB-45A2-8905-A0E744EE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3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6D94-5D7D-45F6-8CAA-01BD3F8E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EEA8A-2051-4A9C-A6B1-B0532065A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21F7B-2938-46AB-949F-6CB977DF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A42-773E-46E5-9AA3-3C364D958D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AD48E-D400-4E86-AD86-DB0F7B6B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43CB6-7D39-454C-AE7B-D1221D66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65D-7CEB-45A2-8905-A0E744EE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9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1736-4ED0-4228-A60F-B4C5F7BF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7D9AB-1611-45FD-8666-68033DCAE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E2E7F-6208-4880-9A55-5E3A3CAAE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B1A7-419C-4641-9164-28BBF331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A42-773E-46E5-9AA3-3C364D958D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2E573-3658-419E-94B7-6C07D69A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87564-02EB-458D-9832-D389F79F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65D-7CEB-45A2-8905-A0E744EE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0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39CA-22A6-4FAF-8BD7-B0C4F370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3B836-A033-4EBD-BB82-58C70F9A6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A0622-16CE-470D-B89E-0B5C39E6A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8B5FE-F149-4797-9592-183D1B0DD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B7257-8237-4F8D-8949-D7D99700C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546AE-BF22-499C-AD53-BC34F612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A42-773E-46E5-9AA3-3C364D958D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F0952-6D6E-4C6F-8EA2-6A38F75D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4033C-CCB3-41BE-8B92-859C0940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65D-7CEB-45A2-8905-A0E744EE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9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DAB4-5849-4DDE-8BB4-4DCBF9C7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EF90B-54F2-4A31-A1B9-E8ED982B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A42-773E-46E5-9AA3-3C364D958D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9084B-44D6-467C-8CB8-9E26D1B8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A1748-E35C-4914-AC69-64D4FAD8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65D-7CEB-45A2-8905-A0E744EE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4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AC347-81A8-4480-98E8-F66EBEA6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A42-773E-46E5-9AA3-3C364D958D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711AD-EE01-438B-A076-995CB5A6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13299-E03C-4A49-BAA2-C862C6AB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65D-7CEB-45A2-8905-A0E744EE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6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9A0C-C12B-4A77-8BD7-F2416269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7653-EF65-4451-BBDF-DAE963ACE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78617-8DCC-4D36-AA15-4E3F3E261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59520-F426-48DF-9A55-6BEF26DB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A42-773E-46E5-9AA3-3C364D958D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D99C8-4C57-4349-A91E-0E2CAB0A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224A8-3219-4E46-94D9-65EAF10D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65D-7CEB-45A2-8905-A0E744EE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75D6-4A31-4F3F-94B6-2AF9208F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63143-0A8D-40CC-822C-9946EBBF9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2987E-12A5-4F7C-B09E-E7CAD4EF3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6A49D-E41B-43C8-BF8A-C3BE7B65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2A42-773E-46E5-9AA3-3C364D958D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EA214-431C-454D-B378-BCF7B331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1A773-880A-4D12-AC45-C2940CE7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4965D-7CEB-45A2-8905-A0E744EE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3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A02B6-3318-4F7E-B2B7-061D837F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A484D-2FEF-475A-BA35-5B12951B7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1447A-78C7-412B-98FA-F043F0604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2A42-773E-46E5-9AA3-3C364D958D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CD832-B181-4FC4-A976-4C465A016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E2728-7C6B-4B40-A0E6-0E10336CC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965D-7CEB-45A2-8905-A0E744EE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janemariedo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6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712" y="3481557"/>
            <a:ext cx="4540169" cy="1898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r>
              <a:rPr lang="en-US" sz="4400">
                <a:solidFill>
                  <a:srgbClr val="FFFFFF"/>
                </a:solidFill>
              </a:rPr>
              <a:t>Portfolio Development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3125" y="2196877"/>
            <a:ext cx="3890875" cy="4661123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2990" y="2336743"/>
            <a:ext cx="3751010" cy="452125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39621" y="-3941"/>
            <a:ext cx="4124601" cy="2980208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00961" y="-5576"/>
            <a:ext cx="3815104" cy="2825978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5047" y="252504"/>
            <a:ext cx="2832808" cy="17638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r>
              <a:rPr lang="en-US" sz="1500" dirty="0"/>
              <a:t>Why do I need a portfolio?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6985" y="3000888"/>
            <a:ext cx="2790279" cy="3617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And other important stuff</a:t>
            </a:r>
          </a:p>
        </p:txBody>
      </p:sp>
    </p:spTree>
    <p:extLst>
      <p:ext uri="{BB962C8B-B14F-4D97-AF65-F5344CB8AC3E}">
        <p14:creationId xmlns:p14="http://schemas.microsoft.com/office/powerpoint/2010/main" val="333389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321731"/>
            <a:ext cx="865704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87" y="521208"/>
            <a:ext cx="8065828" cy="1627632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Portfolios: during the interview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60" y="2447552"/>
            <a:ext cx="8657041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8088" y="2776737"/>
            <a:ext cx="8065827" cy="3429234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If the interview involves a specific set of questions it is best to wait until the </a:t>
            </a:r>
            <a:r>
              <a:rPr lang="en-US" sz="2600" dirty="0">
                <a:solidFill>
                  <a:srgbClr val="FFFFFF"/>
                </a:solidFill>
                <a:cs typeface="Calibri" panose="020F0502020204030204" pitchFamily="34" charset="0"/>
              </a:rPr>
              <a:t>end</a:t>
            </a:r>
            <a:r>
              <a:rPr lang="en-US" sz="2600" dirty="0">
                <a:solidFill>
                  <a:srgbClr val="FFFFFF"/>
                </a:solidFill>
              </a:rPr>
              <a:t> before asking if they would like you to go over your portfolio with them</a:t>
            </a:r>
          </a:p>
          <a:p>
            <a:r>
              <a:rPr lang="en-US" sz="2600" dirty="0">
                <a:solidFill>
                  <a:srgbClr val="FFFFFF"/>
                </a:solidFill>
              </a:rPr>
              <a:t>If you do not feel it is appropriate to go over your portfolio during the interview, leave it with them </a:t>
            </a:r>
          </a:p>
          <a:p>
            <a:pPr marL="0" indent="0">
              <a:buNone/>
            </a:pPr>
            <a:endParaRPr lang="en-US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349250"/>
            <a:ext cx="832485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8816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Portfolios: during the interview or networking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2391568"/>
            <a:ext cx="7886700" cy="3785394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best course of action for our industry is to have your portfolio </a:t>
            </a:r>
            <a:r>
              <a:rPr lang="en-US" sz="1800" b="1" dirty="0"/>
              <a:t>online</a:t>
            </a:r>
            <a:r>
              <a:rPr lang="en-US" sz="1800" dirty="0"/>
              <a:t>. Then you can direct potential employers to your portfolio any way you wish via a business card/resume notation etc.</a:t>
            </a:r>
          </a:p>
          <a:p>
            <a:pPr lvl="1"/>
            <a:r>
              <a:rPr lang="en-US" dirty="0"/>
              <a:t>Since it is quite possible that some prospective employers will be viewing your portfolio alone, it is vital that it be self explanatory, simple enough for a non-technical stranger to use, and be well organized</a:t>
            </a:r>
          </a:p>
          <a:p>
            <a:r>
              <a:rPr lang="en-US" sz="1800" b="1" dirty="0"/>
              <a:t>****Online portfolio </a:t>
            </a:r>
            <a:r>
              <a:rPr lang="en-US" sz="1800" b="1" dirty="0" err="1"/>
              <a:t>urls</a:t>
            </a:r>
            <a:r>
              <a:rPr lang="en-US" sz="1800" b="1" dirty="0"/>
              <a:t> can be put on your business cards, which are very easily handed out when networking</a:t>
            </a:r>
          </a:p>
          <a:p>
            <a:pPr lvl="1"/>
            <a:r>
              <a:rPr lang="en-US" dirty="0"/>
              <a:t>It is much easier to carry a number of business cards with you then a stack of resumes </a:t>
            </a:r>
          </a:p>
          <a:p>
            <a:pPr lvl="1"/>
            <a:r>
              <a:rPr lang="en-US" dirty="0"/>
              <a:t>you can tell them verbally your resume can be found in your online portfolio. </a:t>
            </a:r>
          </a:p>
          <a:p>
            <a:pPr lvl="1"/>
            <a:r>
              <a:rPr lang="en-US" dirty="0"/>
              <a:t>Portfolios can be constantly updated – unlike a resume that you might have already sent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579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349250"/>
            <a:ext cx="832485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8816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do I include – part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2391568"/>
            <a:ext cx="7886700" cy="3785394"/>
          </a:xfrm>
        </p:spPr>
        <p:txBody>
          <a:bodyPr anchor="ctr">
            <a:normAutofit/>
          </a:bodyPr>
          <a:lstStyle/>
          <a:p>
            <a:r>
              <a:rPr lang="en-CA" sz="1600"/>
              <a:t>A nice logo</a:t>
            </a:r>
            <a:endParaRPr lang="en-US" sz="1600"/>
          </a:p>
          <a:p>
            <a:r>
              <a:rPr lang="en-US" sz="1600"/>
              <a:t>A brief description of yourself as a professional that goes beyond what your resume has to say and gives a sense of ‘you’</a:t>
            </a:r>
          </a:p>
          <a:p>
            <a:r>
              <a:rPr lang="en-US" sz="1600"/>
              <a:t>Resume – in HTML, RTF Text, and PDF format </a:t>
            </a:r>
            <a:r>
              <a:rPr lang="en-US" sz="1600" b="1"/>
              <a:t>(no personal address/phone – email contact ONLY since this is online)</a:t>
            </a:r>
          </a:p>
          <a:p>
            <a:r>
              <a:rPr lang="en-US" sz="1600"/>
              <a:t>Work samples – the crucial part of your portfolio – these must be </a:t>
            </a:r>
            <a:r>
              <a:rPr lang="en-US" sz="1600" b="1"/>
              <a:t>PERFECT…no errors </a:t>
            </a:r>
          </a:p>
          <a:p>
            <a:pPr lvl="1"/>
            <a:r>
              <a:rPr lang="en-US" sz="1600"/>
              <a:t>Include at least one application to be installed, Installation/Setup files should be tested to ensure that interested parties can install and demo your work</a:t>
            </a:r>
          </a:p>
          <a:p>
            <a:pPr lvl="1"/>
            <a:r>
              <a:rPr lang="en-US" sz="1600"/>
              <a:t>Running demos – links to working web apps or videos of run-throughs of your projects</a:t>
            </a:r>
          </a:p>
          <a:p>
            <a:pPr lvl="1"/>
            <a:r>
              <a:rPr lang="en-US" sz="1600"/>
              <a:t>Documentation samples (OOAD samples / Help Files etc), sample code examples (screenshots are ok)</a:t>
            </a:r>
          </a:p>
          <a:p>
            <a:pPr lvl="1"/>
            <a:r>
              <a:rPr lang="en-US" sz="1600"/>
              <a:t>Stored procedure examples (screen shots ok)</a:t>
            </a:r>
          </a:p>
          <a:p>
            <a:pPr lvl="1"/>
            <a:endParaRPr lang="en-US" sz="1600"/>
          </a:p>
          <a:p>
            <a:pPr mar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9820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349250"/>
            <a:ext cx="832485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816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to include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91568"/>
            <a:ext cx="7886700" cy="3785394"/>
          </a:xfrm>
        </p:spPr>
        <p:txBody>
          <a:bodyPr anchor="ctr">
            <a:normAutofit/>
          </a:bodyPr>
          <a:lstStyle/>
          <a:p>
            <a:r>
              <a:rPr lang="en-CA" sz="1900"/>
              <a:t>Your Research Project</a:t>
            </a:r>
            <a:endParaRPr lang="en-US" sz="1900"/>
          </a:p>
          <a:p>
            <a:r>
              <a:rPr lang="en-US" sz="1900"/>
              <a:t>You can include school work/projects or anything you did on your own outside of class either before or after attending college as long as it is appropriate</a:t>
            </a:r>
          </a:p>
          <a:p>
            <a:r>
              <a:rPr lang="en-US" sz="1900"/>
              <a:t>For each work sample be sure to:</a:t>
            </a:r>
          </a:p>
          <a:p>
            <a:pPr lvl="1"/>
            <a:r>
              <a:rPr lang="en-US" sz="1900"/>
              <a:t>Set the scene and give some background information</a:t>
            </a:r>
          </a:p>
          <a:p>
            <a:pPr lvl="1"/>
            <a:r>
              <a:rPr lang="en-US" sz="1900"/>
              <a:t>Explain about the nature of the project, and the technologies used in its creation because that probably won’t be evident. </a:t>
            </a:r>
          </a:p>
          <a:p>
            <a:pPr lvl="1"/>
            <a:r>
              <a:rPr lang="en-US" sz="1900"/>
              <a:t>Use screenshots as well as write ups to provide visual interest</a:t>
            </a:r>
          </a:p>
          <a:p>
            <a:r>
              <a:rPr lang="en-US" sz="1900"/>
              <a:t>Letters of recommendation from past employers (if desired and if permission has been obtained)</a:t>
            </a:r>
          </a:p>
          <a:p>
            <a:r>
              <a:rPr lang="en-US" sz="1900"/>
              <a:t>Business card (to be passed in to me with url of portfolio on the card)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116297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321731"/>
            <a:ext cx="865704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87" y="521208"/>
            <a:ext cx="8065828" cy="1627632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Required Skillsets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60" y="2447552"/>
            <a:ext cx="8657041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8088" y="2776737"/>
            <a:ext cx="8065827" cy="3429234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Web – working demos or video walkthroughs in addition to screen shots and write ups for at least 2 of the following.  Screen shots and write ups only for the remainder.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</a:rPr>
              <a:t>Client side web – html/</a:t>
            </a:r>
            <a:r>
              <a:rPr lang="en-US" sz="1600" dirty="0" err="1">
                <a:solidFill>
                  <a:srgbClr val="FFFFFF"/>
                </a:solidFill>
              </a:rPr>
              <a:t>css</a:t>
            </a:r>
            <a:r>
              <a:rPr lang="en-US" sz="1600" dirty="0">
                <a:solidFill>
                  <a:srgbClr val="FFFFFF"/>
                </a:solidFill>
              </a:rPr>
              <a:t> and JavaScript (can include some Photoshop if you have things you are proud of)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err="1">
                <a:solidFill>
                  <a:srgbClr val="FFFFFF"/>
                </a:solidFill>
              </a:rPr>
              <a:t>ASP.Net</a:t>
            </a:r>
            <a:r>
              <a:rPr lang="en-US" sz="1600" dirty="0">
                <a:solidFill>
                  <a:srgbClr val="FFFFFF"/>
                </a:solidFill>
              </a:rPr>
              <a:t> – and related (Ajax </a:t>
            </a:r>
            <a:r>
              <a:rPr lang="en-US" sz="1600" dirty="0" err="1">
                <a:solidFill>
                  <a:srgbClr val="FFFFFF"/>
                </a:solidFill>
              </a:rPr>
              <a:t>etc</a:t>
            </a:r>
            <a:r>
              <a:rPr lang="en-US" sz="1600" dirty="0">
                <a:solidFill>
                  <a:srgbClr val="FFFFFF"/>
                </a:solidFill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err="1">
                <a:solidFill>
                  <a:srgbClr val="FFFFFF"/>
                </a:solidFill>
              </a:rPr>
              <a:t>ASP.Net</a:t>
            </a:r>
            <a:r>
              <a:rPr lang="en-US" sz="1600" dirty="0">
                <a:solidFill>
                  <a:srgbClr val="FFFFFF"/>
                </a:solidFill>
              </a:rPr>
              <a:t> MVC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</a:rPr>
              <a:t>PHP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</a:rPr>
              <a:t>JSP</a:t>
            </a:r>
          </a:p>
          <a:p>
            <a:pPr lvl="1">
              <a:buFont typeface="Wingdings" pitchFamily="2" charset="2"/>
              <a:buChar char="§"/>
            </a:pPr>
            <a:r>
              <a:rPr lang="en-CA" sz="1600" dirty="0">
                <a:solidFill>
                  <a:srgbClr val="FFFFFF"/>
                </a:solidFill>
              </a:rPr>
              <a:t>Research Topic Project</a:t>
            </a:r>
          </a:p>
          <a:p>
            <a:pPr lvl="1">
              <a:buFont typeface="Wingdings" pitchFamily="2" charset="2"/>
              <a:buChar char="§"/>
            </a:pPr>
            <a:r>
              <a:rPr lang="en-CA" sz="1600" dirty="0">
                <a:solidFill>
                  <a:srgbClr val="FFFFFF"/>
                </a:solidFill>
              </a:rPr>
              <a:t>Anything else you learn this term and wish to feature that is suitable for a potential employer to see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9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321731"/>
            <a:ext cx="865704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87" y="521208"/>
            <a:ext cx="8065828" cy="1627632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Required Skillsets - 2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60" y="2447552"/>
            <a:ext cx="8657041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8088" y="2776737"/>
            <a:ext cx="8065827" cy="3429234"/>
          </a:xfrm>
        </p:spPr>
        <p:txBody>
          <a:bodyPr anchor="ctr">
            <a:norm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Desktop Programming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>
                <a:solidFill>
                  <a:srgbClr val="FFFFFF"/>
                </a:solidFill>
              </a:rPr>
              <a:t>C#– simple application (create installer files for this to allow the project to be installed and run – test the install on multiple computers)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>
                <a:solidFill>
                  <a:srgbClr val="FFFFFF"/>
                </a:solidFill>
              </a:rPr>
              <a:t>C# – N-Tier application – (Desktop OR Web Front End) video walkthrough in addition to picture and the appropriate write up as previously specified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>
                <a:solidFill>
                  <a:srgbClr val="FFFFFF"/>
                </a:solidFill>
              </a:rPr>
              <a:t>Java</a:t>
            </a:r>
          </a:p>
          <a:p>
            <a:pPr lvl="1">
              <a:buFont typeface="Wingdings" pitchFamily="2" charset="2"/>
              <a:buChar char="§"/>
            </a:pPr>
            <a:r>
              <a:rPr lang="en-CA" sz="1200" dirty="0">
                <a:solidFill>
                  <a:srgbClr val="FFFFFF"/>
                </a:solidFill>
              </a:rPr>
              <a:t>Anything else you wish to feature</a:t>
            </a:r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Mobile Development (Android / iOS / PhoneGap </a:t>
            </a:r>
            <a:r>
              <a:rPr lang="en-US" sz="1200" dirty="0" err="1">
                <a:solidFill>
                  <a:srgbClr val="FFFFFF"/>
                </a:solidFill>
              </a:rPr>
              <a:t>cordova</a:t>
            </a:r>
            <a:r>
              <a:rPr lang="en-US" sz="1200" dirty="0">
                <a:solidFill>
                  <a:srgbClr val="FFFFFF"/>
                </a:solidFill>
              </a:rPr>
              <a:t>)</a:t>
            </a:r>
          </a:p>
          <a:p>
            <a:r>
              <a:rPr lang="en-US" sz="1200" dirty="0">
                <a:solidFill>
                  <a:srgbClr val="FFFFFF"/>
                </a:solidFill>
              </a:rPr>
              <a:t>Database and Related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>
                <a:solidFill>
                  <a:srgbClr val="FFFFFF"/>
                </a:solidFill>
              </a:rPr>
              <a:t>Examples of complex stored procedures </a:t>
            </a:r>
          </a:p>
          <a:p>
            <a:r>
              <a:rPr lang="en-US" sz="1200" dirty="0">
                <a:solidFill>
                  <a:srgbClr val="FFFFFF"/>
                </a:solidFill>
              </a:rPr>
              <a:t>Other: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>
                <a:solidFill>
                  <a:srgbClr val="FFFFFF"/>
                </a:solidFill>
              </a:rPr>
              <a:t>OOAD and project management– well done use case example, well done class diagram, well done project plan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>
                <a:solidFill>
                  <a:srgbClr val="FFFFFF"/>
                </a:solidFill>
              </a:rPr>
              <a:t>Compiled Help Files, Examples of well done xml comments and documentation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>
                <a:solidFill>
                  <a:srgbClr val="FFFFFF"/>
                </a:solidFill>
              </a:rPr>
              <a:t>Anything else that you think would distinguish you from others in a good way, and add to your portfolio</a:t>
            </a:r>
          </a:p>
          <a:p>
            <a:pPr marL="0" indent="0">
              <a:buNone/>
            </a:pPr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54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321731"/>
            <a:ext cx="865704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87" y="521208"/>
            <a:ext cx="8065828" cy="1627632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Active Demos Required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60" y="2447552"/>
            <a:ext cx="8657041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8088" y="2776736"/>
            <a:ext cx="8065827" cy="3560055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Can be links to your working applications elsewhere online or within the portfolio itself</a:t>
            </a:r>
          </a:p>
          <a:p>
            <a:r>
              <a:rPr lang="en-US" sz="1600" dirty="0">
                <a:solidFill>
                  <a:srgbClr val="FFFFFF"/>
                </a:solidFill>
              </a:rPr>
              <a:t>Can be movie clips showing a demo of specific features of your application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</a:rPr>
              <a:t>Upload your videos to YouTube as unlisted videos…then include the links on the project page. I can show you how to make the video load without showing other video suggestions from YouTube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</a:rPr>
              <a:t>Keep them short – even if you have to break down functionality into a series of small video clips (and describe what they will see in each clip) – then they can choose what to look at</a:t>
            </a:r>
          </a:p>
          <a:p>
            <a:pPr lvl="1">
              <a:buFont typeface="Wingdings" pitchFamily="2" charset="2"/>
              <a:buChar char="§"/>
            </a:pPr>
            <a:r>
              <a:rPr lang="en-CA" sz="1600" dirty="0">
                <a:solidFill>
                  <a:srgbClr val="FFFFFF"/>
                </a:solidFill>
              </a:rPr>
              <a:t>Speak well in your video – like you are speaking with an employer whom you want to work for. Make sure sound quality is good and clear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CA" sz="1600" dirty="0">
                <a:solidFill>
                  <a:srgbClr val="FFFFFF"/>
                </a:solidFill>
              </a:rPr>
              <a:t>2 active demos </a:t>
            </a:r>
            <a:r>
              <a:rPr lang="en-CA" sz="1600" b="1" dirty="0">
                <a:solidFill>
                  <a:srgbClr val="FFFFFF"/>
                </a:solidFill>
              </a:rPr>
              <a:t>minimum</a:t>
            </a:r>
            <a:r>
              <a:rPr lang="en-CA" sz="1600" dirty="0">
                <a:solidFill>
                  <a:srgbClr val="FFFFFF"/>
                </a:solidFill>
              </a:rPr>
              <a:t> for web, and at least 2 for programming for desktop, 1 minimum for mobile plus a simple installation (as mentioned previously)</a:t>
            </a: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505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321731"/>
            <a:ext cx="865704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87" y="521208"/>
            <a:ext cx="8065828" cy="1627632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Requirements For Each Project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60" y="2447552"/>
            <a:ext cx="8657041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8088" y="2776737"/>
            <a:ext cx="8065827" cy="342923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Screen shot images of each example (at least three images per project – one that is the ‘main’ image 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Description and background information of the project/example.  This should be informative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Indicate the Technologies/skillsets/techniques at play and how they were used in your example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Sample Code where applicable (where you had something that you are really proud of and took quite a bit of work) – sample code done in screenshots is fine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File attachments as required (installations / zips </a:t>
            </a:r>
            <a:r>
              <a:rPr lang="en-US" sz="2000" dirty="0" err="1">
                <a:solidFill>
                  <a:srgbClr val="FFFFFF"/>
                </a:solidFill>
              </a:rPr>
              <a:t>etc</a:t>
            </a:r>
            <a:r>
              <a:rPr lang="en-US" sz="2000" dirty="0">
                <a:solidFill>
                  <a:srgbClr val="FFFF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764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4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Don’t Forget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2438400"/>
            <a:ext cx="7886700" cy="3738562"/>
          </a:xfrm>
        </p:spPr>
        <p:txBody>
          <a:bodyPr>
            <a:normAutofit/>
          </a:bodyPr>
          <a:lstStyle/>
          <a:p>
            <a:r>
              <a:rPr lang="en-US" sz="1300" dirty="0"/>
              <a:t>White Space – and excellent layout</a:t>
            </a:r>
          </a:p>
          <a:p>
            <a:r>
              <a:rPr lang="en-US" sz="1300" dirty="0"/>
              <a:t>Attractive and Professional</a:t>
            </a:r>
          </a:p>
          <a:p>
            <a:r>
              <a:rPr lang="en-US" sz="1300" dirty="0"/>
              <a:t>Good Font Size, and easily readable font</a:t>
            </a:r>
          </a:p>
          <a:p>
            <a:r>
              <a:rPr lang="en-US" sz="1300" dirty="0"/>
              <a:t>Nice color scheme that is easy on the eye</a:t>
            </a:r>
          </a:p>
          <a:p>
            <a:r>
              <a:rPr lang="en-US" sz="1300" b="1" dirty="0"/>
              <a:t>Check with multiple resolutions and multiple browsers and devices</a:t>
            </a:r>
          </a:p>
          <a:p>
            <a:r>
              <a:rPr lang="en-US" sz="1300" b="1" dirty="0"/>
              <a:t>Must be RESPONSIVE</a:t>
            </a:r>
          </a:p>
          <a:p>
            <a:r>
              <a:rPr lang="en-US" sz="1300" dirty="0"/>
              <a:t>Easy navigation – it should be very intuitive </a:t>
            </a:r>
          </a:p>
          <a:p>
            <a:r>
              <a:rPr lang="en-US" sz="1300" dirty="0"/>
              <a:t>Group like items together under descriptive headings/navigation links</a:t>
            </a:r>
          </a:p>
          <a:p>
            <a:r>
              <a:rPr lang="en-US" sz="1300" dirty="0"/>
              <a:t>If you can manage to have a </a:t>
            </a:r>
            <a:r>
              <a:rPr lang="en-US" sz="1300" dirty="0" err="1"/>
              <a:t>url</a:t>
            </a:r>
            <a:r>
              <a:rPr lang="en-US" sz="1300" dirty="0"/>
              <a:t> that is professional looking that is much better…and if you already have a domain for your name, use that if you can</a:t>
            </a:r>
          </a:p>
          <a:p>
            <a:pPr lvl="1"/>
            <a:r>
              <a:rPr lang="en-US" sz="1300" dirty="0"/>
              <a:t>Likewise, If you have a domain like “coolGamer.tv” maybe go with something else instead – just having your own domain may not send the message you want to convey if it isn’t a business professional </a:t>
            </a:r>
            <a:r>
              <a:rPr lang="en-US" sz="1300" dirty="0" err="1"/>
              <a:t>url</a:t>
            </a:r>
            <a:endParaRPr lang="en-US" sz="1300" dirty="0"/>
          </a:p>
          <a:p>
            <a:pPr lvl="1"/>
            <a:r>
              <a:rPr lang="en-US" sz="1300" dirty="0"/>
              <a:t>It is always best to have your name as the </a:t>
            </a:r>
            <a:r>
              <a:rPr lang="en-US" sz="1300" dirty="0" err="1"/>
              <a:t>url</a:t>
            </a:r>
            <a:r>
              <a:rPr lang="en-US" sz="1300" dirty="0"/>
              <a:t> whenever possible. </a:t>
            </a:r>
          </a:p>
          <a:p>
            <a:pPr lvl="1"/>
            <a:r>
              <a:rPr lang="en-US" sz="1300" dirty="0">
                <a:hlinkClick r:id="rId2"/>
              </a:rPr>
              <a:t>http://janemariedoe.com</a:t>
            </a:r>
            <a:r>
              <a:rPr lang="en-US" sz="1300" dirty="0"/>
              <a:t> (use of middle names ok if needed)</a:t>
            </a:r>
          </a:p>
          <a:p>
            <a:endParaRPr lang="en-US" sz="1300" dirty="0"/>
          </a:p>
          <a:p>
            <a:pPr lvl="1"/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endParaRPr lang="en-US" sz="1300" dirty="0"/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993736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Important Notes - 1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2438400"/>
            <a:ext cx="7886700" cy="3738562"/>
          </a:xfrm>
        </p:spPr>
        <p:txBody>
          <a:bodyPr>
            <a:normAutofit/>
          </a:bodyPr>
          <a:lstStyle/>
          <a:p>
            <a:r>
              <a:rPr lang="en-US"/>
              <a:t>Present your portfolio in an organized and professional way </a:t>
            </a:r>
          </a:p>
          <a:p>
            <a:r>
              <a:rPr lang="en-US"/>
              <a:t>Break the portfolio into sections and label each section. This creates a stronger visual presentation. </a:t>
            </a:r>
          </a:p>
          <a:p>
            <a:r>
              <a:rPr lang="en-US"/>
              <a:t>Provide a </a:t>
            </a:r>
            <a:r>
              <a:rPr lang="en-US" b="1"/>
              <a:t>search box </a:t>
            </a:r>
            <a:r>
              <a:rPr lang="en-US"/>
              <a:t>for keyword searches</a:t>
            </a:r>
          </a:p>
          <a:p>
            <a:r>
              <a:rPr lang="en-US"/>
              <a:t>Also provide a way for them to choose a language or technology and see all projects that use that</a:t>
            </a:r>
          </a:p>
          <a:p>
            <a:r>
              <a:rPr lang="en-US"/>
              <a:t>You should be able to talk about your portfolio easily and naturally. </a:t>
            </a:r>
          </a:p>
          <a:p>
            <a:r>
              <a:rPr lang="en-US"/>
              <a:t>The more you know your portfolio, the more confident you'll be using it and the easier it will be to discuss your employable skills with potential employers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7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349250"/>
            <a:ext cx="832485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816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Why create a portfolio…1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91568"/>
            <a:ext cx="7886700" cy="3785394"/>
          </a:xfrm>
        </p:spPr>
        <p:txBody>
          <a:bodyPr anchor="ctr">
            <a:normAutofit/>
          </a:bodyPr>
          <a:lstStyle/>
          <a:p>
            <a:r>
              <a:rPr lang="en-US"/>
              <a:t>A good portfolio provides employers PROOF of your skills and abilities</a:t>
            </a:r>
          </a:p>
          <a:p>
            <a:pPr lvl="1"/>
            <a:r>
              <a:rPr lang="en-US" sz="2100"/>
              <a:t>It says that you really can </a:t>
            </a:r>
            <a:r>
              <a:rPr lang="en-US" sz="2100" b="1"/>
              <a:t>apply</a:t>
            </a:r>
            <a:r>
              <a:rPr lang="en-US" sz="2100"/>
              <a:t> the skills you learned, and you really can do the things your resume say you can…in real life.</a:t>
            </a:r>
          </a:p>
          <a:p>
            <a:pPr lvl="1"/>
            <a:r>
              <a:rPr lang="en-US" sz="2100"/>
              <a:t>Instead of just telling them – you can SHOW them</a:t>
            </a:r>
          </a:p>
          <a:p>
            <a:pPr lvl="1"/>
            <a:r>
              <a:rPr lang="en-US" sz="2100"/>
              <a:t>Showing is much more effective than telling</a:t>
            </a:r>
          </a:p>
        </p:txBody>
      </p:sp>
    </p:spTree>
    <p:extLst>
      <p:ext uri="{BB962C8B-B14F-4D97-AF65-F5344CB8AC3E}">
        <p14:creationId xmlns:p14="http://schemas.microsoft.com/office/powerpoint/2010/main" val="1670912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321731"/>
            <a:ext cx="865704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87" y="521208"/>
            <a:ext cx="8065828" cy="1627632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Sections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60" y="2447552"/>
            <a:ext cx="8657041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88" y="2776737"/>
            <a:ext cx="8065827" cy="3429234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You will have a blog in your portfolio that you will post something relevant to your course of study at least once per week after this week</a:t>
            </a:r>
          </a:p>
          <a:p>
            <a:r>
              <a:rPr lang="en-US" sz="2600">
                <a:solidFill>
                  <a:srgbClr val="FFFFFF"/>
                </a:solidFill>
              </a:rPr>
              <a:t>Your portfolio will have a display area for visitors / employers to view your work samples</a:t>
            </a:r>
          </a:p>
          <a:p>
            <a:r>
              <a:rPr lang="en-US" sz="2600">
                <a:solidFill>
                  <a:srgbClr val="FFFFFF"/>
                </a:solidFill>
              </a:rPr>
              <a:t>Your portfolio will have a back-end admin area for you, so you will be able to add new portfolio projects, upload files and maintain your portfolio as needed</a:t>
            </a:r>
          </a:p>
        </p:txBody>
      </p:sp>
    </p:spTree>
    <p:extLst>
      <p:ext uri="{BB962C8B-B14F-4D97-AF65-F5344CB8AC3E}">
        <p14:creationId xmlns:p14="http://schemas.microsoft.com/office/powerpoint/2010/main" val="2872554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Important Notes - 2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2438400"/>
            <a:ext cx="7886700" cy="3738562"/>
          </a:xfrm>
        </p:spPr>
        <p:txBody>
          <a:bodyPr>
            <a:normAutofit/>
          </a:bodyPr>
          <a:lstStyle/>
          <a:p>
            <a:r>
              <a:rPr lang="en-CA" sz="1800"/>
              <a:t>Preparing a portfolio and practicing going through it helps you to focus on what you can do…and that in itself will help you in interview situations</a:t>
            </a:r>
            <a:endParaRPr lang="en-US" sz="1800"/>
          </a:p>
          <a:p>
            <a:r>
              <a:rPr lang="en-US" sz="1800"/>
              <a:t>Portfolio must be BUILT using PHP</a:t>
            </a:r>
          </a:p>
          <a:p>
            <a:pPr lvl="1"/>
            <a:r>
              <a:rPr lang="en-CA" b="1" dirty="0"/>
              <a:t>You must build it yourself and NOT use WordPress or Drupal or another CMS.</a:t>
            </a:r>
            <a:endParaRPr lang="en-CA" b="1"/>
          </a:p>
          <a:p>
            <a:r>
              <a:rPr lang="en-CA" sz="1800"/>
              <a:t>Before signing up with a web host look for reviews to let you know if they are worthwhile or not – also try to look for ‘coupon codes’ to make it cheaper</a:t>
            </a:r>
          </a:p>
          <a:p>
            <a:r>
              <a:rPr lang="en-CA" sz="1800"/>
              <a:t>Check with me about a web host before you sign up for it… I can share the experiences of past students with you if it is one that I have heard of</a:t>
            </a:r>
          </a:p>
          <a:p>
            <a:r>
              <a:rPr lang="en-CA" sz="1800"/>
              <a:t>Start as soon as possible with at least a front page and links to your resume.  This will give you an opportunity to share your resume quickly with someone during a chance meeting</a:t>
            </a:r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1333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135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" y="300505"/>
            <a:ext cx="7879842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 dirty="0">
                <a:solidFill>
                  <a:schemeClr val="bg1"/>
                </a:solidFill>
              </a:rPr>
              <a:t>Spot Checks : FYI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508" y="1580664"/>
            <a:ext cx="7879842" cy="705335"/>
          </a:xfrm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spcBef>
                <a:spcPts val="1000"/>
              </a:spcBef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Spot Checks Add Up! </a:t>
            </a:r>
          </a:p>
          <a:p>
            <a:pPr algn="ctr" defTabSz="914400">
              <a:spcBef>
                <a:spcPts val="1000"/>
              </a:spcBef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on track to ensure success!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665" y="3870920"/>
            <a:ext cx="4098872" cy="134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1.bp.blogspot.com/-BOVqvEiuZFk/T5DabJdPr0I/AAAAAAAABSY/W2KUCXsSgzo/s1600/curlicue5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463" y="3870919"/>
            <a:ext cx="4098871" cy="134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84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349250"/>
            <a:ext cx="832485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816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Why create a portfolio…2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91568"/>
            <a:ext cx="7886700" cy="3785394"/>
          </a:xfrm>
        </p:spPr>
        <p:txBody>
          <a:bodyPr anchor="ctr">
            <a:normAutofit/>
          </a:bodyPr>
          <a:lstStyle/>
          <a:p>
            <a:r>
              <a:rPr lang="en-US"/>
              <a:t>Recruiters and managers are still not used to seeing portfolios every day</a:t>
            </a:r>
          </a:p>
          <a:p>
            <a:pPr lvl="1"/>
            <a:r>
              <a:rPr lang="en-US" sz="2100"/>
              <a:t> Portfolios are a lot of work, so many job seekers don’t bother</a:t>
            </a:r>
          </a:p>
          <a:p>
            <a:pPr lvl="1"/>
            <a:r>
              <a:rPr lang="en-US" sz="2100"/>
              <a:t>If your portfolio is well done it can go a long way toward moving your resume out of the “big pile” and placing it in the “short pile”</a:t>
            </a:r>
          </a:p>
          <a:p>
            <a:pPr lvl="1"/>
            <a:r>
              <a:rPr lang="en-US" sz="2100" b="1"/>
              <a:t>It can distinguish you from all the other people competing for the job</a:t>
            </a:r>
          </a:p>
        </p:txBody>
      </p:sp>
    </p:spTree>
    <p:extLst>
      <p:ext uri="{BB962C8B-B14F-4D97-AF65-F5344CB8AC3E}">
        <p14:creationId xmlns:p14="http://schemas.microsoft.com/office/powerpoint/2010/main" val="100134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349250"/>
            <a:ext cx="832485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816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Why create a portfolio…3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91568"/>
            <a:ext cx="7886700" cy="3785394"/>
          </a:xfrm>
        </p:spPr>
        <p:txBody>
          <a:bodyPr anchor="ctr">
            <a:normAutofit/>
          </a:bodyPr>
          <a:lstStyle/>
          <a:p>
            <a:r>
              <a:rPr lang="en-US"/>
              <a:t>Your portfolio allows you to start interesting conversations that wouldn’t be possible otherwise </a:t>
            </a:r>
          </a:p>
          <a:p>
            <a:pPr lvl="1"/>
            <a:r>
              <a:rPr lang="en-US" sz="2100"/>
              <a:t>and it can make it easier to stress your strengths for the job</a:t>
            </a:r>
          </a:p>
          <a:p>
            <a:r>
              <a:rPr lang="en-US"/>
              <a:t>It can help you organize your skill sets</a:t>
            </a:r>
          </a:p>
          <a:p>
            <a:r>
              <a:rPr lang="en-US"/>
              <a:t>At times can be used as part of the interview process</a:t>
            </a:r>
          </a:p>
          <a:p>
            <a:pPr lvl="1"/>
            <a:r>
              <a:rPr lang="en-US" sz="2100"/>
              <a:t>If used during an interview will guide the interviewer along the areas you most want to discuss</a:t>
            </a:r>
          </a:p>
        </p:txBody>
      </p:sp>
    </p:spTree>
    <p:extLst>
      <p:ext uri="{BB962C8B-B14F-4D97-AF65-F5344CB8AC3E}">
        <p14:creationId xmlns:p14="http://schemas.microsoft.com/office/powerpoint/2010/main" val="270988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349250"/>
            <a:ext cx="832485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816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Why create a portfolio…4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91568"/>
            <a:ext cx="7886700" cy="3785394"/>
          </a:xfrm>
        </p:spPr>
        <p:txBody>
          <a:bodyPr anchor="ctr">
            <a:normAutofit/>
          </a:bodyPr>
          <a:lstStyle/>
          <a:p>
            <a:r>
              <a:rPr lang="en-US" dirty="0"/>
              <a:t>If you have a portfolio online, </a:t>
            </a:r>
            <a:r>
              <a:rPr lang="en-US" b="1" i="1" dirty="0"/>
              <a:t>you can put the </a:t>
            </a:r>
            <a:r>
              <a:rPr lang="en-US" b="1" i="1" dirty="0" err="1"/>
              <a:t>url</a:t>
            </a:r>
            <a:r>
              <a:rPr lang="en-US" b="1" i="1" dirty="0"/>
              <a:t> on your business card – which is much easier to hand out when networking </a:t>
            </a:r>
            <a:r>
              <a:rPr lang="en-US" dirty="0"/>
              <a:t>(and your resume can be found in the portfolio)</a:t>
            </a:r>
          </a:p>
          <a:p>
            <a:r>
              <a:rPr lang="en-US" b="1" dirty="0"/>
              <a:t>Portfolios are important for all developers…. But are especially important for students who may not have any “real world” job experience in the field they studied in. </a:t>
            </a:r>
          </a:p>
        </p:txBody>
      </p:sp>
    </p:spTree>
    <p:extLst>
      <p:ext uri="{BB962C8B-B14F-4D97-AF65-F5344CB8AC3E}">
        <p14:creationId xmlns:p14="http://schemas.microsoft.com/office/powerpoint/2010/main" val="32965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Portfolio is also a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135C5D-3F29-4799-9998-AFE26B4F5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474956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576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179341"/>
            <a:ext cx="8041439" cy="2097259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The </a:t>
            </a:r>
            <a:r>
              <a:rPr lang="en-US" dirty="0" err="1">
                <a:solidFill>
                  <a:schemeClr val="accent5"/>
                </a:solidFill>
              </a:rPr>
              <a:t>Nitty</a:t>
            </a:r>
            <a:r>
              <a:rPr lang="en-US" dirty="0">
                <a:solidFill>
                  <a:schemeClr val="accent5"/>
                </a:solidFill>
              </a:rPr>
              <a:t> Gritty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 Developer Online Portfolios</a:t>
            </a:r>
          </a:p>
        </p:txBody>
      </p:sp>
      <p:pic>
        <p:nvPicPr>
          <p:cNvPr id="2050" name="Picture 2" descr="http://1.bp.blogspot.com/-BOVqvEiuZFk/T5DabJdPr0I/AAAAAAAABSY/W2KUCXsSgzo/s1600/curlicue5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39" y="228600"/>
            <a:ext cx="565785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648200"/>
            <a:ext cx="56578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787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9" y="321731"/>
            <a:ext cx="865704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8087" y="521208"/>
            <a:ext cx="8065828" cy="1627632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Types of Portfolio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60" y="2447552"/>
            <a:ext cx="8657041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8088" y="2776737"/>
            <a:ext cx="8065827" cy="3429234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You can have </a:t>
            </a:r>
          </a:p>
          <a:p>
            <a:pPr lvl="1"/>
            <a:r>
              <a:rPr lang="en-US" sz="2600" dirty="0">
                <a:solidFill>
                  <a:srgbClr val="FFFFFF"/>
                </a:solidFill>
              </a:rPr>
              <a:t>a bound hard copy portfolio, </a:t>
            </a:r>
          </a:p>
          <a:p>
            <a:pPr lvl="1"/>
            <a:r>
              <a:rPr lang="en-US" sz="2600" dirty="0">
                <a:solidFill>
                  <a:srgbClr val="FFFFFF"/>
                </a:solidFill>
              </a:rPr>
              <a:t>a portfolio on a disk, </a:t>
            </a:r>
          </a:p>
          <a:p>
            <a:pPr lvl="1"/>
            <a:r>
              <a:rPr lang="en-US" sz="2600" dirty="0">
                <a:solidFill>
                  <a:srgbClr val="FFFFFF"/>
                </a:solidFill>
              </a:rPr>
              <a:t>or a portfolio that exists online</a:t>
            </a:r>
          </a:p>
          <a:p>
            <a:r>
              <a:rPr lang="en-US" sz="2600" b="1" dirty="0">
                <a:solidFill>
                  <a:srgbClr val="FFFFFF"/>
                </a:solidFill>
              </a:rPr>
              <a:t>For our industry, online portfolios make the most sense and are the most flexible</a:t>
            </a:r>
          </a:p>
          <a:p>
            <a:endParaRPr lang="en-US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349250"/>
            <a:ext cx="832485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8816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Where will my portfolio work best?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2391568"/>
            <a:ext cx="7886700" cy="3785394"/>
          </a:xfrm>
        </p:spPr>
        <p:txBody>
          <a:bodyPr anchor="ctr">
            <a:normAutofit/>
          </a:bodyPr>
          <a:lstStyle/>
          <a:p>
            <a:r>
              <a:rPr lang="en-US"/>
              <a:t>A portfolio works best when your work samples emphasize skills that are those the company in question are definitely interested in</a:t>
            </a:r>
          </a:p>
          <a:p>
            <a:r>
              <a:rPr lang="en-US"/>
              <a:t>For this project all skillsets from the program must be evident, </a:t>
            </a:r>
            <a:r>
              <a:rPr lang="en-US" b="1"/>
              <a:t>but later on </a:t>
            </a:r>
            <a:r>
              <a:rPr lang="en-US"/>
              <a:t>you should gear a portfolio to a given employment path when at all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6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1961</Words>
  <Application>Microsoft Office PowerPoint</Application>
  <PresentationFormat>On-screen Show (4:3)</PresentationFormat>
  <Paragraphs>142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Portfolio Development</vt:lpstr>
      <vt:lpstr>Why create a portfolio…1</vt:lpstr>
      <vt:lpstr>Why create a portfolio…2</vt:lpstr>
      <vt:lpstr>Why create a portfolio…3</vt:lpstr>
      <vt:lpstr>Why create a portfolio…4</vt:lpstr>
      <vt:lpstr>The Portfolio is also a PROCESS</vt:lpstr>
      <vt:lpstr>The Nitty Gritty</vt:lpstr>
      <vt:lpstr>Types of Portfolio</vt:lpstr>
      <vt:lpstr>Where will my portfolio work best?</vt:lpstr>
      <vt:lpstr>Portfolios: during the interview process</vt:lpstr>
      <vt:lpstr>Portfolios: during the interview or networking process</vt:lpstr>
      <vt:lpstr>What do I include – part 1</vt:lpstr>
      <vt:lpstr>What to include 2</vt:lpstr>
      <vt:lpstr>Required Skillsets - 1</vt:lpstr>
      <vt:lpstr>Required Skillsets - 2</vt:lpstr>
      <vt:lpstr>Active Demos Required</vt:lpstr>
      <vt:lpstr>Requirements For Each Project</vt:lpstr>
      <vt:lpstr>Don’t Forget</vt:lpstr>
      <vt:lpstr>Important Notes - 1</vt:lpstr>
      <vt:lpstr>Sections</vt:lpstr>
      <vt:lpstr>Important Notes - 2</vt:lpstr>
      <vt:lpstr>Spot Checks : FYI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Development</dc:title>
  <dc:creator>Van de Venter, Delon (NBCC Moncton)</dc:creator>
  <cp:lastModifiedBy>Van de Venter, Delon (NBCC Moncton)</cp:lastModifiedBy>
  <cp:revision>2</cp:revision>
  <dcterms:created xsi:type="dcterms:W3CDTF">2020-01-03T15:34:42Z</dcterms:created>
  <dcterms:modified xsi:type="dcterms:W3CDTF">2020-01-03T15:36:00Z</dcterms:modified>
</cp:coreProperties>
</file>