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73" r:id="rId10"/>
    <p:sldId id="261" r:id="rId11"/>
    <p:sldId id="268" r:id="rId12"/>
    <p:sldId id="262" r:id="rId13"/>
    <p:sldId id="269" r:id="rId14"/>
    <p:sldId id="272" r:id="rId15"/>
    <p:sldId id="270" r:id="rId16"/>
    <p:sldId id="271" r:id="rId17"/>
    <p:sldId id="263" r:id="rId18"/>
    <p:sldId id="275" r:id="rId19"/>
    <p:sldId id="264" r:id="rId20"/>
    <p:sldId id="276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writing client-side JavaScript the global object is the window object.</a:t>
            </a:r>
          </a:p>
          <a:p>
            <a:r>
              <a:rPr lang="en-CA" dirty="0"/>
              <a:t>The global object in Node.js is called global.</a:t>
            </a:r>
          </a:p>
          <a:p>
            <a:r>
              <a:rPr lang="en-CA" dirty="0"/>
              <a:t>This object contains methods such as console.log() that are normally on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Node.js console.log() logs to the terminal rather than the debug console of a browser because Node.js runs on a computer and not in a browser.</a:t>
            </a:r>
          </a:p>
          <a:p>
            <a:r>
              <a:rPr lang="en-CA" dirty="0"/>
              <a:t>Contains __</a:t>
            </a:r>
            <a:r>
              <a:rPr lang="en-CA" dirty="0" err="1"/>
              <a:t>dirname</a:t>
            </a:r>
            <a:r>
              <a:rPr lang="en-CA" dirty="0"/>
              <a:t> and __filename variables that contain an absolute path of the current directory and the name of the current file respectively.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Modules allow us to break up our code into different logical parts.</a:t>
            </a:r>
          </a:p>
          <a:p>
            <a:r>
              <a:rPr lang="en-CA" dirty="0"/>
              <a:t>We can import our modules into different files. (Similar to C# using statements or import statements in Java.)</a:t>
            </a:r>
          </a:p>
          <a:p>
            <a:r>
              <a:rPr lang="en-CA" dirty="0"/>
              <a:t>A module is contained within a regular .js file.</a:t>
            </a:r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import a module with the require() function which accepts a file path as a parameter.</a:t>
            </a:r>
          </a:p>
          <a:p>
            <a:r>
              <a:rPr lang="en-CA" dirty="0"/>
              <a:t>In order to make values in a module available to files that import it, we need to specifically export the values we want to be made available.</a:t>
            </a:r>
          </a:p>
          <a:p>
            <a:r>
              <a:rPr lang="en-CA" dirty="0"/>
              <a:t>We do this using the </a:t>
            </a:r>
            <a:r>
              <a:rPr lang="en-CA" dirty="0" err="1"/>
              <a:t>module.exports</a:t>
            </a:r>
            <a:r>
              <a:rPr lang="en-CA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7176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can set the </a:t>
            </a:r>
            <a:r>
              <a:rPr lang="en-CA" dirty="0" err="1"/>
              <a:t>module.exports</a:t>
            </a:r>
            <a:r>
              <a:rPr lang="en-CA" dirty="0"/>
              <a:t> object to whatever we want. (Number, function, object, etc.)</a:t>
            </a:r>
          </a:p>
          <a:p>
            <a:r>
              <a:rPr lang="en-CA" dirty="0"/>
              <a:t>When we require a module we need to store whatever is being exported in a variable in order to be able to use it.</a:t>
            </a:r>
          </a:p>
          <a:p>
            <a:r>
              <a:rPr lang="en-CA" dirty="0"/>
              <a:t>When requiring a module that we’ve created we must start the path a “.”. Example: “require(‘./module’)”</a:t>
            </a:r>
          </a:p>
          <a:p>
            <a:r>
              <a:rPr lang="en-CA" dirty="0"/>
              <a:t>When requiring a package that we’ve installed into the </a:t>
            </a:r>
            <a:r>
              <a:rPr lang="en-CA" dirty="0" err="1"/>
              <a:t>node_modules</a:t>
            </a:r>
            <a:r>
              <a:rPr lang="en-CA" dirty="0"/>
              <a:t> folder we only need to use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752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Pi</a:t>
            </a:r>
          </a:p>
        </p:txBody>
      </p:sp>
      <p:pic>
        <p:nvPicPr>
          <p:cNvPr id="6" name="Picture 5" descr="A picture containing clock, monitor, meter, black&#10;&#10;Description automatically generated">
            <a:extLst>
              <a:ext uri="{FF2B5EF4-FFF2-40B4-BE49-F238E27FC236}">
                <a16:creationId xmlns:a16="http://schemas.microsoft.com/office/drawing/2014/main" id="{1A71F74A-477B-4F8C-AD22-36C0D5668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2007204"/>
            <a:ext cx="3525628" cy="7324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769166F-7735-4311-9B98-1A40D273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9503" y="3894785"/>
            <a:ext cx="3525628" cy="671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an Object</a:t>
            </a:r>
          </a:p>
        </p:txBody>
      </p:sp>
      <p:pic>
        <p:nvPicPr>
          <p:cNvPr id="5" name="Picture 4" descr="A picture containing black, orange, white, large&#10;&#10;Description automatically generated">
            <a:extLst>
              <a:ext uri="{FF2B5EF4-FFF2-40B4-BE49-F238E27FC236}">
                <a16:creationId xmlns:a16="http://schemas.microsoft.com/office/drawing/2014/main" id="{2D287AB4-F985-4C9A-9F3F-3E5DECA5B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750376"/>
            <a:ext cx="3525628" cy="12461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3824400"/>
            <a:ext cx="3525628" cy="8123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comes with some built-in modules that we do not have to install, these are called core modules.</a:t>
            </a:r>
          </a:p>
          <a:p>
            <a:r>
              <a:rPr lang="en-CA" dirty="0"/>
              <a:t>To require a core module you simply require the name of the module. (No path required.)</a:t>
            </a:r>
          </a:p>
          <a:p>
            <a:r>
              <a:rPr lang="en-CA" dirty="0"/>
              <a:t>Some examples of core modules would be the http (for creating a web server), fs (for file system interaction), and events (for creating custom events) modules.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a core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625" y="4110197"/>
            <a:ext cx="8285652" cy="1224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is one of the most popular packages available for Node.js</a:t>
            </a:r>
          </a:p>
          <a:p>
            <a:r>
              <a:rPr lang="en-CA" dirty="0"/>
              <a:t>Express is a node package that helps us with routing and templating (Creating Views). </a:t>
            </a:r>
          </a:p>
          <a:p>
            <a:r>
              <a:rPr lang="en-CA" dirty="0"/>
              <a:t>We can install express using </a:t>
            </a:r>
            <a:r>
              <a:rPr lang="en-CA" dirty="0" err="1"/>
              <a:t>npm</a:t>
            </a:r>
            <a:r>
              <a:rPr lang="en-CA" dirty="0"/>
              <a:t> with the command “</a:t>
            </a:r>
            <a:r>
              <a:rPr lang="en-CA" dirty="0" err="1"/>
              <a:t>npm</a:t>
            </a:r>
            <a:r>
              <a:rPr lang="en-CA" dirty="0"/>
              <a:t> install express”.</a:t>
            </a:r>
          </a:p>
          <a:p>
            <a:r>
              <a:rPr lang="en-CA" dirty="0"/>
              <a:t>To use express in our app we must require it.    </a:t>
            </a:r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is a runtime built on Chrome’s V8 Engine.</a:t>
            </a:r>
          </a:p>
          <a:p>
            <a:r>
              <a:rPr lang="en-CA" dirty="0"/>
              <a:t>Allows you to run JavaScript outside of a browser.</a:t>
            </a:r>
          </a:p>
          <a:p>
            <a:r>
              <a:rPr lang="en-CA" dirty="0"/>
              <a:t>Can communicate with a database, serve web pages, and more.</a:t>
            </a:r>
          </a:p>
          <a:p>
            <a:r>
              <a:rPr lang="en-CA" dirty="0"/>
              <a:t>Features a wide-variety of open-source packages through NPM.</a:t>
            </a:r>
          </a:p>
          <a:p>
            <a:r>
              <a:rPr lang="en-CA" dirty="0"/>
              <a:t>We can run our Node.js apps from the command-line using the command “node &lt;filename&gt;”.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649" y="4106667"/>
            <a:ext cx="8382702" cy="1125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15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use express in our app once we’ve required it, we must create a variable (traditionally called “app”) and set it to an instance of express. </a:t>
            </a:r>
          </a:p>
          <a:p>
            <a:r>
              <a:rPr lang="en-CA" dirty="0"/>
              <a:t>To create an instance of express you will call the variable you stored the module in as a function.</a:t>
            </a:r>
          </a:p>
          <a:p>
            <a:r>
              <a:rPr lang="en-CA" dirty="0"/>
              <a:t>We also need to tell the app to listen for connections and which port to listen on using the </a:t>
            </a:r>
            <a:r>
              <a:rPr lang="en-CA" dirty="0" err="1"/>
              <a:t>app.listen</a:t>
            </a:r>
            <a:r>
              <a:rPr lang="en-CA" dirty="0"/>
              <a:t>(port) method.</a:t>
            </a:r>
          </a:p>
        </p:txBody>
      </p:sp>
    </p:spTree>
    <p:extLst>
      <p:ext uri="{BB962C8B-B14F-4D97-AF65-F5344CB8AC3E}">
        <p14:creationId xmlns:p14="http://schemas.microsoft.com/office/powerpoint/2010/main" val="23097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Creating an Express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035586"/>
            <a:ext cx="8308344" cy="19424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Routing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routes in express we call functions off of the “app” variable that correspond to the HTTP Methods. (GET, POST, PUT, DELETE)</a:t>
            </a:r>
          </a:p>
          <a:p>
            <a:r>
              <a:rPr lang="en-CA" dirty="0"/>
              <a:t>To create a route for a GET request we would use the get() method which accepts the route path and a callback function as parameters.</a:t>
            </a:r>
          </a:p>
          <a:p>
            <a:r>
              <a:rPr lang="en-CA" dirty="0"/>
              <a:t>The callback function is passed two parameters, these are our request and response objects.</a:t>
            </a:r>
          </a:p>
        </p:txBody>
      </p:sp>
    </p:spTree>
    <p:extLst>
      <p:ext uri="{BB962C8B-B14F-4D97-AF65-F5344CB8AC3E}">
        <p14:creationId xmlns:p14="http://schemas.microsoft.com/office/powerpoint/2010/main" val="31472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4A9ED-FBD7-4200-9ADB-361C595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Routing for a get request in express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1ED06-4716-48FA-8EAF-698DB4DD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4" y="1411910"/>
            <a:ext cx="6424358" cy="3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7DC-1B8C-4674-9C45-F6330FC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A33A-F23E-462A-A803-19E09C75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request object contains information about the request that was sent to us by the user.</a:t>
            </a:r>
          </a:p>
          <a:p>
            <a:r>
              <a:rPr lang="en-CA" dirty="0"/>
              <a:t>The response object contains methods that allow us to send data back to the user who created the request.</a:t>
            </a:r>
          </a:p>
          <a:p>
            <a:r>
              <a:rPr lang="en-CA" dirty="0"/>
              <a:t>For Example: If we wanted to send an html page to the user who makes a request we would use the response object. If we wanted to retrieve a query string or route parameter we would use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73386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34-A17C-400A-92E8-48186C7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EF31-67A6-440D-90E9-7B5F8AC3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end() – Ends the response process.</a:t>
            </a:r>
          </a:p>
          <a:p>
            <a:r>
              <a:rPr lang="en-CA" dirty="0"/>
              <a:t>sendStatus(statusCode) – Sets the http status code of the response and sends it. (404, 200, etc.)</a:t>
            </a:r>
          </a:p>
          <a:p>
            <a:r>
              <a:rPr lang="en-CA" dirty="0"/>
              <a:t>json(jsonObject) – Returns JSON to the user as a response.</a:t>
            </a:r>
          </a:p>
          <a:p>
            <a:r>
              <a:rPr lang="en-CA" dirty="0"/>
              <a:t>redirect(route) – Redirects the user to a specified route.</a:t>
            </a:r>
          </a:p>
          <a:p>
            <a:r>
              <a:rPr lang="en-CA" dirty="0"/>
              <a:t>send(body) – Sends the response with specified body content. </a:t>
            </a:r>
          </a:p>
          <a:p>
            <a:r>
              <a:rPr lang="en-CA" dirty="0"/>
              <a:t>sendFile(path) – Gets the file at the specified path and sends it as a response.</a:t>
            </a:r>
          </a:p>
          <a:p>
            <a:r>
              <a:rPr lang="en-CA" dirty="0"/>
              <a:t>render(viewName, [data], [callback]) – Renders a specified view passing it the data object if there is one and then executing the callback if one is specified.</a:t>
            </a:r>
          </a:p>
        </p:txBody>
      </p:sp>
    </p:spTree>
    <p:extLst>
      <p:ext uri="{BB962C8B-B14F-4D97-AF65-F5344CB8AC3E}">
        <p14:creationId xmlns:p14="http://schemas.microsoft.com/office/powerpoint/2010/main" val="414677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Sending an HTML page as a response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E72B3449-7BF2-41EB-BE7A-7BA00407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9" y="1384725"/>
            <a:ext cx="6432422" cy="4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7B8-50B4-4BEF-B804-18E6040F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C1A4-3703-45B5-88DE-DD43DAE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Templating Engines allow us to dynamically inject data into our HTML pages.</a:t>
            </a:r>
          </a:p>
          <a:p>
            <a:r>
              <a:rPr lang="en-CA" dirty="0"/>
              <a:t>Some templating engines that you have used would include Razor (C#) and JSP (Java).</a:t>
            </a:r>
          </a:p>
          <a:p>
            <a:r>
              <a:rPr lang="en-CA" dirty="0"/>
              <a:t>There are many templating engines that are compatible with express.</a:t>
            </a:r>
          </a:p>
          <a:p>
            <a:r>
              <a:rPr lang="en-CA" dirty="0"/>
              <a:t>We will be using a templating engine called EJS.</a:t>
            </a:r>
          </a:p>
        </p:txBody>
      </p:sp>
    </p:spTree>
    <p:extLst>
      <p:ext uri="{BB962C8B-B14F-4D97-AF65-F5344CB8AC3E}">
        <p14:creationId xmlns:p14="http://schemas.microsoft.com/office/powerpoint/2010/main" val="236362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7A7-3B51-4C36-9C07-0C5F8C9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AE48-9C7B-4A39-8EB6-C6056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install EJS before we can use it in our application.</a:t>
            </a:r>
          </a:p>
          <a:p>
            <a:r>
              <a:rPr lang="en-CA" dirty="0"/>
              <a:t>We can install EJS using NPM. “</a:t>
            </a:r>
            <a:r>
              <a:rPr lang="en-CA" dirty="0" err="1"/>
              <a:t>npm</a:t>
            </a:r>
            <a:r>
              <a:rPr lang="en-CA" dirty="0"/>
              <a:t> install </a:t>
            </a:r>
            <a:r>
              <a:rPr lang="en-CA" dirty="0" err="1"/>
              <a:t>ejs</a:t>
            </a:r>
            <a:r>
              <a:rPr lang="en-CA" dirty="0"/>
              <a:t>”</a:t>
            </a:r>
          </a:p>
          <a:p>
            <a:r>
              <a:rPr lang="en-CA" dirty="0"/>
              <a:t>We then need to change the “view engine” setting for our app to “</a:t>
            </a:r>
            <a:r>
              <a:rPr lang="en-CA" dirty="0" err="1"/>
              <a:t>ejs</a:t>
            </a:r>
            <a:r>
              <a:rPr lang="en-CA" dirty="0"/>
              <a:t>”.</a:t>
            </a:r>
          </a:p>
          <a:p>
            <a:r>
              <a:rPr lang="en-CA" dirty="0"/>
              <a:t>To make changes to our apps settings we use the </a:t>
            </a:r>
            <a:r>
              <a:rPr lang="en-CA" dirty="0" err="1"/>
              <a:t>app.set</a:t>
            </a:r>
            <a:r>
              <a:rPr lang="en-CA" dirty="0"/>
              <a:t>(key, value) method.</a:t>
            </a:r>
          </a:p>
        </p:txBody>
      </p:sp>
    </p:spTree>
    <p:extLst>
      <p:ext uri="{BB962C8B-B14F-4D97-AF65-F5344CB8AC3E}">
        <p14:creationId xmlns:p14="http://schemas.microsoft.com/office/powerpoint/2010/main" val="159710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is the JavaScript engine used in Google Chrome.</a:t>
            </a:r>
          </a:p>
          <a:p>
            <a:r>
              <a:rPr lang="en-CA" dirty="0"/>
              <a:t>Computers do not understand JavaScript.</a:t>
            </a:r>
          </a:p>
          <a:p>
            <a:r>
              <a:rPr lang="en-CA" dirty="0"/>
              <a:t>A JavaScript engine takes JavaScript and converts it into machine code so that it can be run. </a:t>
            </a:r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Setting up </a:t>
            </a:r>
            <a:r>
              <a:rPr lang="en-US" sz="4800" dirty="0" err="1">
                <a:solidFill>
                  <a:srgbClr val="FFFFFF"/>
                </a:solidFill>
              </a:rPr>
              <a:t>ejs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ack, street, city, white&#10;&#10;Description automatically generated">
            <a:extLst>
              <a:ext uri="{FF2B5EF4-FFF2-40B4-BE49-F238E27FC236}">
                <a16:creationId xmlns:a16="http://schemas.microsoft.com/office/drawing/2014/main" id="{653094A4-B7C3-4390-9B06-B2156ADC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" y="1840385"/>
            <a:ext cx="5085460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690-CCF8-469B-9F08-C6C22662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E5-889F-4B1F-9F96-41067D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request a view express will automatically look for a folder called “views” so we should always create this folder for storing our views.</a:t>
            </a:r>
          </a:p>
          <a:p>
            <a:r>
              <a:rPr lang="en-CA" dirty="0"/>
              <a:t>To create a view we create a file with an extension of .</a:t>
            </a:r>
            <a:r>
              <a:rPr lang="en-CA" dirty="0" err="1"/>
              <a:t>ejs</a:t>
            </a:r>
            <a:endParaRPr lang="en-CA" dirty="0"/>
          </a:p>
          <a:p>
            <a:r>
              <a:rPr lang="en-CA" dirty="0"/>
              <a:t>To render a view we use the </a:t>
            </a:r>
            <a:r>
              <a:rPr lang="en-CA" dirty="0" err="1"/>
              <a:t>response.render</a:t>
            </a:r>
            <a:r>
              <a:rPr lang="en-CA" dirty="0"/>
              <a:t>(viewName) method.</a:t>
            </a:r>
          </a:p>
          <a:p>
            <a:r>
              <a:rPr lang="en-CA" dirty="0"/>
              <a:t>We do not need to include “.</a:t>
            </a:r>
            <a:r>
              <a:rPr lang="en-CA" dirty="0" err="1"/>
              <a:t>ejs</a:t>
            </a:r>
            <a:r>
              <a:rPr lang="en-CA" dirty="0"/>
              <a:t>” when specifying the view name.</a:t>
            </a:r>
          </a:p>
        </p:txBody>
      </p:sp>
    </p:spTree>
    <p:extLst>
      <p:ext uri="{BB962C8B-B14F-4D97-AF65-F5344CB8AC3E}">
        <p14:creationId xmlns:p14="http://schemas.microsoft.com/office/powerpoint/2010/main" val="276996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Rendering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268516"/>
            <a:ext cx="8308344" cy="14766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089-3238-4DCB-B813-6BBC9B9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to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59A-D5EA-4F27-A7B1-63A289B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response.render</a:t>
            </a:r>
            <a:r>
              <a:rPr lang="en-CA" dirty="0"/>
              <a:t>() method accepts a maximum of three parameters, the view name, an optional data object that will be passed to the view, and an optional callback.</a:t>
            </a:r>
          </a:p>
          <a:p>
            <a:r>
              <a:rPr lang="en-CA" dirty="0"/>
              <a:t>In order to pass data to the view we must include the optional data object when rendering the view.</a:t>
            </a:r>
          </a:p>
          <a:p>
            <a:r>
              <a:rPr lang="en-CA" dirty="0"/>
              <a:t>Once data has been passed to the view we can interact with it using EJS.</a:t>
            </a:r>
          </a:p>
        </p:txBody>
      </p:sp>
    </p:spTree>
    <p:extLst>
      <p:ext uri="{BB962C8B-B14F-4D97-AF65-F5344CB8AC3E}">
        <p14:creationId xmlns:p14="http://schemas.microsoft.com/office/powerpoint/2010/main" val="43329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Passing data to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94" y="4369731"/>
            <a:ext cx="10715811" cy="14861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AE8-C7B3-4574-B35C-24EEA66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396-6BA3-4D82-8125-E7366C6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EJS provides us with a variety of tags we can use.</a:t>
            </a:r>
          </a:p>
          <a:p>
            <a:r>
              <a:rPr lang="en-CA" dirty="0"/>
              <a:t>EJS tags are syntactically similar to JSP tags.</a:t>
            </a:r>
          </a:p>
          <a:p>
            <a:r>
              <a:rPr lang="en-CA" dirty="0"/>
              <a:t>To output a value use the &lt;%=   %&gt; tag. (This tag HTML escapes the value before outputting it.)</a:t>
            </a:r>
          </a:p>
        </p:txBody>
      </p:sp>
    </p:spTree>
    <p:extLst>
      <p:ext uri="{BB962C8B-B14F-4D97-AF65-F5344CB8AC3E}">
        <p14:creationId xmlns:p14="http://schemas.microsoft.com/office/powerpoint/2010/main" val="411549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5EE-4E8A-4395-9BC9-B2F019CA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A69-5933-4FF7-913A-D30464B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output a raw / unescaped value use the &lt;%-   %&gt; tag.</a:t>
            </a:r>
          </a:p>
          <a:p>
            <a:r>
              <a:rPr lang="en-CA" dirty="0"/>
              <a:t>EJS also includes a </a:t>
            </a:r>
            <a:r>
              <a:rPr lang="en-CA" dirty="0" err="1"/>
              <a:t>scriptlet</a:t>
            </a:r>
            <a:r>
              <a:rPr lang="en-CA" dirty="0"/>
              <a:t> tag &lt;% %&gt; this tag is only for control flow and cannot output any value.</a:t>
            </a:r>
          </a:p>
          <a:p>
            <a:r>
              <a:rPr lang="en-CA" dirty="0"/>
              <a:t>To create a comment use the &lt;%#   %&gt; tag.</a:t>
            </a:r>
          </a:p>
        </p:txBody>
      </p:sp>
    </p:spTree>
    <p:extLst>
      <p:ext uri="{BB962C8B-B14F-4D97-AF65-F5344CB8AC3E}">
        <p14:creationId xmlns:p14="http://schemas.microsoft.com/office/powerpoint/2010/main" val="43700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DBB98A2-DF34-4C5C-92C5-02183F7D5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7" name="Rectangle 176">
              <a:extLst>
                <a:ext uri="{FF2B5EF4-FFF2-40B4-BE49-F238E27FC236}">
                  <a16:creationId xmlns:a16="http://schemas.microsoft.com/office/drawing/2014/main" id="{4F2E3CBD-E828-4A17-A3C2-62922440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2">
              <a:extLst>
                <a:ext uri="{FF2B5EF4-FFF2-40B4-BE49-F238E27FC236}">
                  <a16:creationId xmlns:a16="http://schemas.microsoft.com/office/drawing/2014/main" id="{917E9E6B-C369-47C9-B546-AE893E099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6874F-F0E2-4157-8C6C-EC904AA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Displaying data with ejs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B2477A6-F263-460F-B09F-8DE19ED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0B182A6F-7B46-4AAF-A16A-B718FE9E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575AA46-28BE-4333-81C7-20348D016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D342C89-F411-42B8-B8A5-D57C7CA5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39FF7073-AFA1-444D-B281-02FE3EF7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55D489A8-6A0B-48D8-8492-8BA46FA0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EC2AFCCB-DD9A-4F41-BF60-9C7579FA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38BEAE4-5D14-45A6-BE64-7785F40B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9D0C6C4B-7882-4677-9E68-DA7EE75B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4E84130-0CD6-4E1C-B2F1-8E3922BD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8678CB1A-FEB0-43E1-8810-CC3E5955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DCF4647-8948-4EFA-A8D0-2F1B35DC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F1B7E9C9-031B-4229-97EE-311E897F3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DA4EE807-0D75-46DC-96C0-A19114DF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D30FC02A-A596-4144-BA34-E69704C40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F306082A-6501-4C46-A786-842A5DDA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BADA3DC-B25F-40E2-B4CB-51869919B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21">
              <a:extLst>
                <a:ext uri="{FF2B5EF4-FFF2-40B4-BE49-F238E27FC236}">
                  <a16:creationId xmlns:a16="http://schemas.microsoft.com/office/drawing/2014/main" id="{B3A61F9D-87B1-4437-8580-825B90DA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50EC3471-B22B-4AB3-988C-8524066E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091E802-4064-4950-A69D-9C662D52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EAFDC5D2-C02A-4747-A3F4-A903630A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03B3D93F-2849-4E3B-9BD7-29B6CCBD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EA57F318-12B8-4EB0-9EC5-289A8AD9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EF46DCDE-7BFE-42F4-B489-A93B2D1E8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55D6AEA8-2CC3-42C4-862A-2891F2CEC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95058E10-F0C8-4B9A-A9A5-2FD97C51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19DEFA4-9134-4372-837C-E587AF27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5A86B902-8B73-48BA-8060-1F6209B2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9E221C0-12BB-4808-82AF-26F48DAA5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/>
          <a:stretch/>
        </p:blipFill>
        <p:spPr>
          <a:xfrm>
            <a:off x="1141411" y="606426"/>
            <a:ext cx="4953000" cy="3299778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5AEA-B3FE-4218-B2A9-C458C7944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35430" b="1"/>
          <a:stretch/>
        </p:blipFill>
        <p:spPr>
          <a:xfrm>
            <a:off x="6094411" y="606426"/>
            <a:ext cx="4959354" cy="3299778"/>
          </a:xfrm>
          <a:custGeom>
            <a:avLst/>
            <a:gdLst/>
            <a:ahLst/>
            <a:cxnLst/>
            <a:rect l="l" t="t" r="r" b="b"/>
            <a:pathLst>
              <a:path w="4959354" h="3299778">
                <a:moveTo>
                  <a:pt x="0" y="0"/>
                </a:moveTo>
                <a:lnTo>
                  <a:pt x="4959354" y="0"/>
                </a:lnTo>
                <a:lnTo>
                  <a:pt x="4959354" y="3139409"/>
                </a:lnTo>
                <a:cubicBezTo>
                  <a:pt x="4959354" y="3227978"/>
                  <a:pt x="4887554" y="3299778"/>
                  <a:pt x="4798985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5D2888-8C75-4AF1-A42A-B05FCEE2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44BBFA76-126D-4D7C-9957-295925D6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D69A20BE-7757-414A-AF45-54EAC2C4C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ED2A46F3-7CE1-4E4B-A26C-D832B37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15E6297B-8B83-43AB-8669-32F7726A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D3AD3783-42B3-4ACB-9C26-BCC9206E1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89F8D1F-B8F8-42B2-8FC1-8DC3AF5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048855BB-DEDE-492C-993A-090B4E93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21295A77-4D3C-4C8D-B83C-656920EA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739773D-675E-489B-B0E9-82A819C5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A904CFCE-5569-4F0A-A266-EAAFAD04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35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can stand alone or be embedded into other C++ applications.</a:t>
            </a:r>
          </a:p>
          <a:p>
            <a:r>
              <a:rPr lang="en-CA" dirty="0"/>
              <a:t>Node.js is written in C++ because it uses Chrome’s V8 engine which is also written in C++.</a:t>
            </a:r>
          </a:p>
          <a:p>
            <a:r>
              <a:rPr lang="en-CA" dirty="0"/>
              <a:t>Node.js is a C++ program with the V8 engine embedded into it, which extends the features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28414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NPM stands for Node Package Manager and it is the package manager used by Node.js. (NuGet is the package manager we use for C#.)</a:t>
            </a:r>
          </a:p>
          <a:p>
            <a:r>
              <a:rPr lang="en-CA" dirty="0"/>
              <a:t>NPM offers many Node.js packages.</a:t>
            </a:r>
          </a:p>
          <a:p>
            <a:r>
              <a:rPr lang="en-CA" dirty="0"/>
              <a:t>A Node.js package is code that was written by someone else to offer a specific functionality.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Using NPM we can install node packages and create packages for other people to use.</a:t>
            </a:r>
          </a:p>
          <a:p>
            <a:r>
              <a:rPr lang="en-CA" dirty="0"/>
              <a:t>NPM can be browsed for packages at </a:t>
            </a:r>
            <a:r>
              <a:rPr lang="en-CA" dirty="0">
                <a:hlinkClick r:id="rId2"/>
              </a:rPr>
              <a:t>www.npmjs.com</a:t>
            </a:r>
            <a:endParaRPr lang="en-CA" dirty="0"/>
          </a:p>
          <a:p>
            <a:r>
              <a:rPr lang="en-CA" dirty="0"/>
              <a:t>To install a package we use the console command “</a:t>
            </a:r>
            <a:r>
              <a:rPr lang="en-CA" dirty="0" err="1"/>
              <a:t>npm</a:t>
            </a:r>
            <a:r>
              <a:rPr lang="en-CA" dirty="0"/>
              <a:t> install &lt;package name&gt;”  in the project directory.</a:t>
            </a:r>
          </a:p>
          <a:p>
            <a:r>
              <a:rPr lang="en-CA" dirty="0"/>
              <a:t>When we install a package it is stored in the </a:t>
            </a:r>
            <a:r>
              <a:rPr lang="en-CA" dirty="0" err="1"/>
              <a:t>node_modules</a:t>
            </a:r>
            <a:r>
              <a:rPr lang="en-CA" dirty="0"/>
              <a:t> folder. </a:t>
            </a:r>
          </a:p>
          <a:p>
            <a:r>
              <a:rPr lang="en-CA" dirty="0"/>
              <a:t>The </a:t>
            </a:r>
            <a:r>
              <a:rPr lang="en-CA" dirty="0" err="1"/>
              <a:t>node_modules</a:t>
            </a:r>
            <a:r>
              <a:rPr lang="en-CA" dirty="0"/>
              <a:t> folder will be created for you if it doesn’t exist already and you install a package.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is a file that keeps track of our node packages.</a:t>
            </a:r>
          </a:p>
          <a:p>
            <a:r>
              <a:rPr lang="en-CA" dirty="0"/>
              <a:t>We can create one ourselves or have NPM create one for us using the command “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”.</a:t>
            </a:r>
          </a:p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helps us to keep track of our projects dependencies. (Packages that our project needs to run.)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Installed NPM packages will not be added to the </a:t>
            </a:r>
            <a:r>
              <a:rPr lang="en-CA" dirty="0" err="1"/>
              <a:t>package.json</a:t>
            </a:r>
            <a:r>
              <a:rPr lang="en-CA" dirty="0"/>
              <a:t> by default.</a:t>
            </a:r>
          </a:p>
          <a:p>
            <a:r>
              <a:rPr lang="en-CA" dirty="0"/>
              <a:t>To tell NPM that a package we are installing is a dependency we must pass the save flag to the install command. “</a:t>
            </a:r>
            <a:r>
              <a:rPr lang="en-CA" dirty="0" err="1"/>
              <a:t>npm</a:t>
            </a:r>
            <a:r>
              <a:rPr lang="en-CA" dirty="0"/>
              <a:t> install &lt;package name&gt; -save”</a:t>
            </a:r>
          </a:p>
          <a:p>
            <a:r>
              <a:rPr lang="en-CA" dirty="0"/>
              <a:t>When we use the save flag NPM will automatically add the installed package to our dependencies in the </a:t>
            </a:r>
            <a:r>
              <a:rPr lang="en-CA" dirty="0" err="1"/>
              <a:t>package.json</a:t>
            </a:r>
            <a:endParaRPr lang="en-CA" dirty="0"/>
          </a:p>
          <a:p>
            <a:r>
              <a:rPr lang="en-CA" dirty="0"/>
              <a:t>Once we have our dependencies listed in the </a:t>
            </a:r>
            <a:r>
              <a:rPr lang="en-CA" dirty="0" err="1"/>
              <a:t>package.json</a:t>
            </a:r>
            <a:r>
              <a:rPr lang="en-CA" dirty="0"/>
              <a:t> we can use the command “</a:t>
            </a:r>
            <a:r>
              <a:rPr lang="en-CA" dirty="0" err="1"/>
              <a:t>npm</a:t>
            </a:r>
            <a:r>
              <a:rPr lang="en-CA" dirty="0"/>
              <a:t> install” to install all of them 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4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ECA72-6489-4B97-8AA2-D36C17D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Package.json example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25CFB-42CC-4C7C-8061-C3172481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1705</Words>
  <Application>Microsoft Office PowerPoint</Application>
  <PresentationFormat>Widescreen</PresentationFormat>
  <Paragraphs>122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Tw Cen MT</vt:lpstr>
      <vt:lpstr>Circuit</vt:lpstr>
      <vt:lpstr>Node.js and Express</vt:lpstr>
      <vt:lpstr>What is node.js?</vt:lpstr>
      <vt:lpstr>The V8 engine</vt:lpstr>
      <vt:lpstr>The V8 engine</vt:lpstr>
      <vt:lpstr>npm</vt:lpstr>
      <vt:lpstr>npm</vt:lpstr>
      <vt:lpstr>Package.json</vt:lpstr>
      <vt:lpstr>Package.json</vt:lpstr>
      <vt:lpstr>Package.json example</vt:lpstr>
      <vt:lpstr>The Global Object</vt:lpstr>
      <vt:lpstr>The Global Object</vt:lpstr>
      <vt:lpstr>Modules and require</vt:lpstr>
      <vt:lpstr>Modules and require</vt:lpstr>
      <vt:lpstr>Modules and require</vt:lpstr>
      <vt:lpstr>Exporting and Requiring Pi</vt:lpstr>
      <vt:lpstr>Exporting and requiring an Object</vt:lpstr>
      <vt:lpstr>Core modules</vt:lpstr>
      <vt:lpstr>Requiring a core module</vt:lpstr>
      <vt:lpstr>What is express?</vt:lpstr>
      <vt:lpstr>Requiring Express</vt:lpstr>
      <vt:lpstr>Creating an Express application</vt:lpstr>
      <vt:lpstr>Creating an Express application</vt:lpstr>
      <vt:lpstr>Routing in express</vt:lpstr>
      <vt:lpstr>Routing for a get request in express</vt:lpstr>
      <vt:lpstr>Request and response</vt:lpstr>
      <vt:lpstr>Response methods</vt:lpstr>
      <vt:lpstr>Sending an HTML page as a response</vt:lpstr>
      <vt:lpstr>Templating engines</vt:lpstr>
      <vt:lpstr>Setting up ejs</vt:lpstr>
      <vt:lpstr>Setting up ejs</vt:lpstr>
      <vt:lpstr>Rendering Views</vt:lpstr>
      <vt:lpstr>Rendering a view</vt:lpstr>
      <vt:lpstr>Passing data to views</vt:lpstr>
      <vt:lpstr>Passing data to a view</vt:lpstr>
      <vt:lpstr>Working with ejs</vt:lpstr>
      <vt:lpstr>Working with ejs</vt:lpstr>
      <vt:lpstr>Displaying data with 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Alice Roherty-Carrier</dc:creator>
  <cp:lastModifiedBy>Alice Roherty-Carrier</cp:lastModifiedBy>
  <cp:revision>2</cp:revision>
  <dcterms:created xsi:type="dcterms:W3CDTF">2020-02-25T00:21:37Z</dcterms:created>
  <dcterms:modified xsi:type="dcterms:W3CDTF">2020-02-25T00:37:19Z</dcterms:modified>
</cp:coreProperties>
</file>