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7" r:id="rId9"/>
    <p:sldId id="273" r:id="rId10"/>
    <p:sldId id="261" r:id="rId11"/>
    <p:sldId id="268" r:id="rId12"/>
    <p:sldId id="262" r:id="rId13"/>
    <p:sldId id="269" r:id="rId14"/>
    <p:sldId id="272" r:id="rId15"/>
    <p:sldId id="270" r:id="rId16"/>
    <p:sldId id="271" r:id="rId17"/>
    <p:sldId id="263" r:id="rId18"/>
    <p:sldId id="275" r:id="rId19"/>
    <p:sldId id="264" r:id="rId20"/>
    <p:sldId id="276" r:id="rId21"/>
    <p:sldId id="278" r:id="rId22"/>
    <p:sldId id="282" r:id="rId23"/>
    <p:sldId id="279" r:id="rId24"/>
    <p:sldId id="280" r:id="rId25"/>
    <p:sldId id="283" r:id="rId26"/>
    <p:sldId id="284" r:id="rId27"/>
    <p:sldId id="285" r:id="rId28"/>
    <p:sldId id="299" r:id="rId29"/>
    <p:sldId id="300" r:id="rId30"/>
    <p:sldId id="301" r:id="rId31"/>
    <p:sldId id="303" r:id="rId32"/>
    <p:sldId id="304" r:id="rId33"/>
    <p:sldId id="305" r:id="rId34"/>
    <p:sldId id="306" r:id="rId35"/>
    <p:sldId id="302" r:id="rId36"/>
    <p:sldId id="307" r:id="rId37"/>
    <p:sldId id="308" r:id="rId38"/>
    <p:sldId id="309" r:id="rId39"/>
    <p:sldId id="311" r:id="rId40"/>
    <p:sldId id="310" r:id="rId41"/>
    <p:sldId id="312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0F782AA-DC7F-4C5D-874F-DB05C0E6F9C1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432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74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3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5590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140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94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742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2969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36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77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51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384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77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044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5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803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252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782AA-DC7F-4C5D-874F-DB05C0E6F9C1}" type="datetimeFigureOut">
              <a:rPr lang="en-CA" smtClean="0"/>
              <a:t>2020-03-06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1081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pmj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A691-EEFA-4AE5-AC0C-7C7F88DBD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Node.js and Express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60C71-B10F-468C-9D4F-F645334A0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Written by: </a:t>
            </a:r>
            <a:r>
              <a:rPr lang="en-CA"/>
              <a:t>Alice Roherty-Carrier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4199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79AB-764C-42A3-8383-8283F58C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Global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BC936-ED33-48A4-8EB5-656FC60A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writing client-side JavaScript the global object is the window object.</a:t>
            </a:r>
          </a:p>
          <a:p>
            <a:r>
              <a:rPr lang="en-CA" dirty="0"/>
              <a:t>The global object in Node.js is called global.</a:t>
            </a:r>
          </a:p>
          <a:p>
            <a:r>
              <a:rPr lang="en-CA" dirty="0"/>
              <a:t>This object contains methods such as console.log() that are normally on the window object.</a:t>
            </a:r>
          </a:p>
        </p:txBody>
      </p:sp>
    </p:spTree>
    <p:extLst>
      <p:ext uri="{BB962C8B-B14F-4D97-AF65-F5344CB8AC3E}">
        <p14:creationId xmlns:p14="http://schemas.microsoft.com/office/powerpoint/2010/main" val="2515097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79AB-764C-42A3-8383-8283F58C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Global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BC936-ED33-48A4-8EB5-656FC60A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Node.js console.log() logs to the terminal rather than the debug console of a browser because Node.js runs on a computer and not in a browser.</a:t>
            </a:r>
          </a:p>
          <a:p>
            <a:r>
              <a:rPr lang="en-CA" dirty="0"/>
              <a:t>Contains __</a:t>
            </a:r>
            <a:r>
              <a:rPr lang="en-CA" dirty="0" err="1"/>
              <a:t>dirname</a:t>
            </a:r>
            <a:r>
              <a:rPr lang="en-CA" dirty="0"/>
              <a:t> and __filename variables that contain an absolute path of the current directory and the name of the current file respectively.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3988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Modules and require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08814-7DF3-4329-8FBC-BEA97006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Node Modules allow us to break up our code into different logical parts.</a:t>
            </a:r>
          </a:p>
          <a:p>
            <a:r>
              <a:rPr lang="en-CA" dirty="0"/>
              <a:t>We can import our modules into different files. (Similar to C# using statements or import statements in Java.)</a:t>
            </a:r>
          </a:p>
          <a:p>
            <a:r>
              <a:rPr lang="en-CA" dirty="0"/>
              <a:t>A module is contained within a regular .js file.</a:t>
            </a:r>
          </a:p>
        </p:txBody>
      </p:sp>
    </p:spTree>
    <p:extLst>
      <p:ext uri="{BB962C8B-B14F-4D97-AF65-F5344CB8AC3E}">
        <p14:creationId xmlns:p14="http://schemas.microsoft.com/office/powerpoint/2010/main" val="615619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Modules and require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08814-7DF3-4329-8FBC-BEA97006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import a module with the require() function which accepts a file path as a parameter.</a:t>
            </a:r>
          </a:p>
          <a:p>
            <a:r>
              <a:rPr lang="en-CA" dirty="0"/>
              <a:t>In order to make values in a module available to files that import it, we need to specifically export the values we want to be made available.</a:t>
            </a:r>
          </a:p>
          <a:p>
            <a:r>
              <a:rPr lang="en-CA" dirty="0"/>
              <a:t>We do this using the </a:t>
            </a:r>
            <a:r>
              <a:rPr lang="en-CA" dirty="0" err="1"/>
              <a:t>module.exports</a:t>
            </a:r>
            <a:r>
              <a:rPr lang="en-CA" dirty="0"/>
              <a:t> object. </a:t>
            </a:r>
          </a:p>
        </p:txBody>
      </p:sp>
    </p:spTree>
    <p:extLst>
      <p:ext uri="{BB962C8B-B14F-4D97-AF65-F5344CB8AC3E}">
        <p14:creationId xmlns:p14="http://schemas.microsoft.com/office/powerpoint/2010/main" val="2717655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Modules and require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08814-7DF3-4329-8FBC-BEA97006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We can set the </a:t>
            </a:r>
            <a:r>
              <a:rPr lang="en-CA" dirty="0" err="1"/>
              <a:t>module.exports</a:t>
            </a:r>
            <a:r>
              <a:rPr lang="en-CA" dirty="0"/>
              <a:t> object to whatever we want. (Number, function, object, etc.)</a:t>
            </a:r>
          </a:p>
          <a:p>
            <a:r>
              <a:rPr lang="en-CA" dirty="0"/>
              <a:t>When we require a module we need to store whatever is being exported in a variable in order to be able to use it.</a:t>
            </a:r>
          </a:p>
          <a:p>
            <a:r>
              <a:rPr lang="en-CA" dirty="0"/>
              <a:t>When requiring a module that we’ve created we must start the path a “.”. Example: “require(‘./module’)”</a:t>
            </a:r>
          </a:p>
          <a:p>
            <a:r>
              <a:rPr lang="en-CA" dirty="0"/>
              <a:t>When requiring a package that we’ve installed into the </a:t>
            </a:r>
            <a:r>
              <a:rPr lang="en-CA" dirty="0" err="1"/>
              <a:t>node_modules</a:t>
            </a:r>
            <a:r>
              <a:rPr lang="en-CA" dirty="0"/>
              <a:t> folder we only need to use the module name.</a:t>
            </a:r>
          </a:p>
        </p:txBody>
      </p:sp>
    </p:spTree>
    <p:extLst>
      <p:ext uri="{BB962C8B-B14F-4D97-AF65-F5344CB8AC3E}">
        <p14:creationId xmlns:p14="http://schemas.microsoft.com/office/powerpoint/2010/main" val="752502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6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7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5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7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68" y="1215496"/>
            <a:ext cx="536786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Exporting and Requiring Pi</a:t>
            </a:r>
          </a:p>
        </p:txBody>
      </p:sp>
      <p:pic>
        <p:nvPicPr>
          <p:cNvPr id="6" name="Picture 5" descr="A picture containing clock, monitor, meter, black&#10;&#10;Description automatically generated">
            <a:extLst>
              <a:ext uri="{FF2B5EF4-FFF2-40B4-BE49-F238E27FC236}">
                <a16:creationId xmlns:a16="http://schemas.microsoft.com/office/drawing/2014/main" id="{1A71F74A-477B-4F8C-AD22-36C0D5668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3" y="2007204"/>
            <a:ext cx="3525628" cy="73247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6769166F-7735-4311-9B98-1A40D273FC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19503" y="3894785"/>
            <a:ext cx="3525628" cy="67154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662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100" y="1215496"/>
            <a:ext cx="690033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Exporting and requiring an Object</a:t>
            </a:r>
          </a:p>
        </p:txBody>
      </p:sp>
      <p:pic>
        <p:nvPicPr>
          <p:cNvPr id="5" name="Picture 4" descr="A picture containing black, orange, white, large&#10;&#10;Description automatically generated">
            <a:extLst>
              <a:ext uri="{FF2B5EF4-FFF2-40B4-BE49-F238E27FC236}">
                <a16:creationId xmlns:a16="http://schemas.microsoft.com/office/drawing/2014/main" id="{2D287AB4-F985-4C9A-9F3F-3E5DECA5B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3" y="1750376"/>
            <a:ext cx="3525628" cy="124612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screen shot of a person&#10;&#10;Description automatically generated">
            <a:extLst>
              <a:ext uri="{FF2B5EF4-FFF2-40B4-BE49-F238E27FC236}">
                <a16:creationId xmlns:a16="http://schemas.microsoft.com/office/drawing/2014/main" id="{22265C2A-9D67-4401-BDD8-31E8E1C631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03" y="3824400"/>
            <a:ext cx="3525628" cy="81231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690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5C52-772E-480A-9851-634CFE63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36C74-BDDA-4998-BB1B-2F10D4625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Node.js comes with some built-in modules that we do not have to install, these are called core modules.</a:t>
            </a:r>
          </a:p>
          <a:p>
            <a:r>
              <a:rPr lang="en-CA" dirty="0"/>
              <a:t>To require a core module you simply require the name of the module. (No path required.)</a:t>
            </a:r>
          </a:p>
          <a:p>
            <a:r>
              <a:rPr lang="en-CA" dirty="0"/>
              <a:t>Some examples of core modules would be the http (for creating a web server), fs (for file system interaction), and events (for creating custom events) modules.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6013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100" y="1215496"/>
            <a:ext cx="690033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Requiring a core module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265C2A-9D67-4401-BDD8-31E8E1C63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2625" y="4110197"/>
            <a:ext cx="8285652" cy="122483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3797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1FCA-0136-4F5A-A88F-60F16190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What is express?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30FB-68DF-4E4E-A6C2-F3EA7054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Express is one of the most popular packages available for Node.js</a:t>
            </a:r>
          </a:p>
          <a:p>
            <a:r>
              <a:rPr lang="en-CA" dirty="0"/>
              <a:t>Express is a node package that helps us with routing and templating (Creating Views). </a:t>
            </a:r>
          </a:p>
          <a:p>
            <a:r>
              <a:rPr lang="en-CA" dirty="0"/>
              <a:t>We can install express using </a:t>
            </a:r>
            <a:r>
              <a:rPr lang="en-CA" dirty="0" err="1"/>
              <a:t>npm</a:t>
            </a:r>
            <a:r>
              <a:rPr lang="en-CA" dirty="0"/>
              <a:t> with the command “</a:t>
            </a:r>
            <a:r>
              <a:rPr lang="en-CA" dirty="0" err="1"/>
              <a:t>npm</a:t>
            </a:r>
            <a:r>
              <a:rPr lang="en-CA" dirty="0"/>
              <a:t> install express”.</a:t>
            </a:r>
          </a:p>
          <a:p>
            <a:r>
              <a:rPr lang="en-CA" dirty="0"/>
              <a:t>To use express in our app we must require it.    </a:t>
            </a:r>
          </a:p>
        </p:txBody>
      </p:sp>
    </p:spTree>
    <p:extLst>
      <p:ext uri="{BB962C8B-B14F-4D97-AF65-F5344CB8AC3E}">
        <p14:creationId xmlns:p14="http://schemas.microsoft.com/office/powerpoint/2010/main" val="75855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2B8F-13A3-41BB-A8AF-BA16759D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BE8D4-7576-4B88-B8F6-9E6646211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Node.js is a runtime built on Chrome’s V8 Engine.</a:t>
            </a:r>
          </a:p>
          <a:p>
            <a:r>
              <a:rPr lang="en-CA" dirty="0"/>
              <a:t>Allows you to run JavaScript outside of a browser.</a:t>
            </a:r>
          </a:p>
          <a:p>
            <a:r>
              <a:rPr lang="en-CA" dirty="0"/>
              <a:t>Can communicate with a database, serve web pages, and more.</a:t>
            </a:r>
          </a:p>
          <a:p>
            <a:r>
              <a:rPr lang="en-CA" dirty="0"/>
              <a:t>Features a wide-variety of open-source packages through NPM.</a:t>
            </a:r>
          </a:p>
          <a:p>
            <a:r>
              <a:rPr lang="en-CA" dirty="0"/>
              <a:t>We can run our Node.js apps from the command-line using the command “node &lt;filename&gt;”.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7077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100" y="1215496"/>
            <a:ext cx="690033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Requiring Express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265C2A-9D67-4401-BDD8-31E8E1C63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649" y="4106667"/>
            <a:ext cx="8382702" cy="112573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1152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1FCA-0136-4F5A-A88F-60F16190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an Express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30FB-68DF-4E4E-A6C2-F3EA7054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order to use express in our app once we’ve required it, we must create a variable (traditionally called “app”) and set it to an instance of express. </a:t>
            </a:r>
          </a:p>
          <a:p>
            <a:r>
              <a:rPr lang="en-CA" dirty="0"/>
              <a:t>To create an instance of express you will call the variable you stored the module in as a function.</a:t>
            </a:r>
          </a:p>
          <a:p>
            <a:r>
              <a:rPr lang="en-CA" dirty="0"/>
              <a:t>We also need to tell the app to listen for connections and which port to listen on using the </a:t>
            </a:r>
            <a:r>
              <a:rPr lang="en-CA" dirty="0" err="1"/>
              <a:t>app.listen</a:t>
            </a:r>
            <a:r>
              <a:rPr lang="en-CA" dirty="0"/>
              <a:t>(port) method.</a:t>
            </a:r>
          </a:p>
        </p:txBody>
      </p:sp>
    </p:spTree>
    <p:extLst>
      <p:ext uri="{BB962C8B-B14F-4D97-AF65-F5344CB8AC3E}">
        <p14:creationId xmlns:p14="http://schemas.microsoft.com/office/powerpoint/2010/main" val="2309742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440" y="1215496"/>
            <a:ext cx="911899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Creating an Express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702CF-5B4F-4465-BA32-4DA69C7E2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1828" y="4035586"/>
            <a:ext cx="8308344" cy="194246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2799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1FCA-0136-4F5A-A88F-60F16190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Routing in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30FB-68DF-4E4E-A6C2-F3EA7054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create routes in express we call functions off of the “app” variable that correspond to the HTTP Methods. (GET, POST, PUT, DELETE)</a:t>
            </a:r>
          </a:p>
          <a:p>
            <a:r>
              <a:rPr lang="en-CA" dirty="0"/>
              <a:t>To create a route for a GET request we would use the get() method which accepts the route path and a callback function as parameters.</a:t>
            </a:r>
          </a:p>
          <a:p>
            <a:r>
              <a:rPr lang="en-CA" dirty="0"/>
              <a:t>The callback function is passed two parameters, these are our request and response objects.</a:t>
            </a:r>
          </a:p>
        </p:txBody>
      </p:sp>
    </p:spTree>
    <p:extLst>
      <p:ext uri="{BB962C8B-B14F-4D97-AF65-F5344CB8AC3E}">
        <p14:creationId xmlns:p14="http://schemas.microsoft.com/office/powerpoint/2010/main" val="3147286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6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44A9ED-FBD7-4200-9ADB-361C5951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Routing for a get request in express</a:t>
            </a:r>
          </a:p>
        </p:txBody>
      </p:sp>
      <p:sp useBgFill="1">
        <p:nvSpPr>
          <p:cNvPr id="128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1ED06-4716-48FA-8EAF-698DB4DD3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9924" y="1411910"/>
            <a:ext cx="6424358" cy="384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4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7DC-1B8C-4674-9C45-F6330FC5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Request and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7A33A-F23E-462A-A803-19E09C758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request object contains information about the request that was sent to us by the user.</a:t>
            </a:r>
          </a:p>
          <a:p>
            <a:r>
              <a:rPr lang="en-CA" dirty="0"/>
              <a:t>The response object contains methods that allow us to send data back to the user who created the request.</a:t>
            </a:r>
          </a:p>
          <a:p>
            <a:r>
              <a:rPr lang="en-CA" dirty="0"/>
              <a:t>For Example: If we wanted to send an html page to the user who makes a request we would use the response object. If we wanted to retrieve a query string or route parameter we would use the request object.</a:t>
            </a:r>
          </a:p>
        </p:txBody>
      </p:sp>
    </p:spTree>
    <p:extLst>
      <p:ext uri="{BB962C8B-B14F-4D97-AF65-F5344CB8AC3E}">
        <p14:creationId xmlns:p14="http://schemas.microsoft.com/office/powerpoint/2010/main" val="1733863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CD34-A17C-400A-92E8-48186C78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Response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3EF31-67A6-440D-90E9-7B5F8AC3B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sendFile(path) – Gets the file at the specified path and sends it as a response.</a:t>
            </a:r>
          </a:p>
          <a:p>
            <a:r>
              <a:rPr lang="en-CA" dirty="0"/>
              <a:t>render(viewName, [data], [callback]) – Renders a specified view passing it the data object if there is one and then executing the callback if one is specified.</a:t>
            </a:r>
          </a:p>
          <a:p>
            <a:r>
              <a:rPr lang="en-CA" dirty="0"/>
              <a:t>end() – Ends the response process.</a:t>
            </a:r>
          </a:p>
          <a:p>
            <a:r>
              <a:rPr lang="en-CA" dirty="0"/>
              <a:t>sendStatus(statusCode) – Sets the http status code of the response and sends it. (404, 200, etc.)</a:t>
            </a:r>
          </a:p>
          <a:p>
            <a:r>
              <a:rPr lang="en-CA" dirty="0"/>
              <a:t>json(jsonObject) – Returns JSON to the user as a response.</a:t>
            </a:r>
          </a:p>
          <a:p>
            <a:r>
              <a:rPr lang="en-CA" dirty="0"/>
              <a:t>redirect(route) – Redirects the user to a specified route.</a:t>
            </a:r>
          </a:p>
          <a:p>
            <a:r>
              <a:rPr lang="en-CA" dirty="0"/>
              <a:t>send(body) – Sends the response with specified body content. </a:t>
            </a:r>
          </a:p>
        </p:txBody>
      </p:sp>
    </p:spTree>
    <p:extLst>
      <p:ext uri="{BB962C8B-B14F-4D97-AF65-F5344CB8AC3E}">
        <p14:creationId xmlns:p14="http://schemas.microsoft.com/office/powerpoint/2010/main" val="4146773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6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8192AA-2504-485C-BCCC-73E1D080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Sending an HTML page as a response</a:t>
            </a:r>
          </a:p>
        </p:txBody>
      </p:sp>
      <p:sp useBgFill="1">
        <p:nvSpPr>
          <p:cNvPr id="128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een of a cell phone&#10;&#10;Description automatically generated">
            <a:extLst>
              <a:ext uri="{FF2B5EF4-FFF2-40B4-BE49-F238E27FC236}">
                <a16:creationId xmlns:a16="http://schemas.microsoft.com/office/drawing/2014/main" id="{E72B3449-7BF2-41EB-BE7A-7BA004076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99" y="1384725"/>
            <a:ext cx="6432422" cy="421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75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4A15-44DB-423F-AC24-74F75267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Route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5C7A-F405-4ED9-A748-5BB8FB328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route parameter is a variable that is passed in through the URL.</a:t>
            </a:r>
          </a:p>
          <a:p>
            <a:r>
              <a:rPr lang="en-CA" dirty="0"/>
              <a:t>To create a route parameter in express we add a colon and our variables identifier into our path string.</a:t>
            </a:r>
          </a:p>
          <a:p>
            <a:r>
              <a:rPr lang="en-CA" dirty="0"/>
              <a:t>Once our route has been updated to include the route parameter, it’s value can be accessed from the request object.</a:t>
            </a:r>
          </a:p>
          <a:p>
            <a:r>
              <a:rPr lang="en-CA" dirty="0"/>
              <a:t>The request object contains a property called “params” which contains an object with the route parameters that have been defined as </a:t>
            </a:r>
            <a:r>
              <a:rPr lang="en-CA"/>
              <a:t>its properties.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8755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142976-B9F7-4193-BA1F-E47C95F7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634" y="3275857"/>
            <a:ext cx="4563946" cy="512763"/>
          </a:xfrm>
        </p:spPr>
        <p:txBody>
          <a:bodyPr anchor="b">
            <a:normAutofit/>
          </a:bodyPr>
          <a:lstStyle/>
          <a:p>
            <a:r>
              <a:rPr lang="en-CA" sz="2800" dirty="0">
                <a:solidFill>
                  <a:srgbClr val="FFFFFF"/>
                </a:solidFill>
              </a:rPr>
              <a:t>Using route parameters</a:t>
            </a: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F7F255-C3A8-44DC-AC4E-2184EB6D2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26" y="1428603"/>
            <a:ext cx="6112382" cy="397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5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16B3-C4C7-4E9C-A87A-C5A219B3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V8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33E2F-CFA7-47E5-9827-92532654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V8 Engine is the JavaScript engine used in Google Chrome.</a:t>
            </a:r>
          </a:p>
          <a:p>
            <a:r>
              <a:rPr lang="en-CA" dirty="0"/>
              <a:t>Computers do not understand JavaScript.</a:t>
            </a:r>
          </a:p>
          <a:p>
            <a:r>
              <a:rPr lang="en-CA" dirty="0"/>
              <a:t>A JavaScript engine takes JavaScript and converts it into machine code so that it can be run. </a:t>
            </a:r>
          </a:p>
        </p:txBody>
      </p:sp>
    </p:spTree>
    <p:extLst>
      <p:ext uri="{BB962C8B-B14F-4D97-AF65-F5344CB8AC3E}">
        <p14:creationId xmlns:p14="http://schemas.microsoft.com/office/powerpoint/2010/main" val="1044187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8451-8A3A-4B70-8A0F-8F57E721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Serving Static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2E99B-2138-4D39-B85C-C9BB4539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Static files are any files that do not require any processing before being sent to the user. (Example: Images and stylesheets)</a:t>
            </a:r>
          </a:p>
          <a:p>
            <a:r>
              <a:rPr lang="en-CA" dirty="0"/>
              <a:t>When serving static files we don’t need to make a route for each file.</a:t>
            </a:r>
          </a:p>
          <a:p>
            <a:r>
              <a:rPr lang="en-CA" dirty="0"/>
              <a:t>Instead we make a folders contents publicly accessible all at once.</a:t>
            </a:r>
          </a:p>
        </p:txBody>
      </p:sp>
    </p:spTree>
    <p:extLst>
      <p:ext uri="{BB962C8B-B14F-4D97-AF65-F5344CB8AC3E}">
        <p14:creationId xmlns:p14="http://schemas.microsoft.com/office/powerpoint/2010/main" val="1410497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6E7B-D914-4D12-BEA4-040E1BB1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Serving Static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147C1-CA97-4A2F-AD0D-A208B608A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do this using the </a:t>
            </a:r>
            <a:r>
              <a:rPr lang="en-CA" dirty="0" err="1"/>
              <a:t>express.static</a:t>
            </a:r>
            <a:r>
              <a:rPr lang="en-CA" dirty="0"/>
              <a:t>() method which accepts our desired folder’s name as a parameter.</a:t>
            </a:r>
          </a:p>
          <a:p>
            <a:r>
              <a:rPr lang="en-CA" dirty="0"/>
              <a:t>We pass the desired route to map the folder to and </a:t>
            </a:r>
            <a:r>
              <a:rPr lang="en-CA" dirty="0" err="1"/>
              <a:t>express.static</a:t>
            </a:r>
            <a:r>
              <a:rPr lang="en-CA" dirty="0"/>
              <a:t>() as arguments to the </a:t>
            </a:r>
            <a:r>
              <a:rPr lang="en-CA" dirty="0" err="1"/>
              <a:t>app.use</a:t>
            </a:r>
            <a:r>
              <a:rPr lang="en-CA" dirty="0"/>
              <a:t>() method.</a:t>
            </a:r>
          </a:p>
        </p:txBody>
      </p:sp>
    </p:spTree>
    <p:extLst>
      <p:ext uri="{BB962C8B-B14F-4D97-AF65-F5344CB8AC3E}">
        <p14:creationId xmlns:p14="http://schemas.microsoft.com/office/powerpoint/2010/main" val="1030756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3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5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61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5903BA-31A4-47DB-ADBF-6EF589CF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158" y="2817375"/>
            <a:ext cx="4308283" cy="734280"/>
          </a:xfrm>
        </p:spPr>
        <p:txBody>
          <a:bodyPr anchor="b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Serving Static Files</a:t>
            </a:r>
          </a:p>
        </p:txBody>
      </p:sp>
      <p:sp useBgFill="1">
        <p:nvSpPr>
          <p:cNvPr id="63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AA9E4342-68B0-49B4-8657-8ED543F83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543133"/>
            <a:ext cx="6112382" cy="386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4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D88BC0-B802-4A63-B0D0-1E4C87D35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746" y="2826399"/>
            <a:ext cx="4493735" cy="730709"/>
          </a:xfrm>
        </p:spPr>
        <p:txBody>
          <a:bodyPr anchor="b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Serving Static Files</a:t>
            </a: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13712CB0-2748-416C-9CC5-8BCCEB569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" y="1896269"/>
            <a:ext cx="6354435" cy="324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91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9C7355-836F-46D1-92B0-46348244B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309" y="325892"/>
            <a:ext cx="5765382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Serving Static Files</a:t>
            </a:r>
          </a:p>
        </p:txBody>
      </p:sp>
      <p:pic>
        <p:nvPicPr>
          <p:cNvPr id="5" name="Picture 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2176487B-0712-42AF-AF90-5A43E6A99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95" y="2098290"/>
            <a:ext cx="8996425" cy="402590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5869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7C7F-D01B-4420-9E41-DF4C359A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Handling Post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20800-8656-4D31-B44E-E0EA98AD4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create a route for a post request we use the </a:t>
            </a:r>
            <a:r>
              <a:rPr lang="en-CA" dirty="0" err="1"/>
              <a:t>app.post</a:t>
            </a:r>
            <a:r>
              <a:rPr lang="en-CA" dirty="0"/>
              <a:t>() method which accepts the route path and any number of callback functions as parameters.</a:t>
            </a:r>
          </a:p>
          <a:p>
            <a:r>
              <a:rPr lang="en-CA" dirty="0"/>
              <a:t>When we send data in a post request the data is stored in the request’s body.</a:t>
            </a:r>
          </a:p>
          <a:p>
            <a:r>
              <a:rPr lang="en-CA" dirty="0"/>
              <a:t>The request object in Express does not handle parsing of post requests for us.</a:t>
            </a:r>
          </a:p>
          <a:p>
            <a:r>
              <a:rPr lang="en-CA" dirty="0"/>
              <a:t>In order to parse the body of post requests we need to use a node module called body-parser. (</a:t>
            </a:r>
            <a:r>
              <a:rPr lang="en-CA" dirty="0" err="1"/>
              <a:t>npm</a:t>
            </a:r>
            <a:r>
              <a:rPr lang="en-CA" dirty="0"/>
              <a:t> install body-parser)</a:t>
            </a:r>
          </a:p>
        </p:txBody>
      </p:sp>
    </p:spTree>
    <p:extLst>
      <p:ext uri="{BB962C8B-B14F-4D97-AF65-F5344CB8AC3E}">
        <p14:creationId xmlns:p14="http://schemas.microsoft.com/office/powerpoint/2010/main" val="2843644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C377-C979-4E49-959C-CC5C4DD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Handling Post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0D19E-D06B-413C-886D-09C52010C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use the body parser we must begin by requiring it.</a:t>
            </a:r>
          </a:p>
          <a:p>
            <a:r>
              <a:rPr lang="en-CA" dirty="0"/>
              <a:t>For the average post request from an HTML form we use the URL Encoded Parser available from this module.</a:t>
            </a:r>
          </a:p>
          <a:p>
            <a:r>
              <a:rPr lang="en-CA" dirty="0"/>
              <a:t>The URL Encoded Parser takes the form of a function that we will then pass into our </a:t>
            </a:r>
            <a:r>
              <a:rPr lang="en-CA" dirty="0" err="1"/>
              <a:t>app.post</a:t>
            </a:r>
            <a:r>
              <a:rPr lang="en-CA" dirty="0"/>
              <a:t>() method as a callback before passing in our usual callback.</a:t>
            </a:r>
          </a:p>
        </p:txBody>
      </p:sp>
    </p:spTree>
    <p:extLst>
      <p:ext uri="{BB962C8B-B14F-4D97-AF65-F5344CB8AC3E}">
        <p14:creationId xmlns:p14="http://schemas.microsoft.com/office/powerpoint/2010/main" val="2779640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F4F7-2DF3-4489-AACA-BB05367D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Handling Post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37946-783A-4F3C-81A8-1978F6A4D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Once we have our route set up with the parser we can access our posted data through the request object’s body property.</a:t>
            </a:r>
          </a:p>
          <a:p>
            <a:r>
              <a:rPr lang="en-CA" dirty="0"/>
              <a:t>The body parser will populate the request’s body property with an object with properties corresponding to the name attributes set on the form’s inputs.</a:t>
            </a:r>
          </a:p>
        </p:txBody>
      </p:sp>
    </p:spTree>
    <p:extLst>
      <p:ext uri="{BB962C8B-B14F-4D97-AF65-F5344CB8AC3E}">
        <p14:creationId xmlns:p14="http://schemas.microsoft.com/office/powerpoint/2010/main" val="1167208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0AE8A2-F883-4FB3-984D-87095CB3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433" y="3063384"/>
            <a:ext cx="4327845" cy="512764"/>
          </a:xfrm>
        </p:spPr>
        <p:txBody>
          <a:bodyPr anchor="b">
            <a:normAutofit/>
          </a:bodyPr>
          <a:lstStyle/>
          <a:p>
            <a:r>
              <a:rPr lang="en-CA" sz="2800" dirty="0">
                <a:solidFill>
                  <a:srgbClr val="FFFFFF"/>
                </a:solidFill>
              </a:rPr>
              <a:t>Handling Post Requests</a:t>
            </a: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866B08-E026-4753-8C16-2AA600FAE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233452"/>
            <a:ext cx="6112382" cy="438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93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BB0710-FD80-4996-9915-71ED1E7E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296" y="3037680"/>
            <a:ext cx="4368692" cy="512764"/>
          </a:xfrm>
        </p:spPr>
        <p:txBody>
          <a:bodyPr anchor="b">
            <a:normAutofit/>
          </a:bodyPr>
          <a:lstStyle/>
          <a:p>
            <a:r>
              <a:rPr lang="en-CA" sz="2800" dirty="0">
                <a:solidFill>
                  <a:srgbClr val="FFFFFF"/>
                </a:solidFill>
              </a:rPr>
              <a:t>Handling Post Requests</a:t>
            </a: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A966A1-2913-4D35-AD3B-694F7BD89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607301"/>
            <a:ext cx="6112382" cy="362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08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16B3-C4C7-4E9C-A87A-C5A219B3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V8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33E2F-CFA7-47E5-9827-92532654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V8 engine can stand alone or be embedded into other C++ applications.</a:t>
            </a:r>
          </a:p>
          <a:p>
            <a:r>
              <a:rPr lang="en-CA" dirty="0"/>
              <a:t>Node.js is written in C++ because it uses Chrome’s V8 engine which is also written in C++.</a:t>
            </a:r>
          </a:p>
          <a:p>
            <a:r>
              <a:rPr lang="en-CA" dirty="0"/>
              <a:t>Node.js is a C++ program with the V8 engine embedded into it, which extends the features of JavaScript.</a:t>
            </a:r>
          </a:p>
        </p:txBody>
      </p:sp>
    </p:spTree>
    <p:extLst>
      <p:ext uri="{BB962C8B-B14F-4D97-AF65-F5344CB8AC3E}">
        <p14:creationId xmlns:p14="http://schemas.microsoft.com/office/powerpoint/2010/main" val="2841498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C82FC-821F-429E-AD12-A722657F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029" y="2940060"/>
            <a:ext cx="4315352" cy="512763"/>
          </a:xfrm>
        </p:spPr>
        <p:txBody>
          <a:bodyPr anchor="b">
            <a:normAutofit/>
          </a:bodyPr>
          <a:lstStyle/>
          <a:p>
            <a:r>
              <a:rPr lang="en-CA" sz="2800" dirty="0">
                <a:solidFill>
                  <a:srgbClr val="FFFFFF"/>
                </a:solidFill>
              </a:rPr>
              <a:t>Handling Post Requests</a:t>
            </a: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9C6DDA-854D-4CDE-8972-D68691BDF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430672"/>
            <a:ext cx="6112382" cy="39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34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BAB7-08D2-4AEF-A992-80AF4168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222" y="1083534"/>
            <a:ext cx="6847555" cy="930032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Handling Post Requests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0EA0F08-34F6-4216-ABBF-5D2D8F0A7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45" y="2963984"/>
            <a:ext cx="11273109" cy="93003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42140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07B8-50B4-4BEF-B804-18E6040F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Templating engines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7C1A4-3703-45B5-88DE-DD43DAE4E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Templating Engines allow us to dynamically inject data into our HTML pages.</a:t>
            </a:r>
          </a:p>
          <a:p>
            <a:r>
              <a:rPr lang="en-CA" dirty="0"/>
              <a:t>Some templating engines that you have used would include Razor (C#) and JSP (Java).</a:t>
            </a:r>
          </a:p>
          <a:p>
            <a:r>
              <a:rPr lang="en-CA" dirty="0"/>
              <a:t>There are many templating engines that are compatible with express.</a:t>
            </a:r>
          </a:p>
          <a:p>
            <a:r>
              <a:rPr lang="en-CA" dirty="0"/>
              <a:t>We will be using a templating engine called EJS.</a:t>
            </a:r>
          </a:p>
        </p:txBody>
      </p:sp>
    </p:spTree>
    <p:extLst>
      <p:ext uri="{BB962C8B-B14F-4D97-AF65-F5344CB8AC3E}">
        <p14:creationId xmlns:p14="http://schemas.microsoft.com/office/powerpoint/2010/main" val="23636260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07A7-3B51-4C36-9C07-0C5F8C97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Setting up </a:t>
            </a:r>
            <a:r>
              <a:rPr lang="en-CA" dirty="0" err="1"/>
              <a:t>ejs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BAE48-9C7B-4A39-8EB6-C605699B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need to install EJS before we can use it in our application.</a:t>
            </a:r>
          </a:p>
          <a:p>
            <a:r>
              <a:rPr lang="en-CA" dirty="0"/>
              <a:t>We can install EJS using NPM. “</a:t>
            </a:r>
            <a:r>
              <a:rPr lang="en-CA" dirty="0" err="1"/>
              <a:t>npm</a:t>
            </a:r>
            <a:r>
              <a:rPr lang="en-CA" dirty="0"/>
              <a:t> install </a:t>
            </a:r>
            <a:r>
              <a:rPr lang="en-CA" dirty="0" err="1"/>
              <a:t>ejs</a:t>
            </a:r>
            <a:r>
              <a:rPr lang="en-CA" dirty="0"/>
              <a:t>”</a:t>
            </a:r>
          </a:p>
          <a:p>
            <a:r>
              <a:rPr lang="en-CA" dirty="0"/>
              <a:t>We then need to change the “view engine” setting for our app to “</a:t>
            </a:r>
            <a:r>
              <a:rPr lang="en-CA" dirty="0" err="1"/>
              <a:t>ejs</a:t>
            </a:r>
            <a:r>
              <a:rPr lang="en-CA" dirty="0"/>
              <a:t>”.</a:t>
            </a:r>
          </a:p>
          <a:p>
            <a:r>
              <a:rPr lang="en-CA" dirty="0"/>
              <a:t>To make changes to our apps settings we use the </a:t>
            </a:r>
            <a:r>
              <a:rPr lang="en-CA" dirty="0" err="1"/>
              <a:t>app.set</a:t>
            </a:r>
            <a:r>
              <a:rPr lang="en-CA" dirty="0"/>
              <a:t>(key, value) method.</a:t>
            </a:r>
          </a:p>
          <a:p>
            <a:r>
              <a:rPr lang="en-CA" dirty="0"/>
              <a:t>In order to ger proper syntax highlighting and code snippets for EJS we must install an extension for VS Code called “EJS language support”.</a:t>
            </a:r>
          </a:p>
        </p:txBody>
      </p:sp>
    </p:spTree>
    <p:extLst>
      <p:ext uri="{BB962C8B-B14F-4D97-AF65-F5344CB8AC3E}">
        <p14:creationId xmlns:p14="http://schemas.microsoft.com/office/powerpoint/2010/main" val="15971031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D614432-46FD-4B63-8194-64F233F94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7D43E06-E0E9-45FB-9DD8-4513BF04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BC31D834-B127-4A66-A0A9-2956DB076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AEB45F0E-3639-41ED-99CC-CCA38D61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5302B214-0D24-40CA-BFB4-CF38694B0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BB18DCBD-D74A-40C8-B325-B49FC52BA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02CFFDAE-C576-45A9-8D6F-3FF8F2EAF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382510FF-8736-4655-A749-972F90D8B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302B8B45-64D1-4E5D-BBCC-AB578EC64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C63FCB23-1A4C-4B0E-991C-1E1AD0475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49B472C6-502A-452F-857D-3007E7519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1887487B-9617-48BB-BC6E-2E095DDB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8CCC40D8-3574-4709-B597-0C9EB8AC9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5C2DE696-C0F1-4470-AA20-1B185DFE0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3044BF69-E88A-4FE6-A7C7-E6222C39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87F8C68F-552A-4831-87FC-D45485F7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439F4E03-58CC-4C01-B28D-4B4B5A6CF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638B9EF8-62E2-409B-A243-493F3008A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BF251EFD-0032-41FD-A617-D4F06953E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3DF212F4-57CD-4E08-BC1F-CA81C516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6C8506A9-98D5-4346-BA53-7BE67D7D0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7D36D3DC-4B56-4591-B3CB-20F2A8E08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19C17C52-3CF4-4CB1-93B0-D71E838B5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F723AE18-264F-4AA7-88D7-83570E326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4CCF1D1F-3F13-4891-8139-ADA1CD8DD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78BFA10C-74DF-41B4-8E08-50CC82B7A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DFCDD40B-D4BD-4091-9EE8-869FF64F0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C795EC66-071B-4C40-934A-C3AB5564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4DFDE558-A234-4BD5-A26C-99870882F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0A007A33-7683-48EB-9714-ADEDDC1D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EC290698-D471-4505-B43E-87EEFB36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8B75059B-DDB3-4BDF-9AE6-D9A4A5ED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81B849DB-E967-4042-B061-AD30AB053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E8E1D58B-C2EE-4DAC-BC7D-ABC55F5C3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7D867EE2-CC64-459F-B1FD-5770B0C85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96DBF1BF-0F1A-4646-B493-2C210BF91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C14EBC57-DC59-4BAB-BFEF-5E2A17202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05A2794A-7B60-4B1F-B43C-C08F51C66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3394CF13-32C3-4BE9-AA6D-DF8F825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2E4C0BA3-1B29-4D8C-9E6E-CDAFF7C95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A8623A34-11DB-4490-AF5D-26513AD5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AA01C5BF-55D0-406B-9447-9E6323AB4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592233FB-D11D-40BB-B825-D67497779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3FD97EB1-F159-4021-B498-18ED5AD95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663683DC-3029-493D-AC2E-B6475D4C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B8D533F2-4DD0-47E4-B6F4-FE1DC525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ECD96B65-7D14-4D80-A430-882ADD9B3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7CF501C3-E940-4890-B417-54DB8EB62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DDDA19B3-D841-4B23-A0DA-8CDD36BFF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1AE5B2C0-5A75-4732-9DC8-EC0562E33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BBDD5730-79D7-4521-BC7B-26C613C92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9A5C68A3-07A7-49FF-B29A-04E350105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E615EBAF-955F-4294-99EB-922C7A400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B1592F83-EF32-4C0A-993A-2B6AC8186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F1C4D2B1-55D6-4040-AE4D-F7C5D326F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DC7DBDFF-6BF3-41F0-A002-44B913CD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0B0BC616-AF73-491B-AACB-A8C3A548B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8192AA-2504-485C-BCCC-73E1D080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5" y="1113282"/>
            <a:ext cx="4966332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Setting up </a:t>
            </a:r>
            <a:r>
              <a:rPr lang="en-US" sz="4800" dirty="0" err="1">
                <a:solidFill>
                  <a:srgbClr val="FFFFFF"/>
                </a:solidFill>
              </a:rPr>
              <a:t>ejs</a:t>
            </a:r>
            <a:endParaRPr lang="en-US" sz="4800" dirty="0">
              <a:solidFill>
                <a:srgbClr val="FFFFFF"/>
              </a:solidFill>
            </a:endParaRP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7C914900-562F-42A1-9E63-CD117E0CA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black, street, city, white&#10;&#10;Description automatically generated">
            <a:extLst>
              <a:ext uri="{FF2B5EF4-FFF2-40B4-BE49-F238E27FC236}">
                <a16:creationId xmlns:a16="http://schemas.microsoft.com/office/drawing/2014/main" id="{653094A4-B7C3-4390-9B06-B2156ADC7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08" y="1840385"/>
            <a:ext cx="5085460" cy="32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3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D690-CCF8-469B-9F08-C6C22662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Rendering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E03E5-889F-4B1F-9F96-41067DE7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we request a view express will automatically look for a folder called “views” so we should always create this folder for storing our views.</a:t>
            </a:r>
          </a:p>
          <a:p>
            <a:r>
              <a:rPr lang="en-CA" dirty="0"/>
              <a:t>To create a view we create a file with an extension of .</a:t>
            </a:r>
            <a:r>
              <a:rPr lang="en-CA" dirty="0" err="1"/>
              <a:t>ejs</a:t>
            </a:r>
            <a:endParaRPr lang="en-CA" dirty="0"/>
          </a:p>
          <a:p>
            <a:r>
              <a:rPr lang="en-CA" dirty="0"/>
              <a:t>To render a view we use the </a:t>
            </a:r>
            <a:r>
              <a:rPr lang="en-CA" dirty="0" err="1"/>
              <a:t>response.render</a:t>
            </a:r>
            <a:r>
              <a:rPr lang="en-CA" dirty="0"/>
              <a:t>(viewName) method.</a:t>
            </a:r>
          </a:p>
          <a:p>
            <a:r>
              <a:rPr lang="en-CA" dirty="0"/>
              <a:t>We do not need to include “.</a:t>
            </a:r>
            <a:r>
              <a:rPr lang="en-CA" dirty="0" err="1"/>
              <a:t>ejs</a:t>
            </a:r>
            <a:r>
              <a:rPr lang="en-CA" dirty="0"/>
              <a:t>” when specifying the view name.</a:t>
            </a:r>
          </a:p>
        </p:txBody>
      </p:sp>
    </p:spTree>
    <p:extLst>
      <p:ext uri="{BB962C8B-B14F-4D97-AF65-F5344CB8AC3E}">
        <p14:creationId xmlns:p14="http://schemas.microsoft.com/office/powerpoint/2010/main" val="2769969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440" y="1215496"/>
            <a:ext cx="911899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Rendering a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702CF-5B4F-4465-BA32-4DA69C7E2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1828" y="4268516"/>
            <a:ext cx="8308344" cy="147660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19755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1A089-3238-4DCB-B813-6BBC9B98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Passing data to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A359A-D5EA-4F27-A7B1-63A289B38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response.render</a:t>
            </a:r>
            <a:r>
              <a:rPr lang="en-CA" dirty="0"/>
              <a:t>() method accepts a maximum of three parameters, the view name, an optional data object that will be passed to the view, and an optional callback.</a:t>
            </a:r>
          </a:p>
          <a:p>
            <a:r>
              <a:rPr lang="en-CA" dirty="0"/>
              <a:t>In order to pass data to the view we must include the optional data object when rendering the view.</a:t>
            </a:r>
          </a:p>
          <a:p>
            <a:r>
              <a:rPr lang="en-CA" dirty="0"/>
              <a:t>Once data has been passed to the view we can interact with it using EJS.</a:t>
            </a:r>
          </a:p>
        </p:txBody>
      </p:sp>
    </p:spTree>
    <p:extLst>
      <p:ext uri="{BB962C8B-B14F-4D97-AF65-F5344CB8AC3E}">
        <p14:creationId xmlns:p14="http://schemas.microsoft.com/office/powerpoint/2010/main" val="4332919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440" y="1215496"/>
            <a:ext cx="911899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Passing data to a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702CF-5B4F-4465-BA32-4DA69C7E2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94" y="4369731"/>
            <a:ext cx="10715811" cy="148613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93097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EAE8-C7B3-4574-B35C-24EEA66F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with </a:t>
            </a:r>
            <a:r>
              <a:rPr lang="en-CA" dirty="0" err="1"/>
              <a:t>ejs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7396-6BA3-4D82-8125-E7366C69A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EJS provides us with a variety of tags we can use.</a:t>
            </a:r>
          </a:p>
          <a:p>
            <a:r>
              <a:rPr lang="en-CA" dirty="0"/>
              <a:t>EJS tags are syntactically similar to JSP tags.</a:t>
            </a:r>
          </a:p>
          <a:p>
            <a:r>
              <a:rPr lang="en-CA" dirty="0"/>
              <a:t>To output a value use the &lt;%=   %&gt; tag. (This tag HTML escapes the value before outputting it.)</a:t>
            </a:r>
          </a:p>
        </p:txBody>
      </p:sp>
    </p:spTree>
    <p:extLst>
      <p:ext uri="{BB962C8B-B14F-4D97-AF65-F5344CB8AC3E}">
        <p14:creationId xmlns:p14="http://schemas.microsoft.com/office/powerpoint/2010/main" val="411549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1894-4D2F-444D-8342-4E76F55E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npm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EE368-CED3-4D91-A074-805F73ECB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NPM stands for Node Package Manager and it is the package manager used by Node.js. (NuGet is the package manager we use for C#.)</a:t>
            </a:r>
          </a:p>
          <a:p>
            <a:r>
              <a:rPr lang="en-CA" dirty="0"/>
              <a:t>NPM offers many Node.js packages.</a:t>
            </a:r>
          </a:p>
          <a:p>
            <a:r>
              <a:rPr lang="en-CA" dirty="0"/>
              <a:t>A Node.js package is code that was written by someone else to offer a specific functionality.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5000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D5EE-4E8A-4395-9BC9-B2F019CA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with </a:t>
            </a:r>
            <a:r>
              <a:rPr lang="en-CA" dirty="0" err="1"/>
              <a:t>ejs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AAA69-5933-4FF7-913A-D30464BB8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output a raw / unescaped value use the &lt;%-   %&gt; tag.</a:t>
            </a:r>
          </a:p>
          <a:p>
            <a:r>
              <a:rPr lang="en-CA" dirty="0"/>
              <a:t>EJS also includes a </a:t>
            </a:r>
            <a:r>
              <a:rPr lang="en-CA" dirty="0" err="1"/>
              <a:t>scriptlet</a:t>
            </a:r>
            <a:r>
              <a:rPr lang="en-CA" dirty="0"/>
              <a:t> tag &lt;% %&gt; this tag is only for control flow and cannot output any value.</a:t>
            </a:r>
          </a:p>
          <a:p>
            <a:r>
              <a:rPr lang="en-CA" dirty="0"/>
              <a:t>To create a comment use the &lt;%#   %&gt; tag.</a:t>
            </a:r>
          </a:p>
        </p:txBody>
      </p:sp>
    </p:spTree>
    <p:extLst>
      <p:ext uri="{BB962C8B-B14F-4D97-AF65-F5344CB8AC3E}">
        <p14:creationId xmlns:p14="http://schemas.microsoft.com/office/powerpoint/2010/main" val="4370026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2">
            <a:extLst>
              <a:ext uri="{FF2B5EF4-FFF2-40B4-BE49-F238E27FC236}">
                <a16:creationId xmlns:a16="http://schemas.microsoft.com/office/drawing/2014/main" id="{19AFBE53-1417-406B-8083-DBE0DA72F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B9EE4F0-B261-4AB0-BEE3-AA9DD198F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1" name="Rectangle 5">
              <a:extLst>
                <a:ext uri="{FF2B5EF4-FFF2-40B4-BE49-F238E27FC236}">
                  <a16:creationId xmlns:a16="http://schemas.microsoft.com/office/drawing/2014/main" id="{2E326B6E-9130-4E5B-8C29-0412BDFD5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D15BBE67-0A7A-4318-94C9-9EDC68E9E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id="{6C189044-A310-4008-ABE3-A833238AA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Rectangle 8">
              <a:extLst>
                <a:ext uri="{FF2B5EF4-FFF2-40B4-BE49-F238E27FC236}">
                  <a16:creationId xmlns:a16="http://schemas.microsoft.com/office/drawing/2014/main" id="{714E393D-E3AB-4084-8580-2EC4D75B0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5" name="Freeform 9">
              <a:extLst>
                <a:ext uri="{FF2B5EF4-FFF2-40B4-BE49-F238E27FC236}">
                  <a16:creationId xmlns:a16="http://schemas.microsoft.com/office/drawing/2014/main" id="{5407A34B-6BDC-4CC4-9D15-2E71F3DB4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5E952981-3D27-403A-9B35-14226166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1">
              <a:extLst>
                <a:ext uri="{FF2B5EF4-FFF2-40B4-BE49-F238E27FC236}">
                  <a16:creationId xmlns:a16="http://schemas.microsoft.com/office/drawing/2014/main" id="{339D7F6E-841D-4697-A877-0F25113BA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2">
              <a:extLst>
                <a:ext uri="{FF2B5EF4-FFF2-40B4-BE49-F238E27FC236}">
                  <a16:creationId xmlns:a16="http://schemas.microsoft.com/office/drawing/2014/main" id="{226F9E1B-2970-4504-8E6C-1A42D05FC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6F11A9CB-BE43-4423-987B-B43046D14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4">
              <a:extLst>
                <a:ext uri="{FF2B5EF4-FFF2-40B4-BE49-F238E27FC236}">
                  <a16:creationId xmlns:a16="http://schemas.microsoft.com/office/drawing/2014/main" id="{F21925AB-CEC6-4210-929C-5BAB1C95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9B4BB7F4-36A3-49C5-A85E-660BF0901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6">
              <a:extLst>
                <a:ext uri="{FF2B5EF4-FFF2-40B4-BE49-F238E27FC236}">
                  <a16:creationId xmlns:a16="http://schemas.microsoft.com/office/drawing/2014/main" id="{89A82E2C-666C-4E88-B3A9-C95B5AE94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1363187E-6516-4018-A78B-CE0F7F232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3FF62829-5C7E-4110-A186-F4E8655E2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87E9C9B7-0C7F-44A7-B610-5B095C442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3037E5EC-D21D-4C3F-B081-B46C3B47C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1">
              <a:extLst>
                <a:ext uri="{FF2B5EF4-FFF2-40B4-BE49-F238E27FC236}">
                  <a16:creationId xmlns:a16="http://schemas.microsoft.com/office/drawing/2014/main" id="{EAE8AAB2-DE35-4AED-8C9C-0718A33A8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062ACCDA-6A76-4812-BA3A-F3C6E1443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3">
              <a:extLst>
                <a:ext uri="{FF2B5EF4-FFF2-40B4-BE49-F238E27FC236}">
                  <a16:creationId xmlns:a16="http://schemas.microsoft.com/office/drawing/2014/main" id="{38825C85-74E0-4664-95AC-682625B9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4">
              <a:extLst>
                <a:ext uri="{FF2B5EF4-FFF2-40B4-BE49-F238E27FC236}">
                  <a16:creationId xmlns:a16="http://schemas.microsoft.com/office/drawing/2014/main" id="{D87E8B0A-2B1D-48E5-8107-F2855CFF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5">
              <a:extLst>
                <a:ext uri="{FF2B5EF4-FFF2-40B4-BE49-F238E27FC236}">
                  <a16:creationId xmlns:a16="http://schemas.microsoft.com/office/drawing/2014/main" id="{E46FC211-5F4B-478B-8761-A65D21166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6">
              <a:extLst>
                <a:ext uri="{FF2B5EF4-FFF2-40B4-BE49-F238E27FC236}">
                  <a16:creationId xmlns:a16="http://schemas.microsoft.com/office/drawing/2014/main" id="{43C493A4-4703-4917-A281-F15E323F1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4B369EDA-1458-423B-839F-4FB0EE920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DB5E8117-FFBB-49D5-87C6-24D8E06C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04D5DC4A-7C40-4236-B475-FA6AA4369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76858373-C51B-4201-80F4-803316704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D159A53F-DA7E-4CD5-AA84-55B3AC5EE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4B70A8B-09AC-45AA-952C-242D7E147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Rectangle 33">
              <a:extLst>
                <a:ext uri="{FF2B5EF4-FFF2-40B4-BE49-F238E27FC236}">
                  <a16:creationId xmlns:a16="http://schemas.microsoft.com/office/drawing/2014/main" id="{63C8CAD6-F5BE-4961-AC48-2A34FA4E7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AEBA7DBD-C171-47A7-9249-562A06AC2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80F934E3-6775-4A9E-8666-7D050E428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F7E8F3A1-E3AE-4A22-82FE-71C4C163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27DFF928-27F3-44A1-9468-219DD390B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47C61A3E-9A0A-4547-9B8A-DD8CD6D4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39">
              <a:extLst>
                <a:ext uri="{FF2B5EF4-FFF2-40B4-BE49-F238E27FC236}">
                  <a16:creationId xmlns:a16="http://schemas.microsoft.com/office/drawing/2014/main" id="{FC684095-4805-413B-A9EB-63A2417B5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0">
              <a:extLst>
                <a:ext uri="{FF2B5EF4-FFF2-40B4-BE49-F238E27FC236}">
                  <a16:creationId xmlns:a16="http://schemas.microsoft.com/office/drawing/2014/main" id="{AF830B5E-DCF9-4CBD-8746-C5219013D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1">
              <a:extLst>
                <a:ext uri="{FF2B5EF4-FFF2-40B4-BE49-F238E27FC236}">
                  <a16:creationId xmlns:a16="http://schemas.microsoft.com/office/drawing/2014/main" id="{FE6882C0-1C73-4E53-A884-3202385D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2">
              <a:extLst>
                <a:ext uri="{FF2B5EF4-FFF2-40B4-BE49-F238E27FC236}">
                  <a16:creationId xmlns:a16="http://schemas.microsoft.com/office/drawing/2014/main" id="{9611015E-699B-4BA5-A162-8BABC9145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43">
              <a:extLst>
                <a:ext uri="{FF2B5EF4-FFF2-40B4-BE49-F238E27FC236}">
                  <a16:creationId xmlns:a16="http://schemas.microsoft.com/office/drawing/2014/main" id="{8C6A611F-CBE4-46B7-96F6-803B2D260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44">
              <a:extLst>
                <a:ext uri="{FF2B5EF4-FFF2-40B4-BE49-F238E27FC236}">
                  <a16:creationId xmlns:a16="http://schemas.microsoft.com/office/drawing/2014/main" id="{FDCF0D71-6D32-4B72-B7E1-678BA980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Rectangle 45">
              <a:extLst>
                <a:ext uri="{FF2B5EF4-FFF2-40B4-BE49-F238E27FC236}">
                  <a16:creationId xmlns:a16="http://schemas.microsoft.com/office/drawing/2014/main" id="{FE6E605A-8ECF-47E5-ABDD-B4874FF18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2" name="Freeform 46">
              <a:extLst>
                <a:ext uri="{FF2B5EF4-FFF2-40B4-BE49-F238E27FC236}">
                  <a16:creationId xmlns:a16="http://schemas.microsoft.com/office/drawing/2014/main" id="{1329BFCB-3C83-438B-8C18-20576CA6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47">
              <a:extLst>
                <a:ext uri="{FF2B5EF4-FFF2-40B4-BE49-F238E27FC236}">
                  <a16:creationId xmlns:a16="http://schemas.microsoft.com/office/drawing/2014/main" id="{9E013566-6E0D-4B88-9731-0BBACA140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48">
              <a:extLst>
                <a:ext uri="{FF2B5EF4-FFF2-40B4-BE49-F238E27FC236}">
                  <a16:creationId xmlns:a16="http://schemas.microsoft.com/office/drawing/2014/main" id="{1668707D-D4E8-40EC-94C2-F83C6E22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49">
              <a:extLst>
                <a:ext uri="{FF2B5EF4-FFF2-40B4-BE49-F238E27FC236}">
                  <a16:creationId xmlns:a16="http://schemas.microsoft.com/office/drawing/2014/main" id="{0CE0CBC9-140F-475C-93C6-446BDBB76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0">
              <a:extLst>
                <a:ext uri="{FF2B5EF4-FFF2-40B4-BE49-F238E27FC236}">
                  <a16:creationId xmlns:a16="http://schemas.microsoft.com/office/drawing/2014/main" id="{0ED9FFD9-3111-4C21-8013-063D0A89F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1">
              <a:extLst>
                <a:ext uri="{FF2B5EF4-FFF2-40B4-BE49-F238E27FC236}">
                  <a16:creationId xmlns:a16="http://schemas.microsoft.com/office/drawing/2014/main" id="{C75E760C-E1DB-475D-905D-FC3F430FE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2">
              <a:extLst>
                <a:ext uri="{FF2B5EF4-FFF2-40B4-BE49-F238E27FC236}">
                  <a16:creationId xmlns:a16="http://schemas.microsoft.com/office/drawing/2014/main" id="{1F4DF02E-1FC7-48AB-8CDA-940C8A500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3">
              <a:extLst>
                <a:ext uri="{FF2B5EF4-FFF2-40B4-BE49-F238E27FC236}">
                  <a16:creationId xmlns:a16="http://schemas.microsoft.com/office/drawing/2014/main" id="{193ABE5A-1C12-4B38-8078-51A0BAB3C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4">
              <a:extLst>
                <a:ext uri="{FF2B5EF4-FFF2-40B4-BE49-F238E27FC236}">
                  <a16:creationId xmlns:a16="http://schemas.microsoft.com/office/drawing/2014/main" id="{3A57AD1C-4CC5-4E62-A352-D3B142B9D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5">
              <a:extLst>
                <a:ext uri="{FF2B5EF4-FFF2-40B4-BE49-F238E27FC236}">
                  <a16:creationId xmlns:a16="http://schemas.microsoft.com/office/drawing/2014/main" id="{646D40AD-4384-42ED-B1A0-A47C165C6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56">
              <a:extLst>
                <a:ext uri="{FF2B5EF4-FFF2-40B4-BE49-F238E27FC236}">
                  <a16:creationId xmlns:a16="http://schemas.microsoft.com/office/drawing/2014/main" id="{0786C2FA-21FD-4F48-9E96-C5D8E6159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57">
              <a:extLst>
                <a:ext uri="{FF2B5EF4-FFF2-40B4-BE49-F238E27FC236}">
                  <a16:creationId xmlns:a16="http://schemas.microsoft.com/office/drawing/2014/main" id="{AFE6F50A-21B5-4B98-9C3B-B89FFC6FB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58">
              <a:extLst>
                <a:ext uri="{FF2B5EF4-FFF2-40B4-BE49-F238E27FC236}">
                  <a16:creationId xmlns:a16="http://schemas.microsoft.com/office/drawing/2014/main" id="{2454210A-9717-44AF-9D76-0426534C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DBB98A2-DF34-4C5C-92C5-02183F7D5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77" name="Rectangle 176">
              <a:extLst>
                <a:ext uri="{FF2B5EF4-FFF2-40B4-BE49-F238E27FC236}">
                  <a16:creationId xmlns:a16="http://schemas.microsoft.com/office/drawing/2014/main" id="{4F2E3CBD-E828-4A17-A3C2-62922440D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8" name="Picture 2">
              <a:extLst>
                <a:ext uri="{FF2B5EF4-FFF2-40B4-BE49-F238E27FC236}">
                  <a16:creationId xmlns:a16="http://schemas.microsoft.com/office/drawing/2014/main" id="{917E9E6B-C369-47C9-B546-AE893E099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A6874F-F0E2-4157-8C6C-EC904AAB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75668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Displaying data with ejs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6B2477A6-F263-460F-B09F-8DE19EDB7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1" name="Rectangle 5">
              <a:extLst>
                <a:ext uri="{FF2B5EF4-FFF2-40B4-BE49-F238E27FC236}">
                  <a16:creationId xmlns:a16="http://schemas.microsoft.com/office/drawing/2014/main" id="{0B182A6F-7B46-4AAF-A16A-B718FE9E0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2" name="Freeform 6">
              <a:extLst>
                <a:ext uri="{FF2B5EF4-FFF2-40B4-BE49-F238E27FC236}">
                  <a16:creationId xmlns:a16="http://schemas.microsoft.com/office/drawing/2014/main" id="{E575AA46-28BE-4333-81C7-20348D016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7">
              <a:extLst>
                <a:ext uri="{FF2B5EF4-FFF2-40B4-BE49-F238E27FC236}">
                  <a16:creationId xmlns:a16="http://schemas.microsoft.com/office/drawing/2014/main" id="{ED342C89-F411-42B8-B8A5-D57C7CA59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8">
              <a:extLst>
                <a:ext uri="{FF2B5EF4-FFF2-40B4-BE49-F238E27FC236}">
                  <a16:creationId xmlns:a16="http://schemas.microsoft.com/office/drawing/2014/main" id="{39FF7073-AFA1-444D-B281-02FE3EF7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9">
              <a:extLst>
                <a:ext uri="{FF2B5EF4-FFF2-40B4-BE49-F238E27FC236}">
                  <a16:creationId xmlns:a16="http://schemas.microsoft.com/office/drawing/2014/main" id="{55D489A8-6A0B-48D8-8492-8BA46FA0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0">
              <a:extLst>
                <a:ext uri="{FF2B5EF4-FFF2-40B4-BE49-F238E27FC236}">
                  <a16:creationId xmlns:a16="http://schemas.microsoft.com/office/drawing/2014/main" id="{EC2AFCCB-DD9A-4F41-BF60-9C7579FAC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11">
              <a:extLst>
                <a:ext uri="{FF2B5EF4-FFF2-40B4-BE49-F238E27FC236}">
                  <a16:creationId xmlns:a16="http://schemas.microsoft.com/office/drawing/2014/main" id="{338BEAE4-5D14-45A6-BE64-7785F40B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12">
              <a:extLst>
                <a:ext uri="{FF2B5EF4-FFF2-40B4-BE49-F238E27FC236}">
                  <a16:creationId xmlns:a16="http://schemas.microsoft.com/office/drawing/2014/main" id="{9D0C6C4B-7882-4677-9E68-DA7EE75B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13">
              <a:extLst>
                <a:ext uri="{FF2B5EF4-FFF2-40B4-BE49-F238E27FC236}">
                  <a16:creationId xmlns:a16="http://schemas.microsoft.com/office/drawing/2014/main" id="{D4E84130-0CD6-4E1C-B2F1-8E3922BD5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14">
              <a:extLst>
                <a:ext uri="{FF2B5EF4-FFF2-40B4-BE49-F238E27FC236}">
                  <a16:creationId xmlns:a16="http://schemas.microsoft.com/office/drawing/2014/main" id="{8678CB1A-FEB0-43E1-8810-CC3E59553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15">
              <a:extLst>
                <a:ext uri="{FF2B5EF4-FFF2-40B4-BE49-F238E27FC236}">
                  <a16:creationId xmlns:a16="http://schemas.microsoft.com/office/drawing/2014/main" id="{DDCF4647-8948-4EFA-A8D0-2F1B35DC8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Line 16">
              <a:extLst>
                <a:ext uri="{FF2B5EF4-FFF2-40B4-BE49-F238E27FC236}">
                  <a16:creationId xmlns:a16="http://schemas.microsoft.com/office/drawing/2014/main" id="{F1B7E9C9-031B-4229-97EE-311E897F3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3" name="Freeform 17">
              <a:extLst>
                <a:ext uri="{FF2B5EF4-FFF2-40B4-BE49-F238E27FC236}">
                  <a16:creationId xmlns:a16="http://schemas.microsoft.com/office/drawing/2014/main" id="{DA4EE807-0D75-46DC-96C0-A19114DF1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18">
              <a:extLst>
                <a:ext uri="{FF2B5EF4-FFF2-40B4-BE49-F238E27FC236}">
                  <a16:creationId xmlns:a16="http://schemas.microsoft.com/office/drawing/2014/main" id="{D30FC02A-A596-4144-BA34-E69704C40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19">
              <a:extLst>
                <a:ext uri="{FF2B5EF4-FFF2-40B4-BE49-F238E27FC236}">
                  <a16:creationId xmlns:a16="http://schemas.microsoft.com/office/drawing/2014/main" id="{F306082A-6501-4C46-A786-842A5DDA0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20">
              <a:extLst>
                <a:ext uri="{FF2B5EF4-FFF2-40B4-BE49-F238E27FC236}">
                  <a16:creationId xmlns:a16="http://schemas.microsoft.com/office/drawing/2014/main" id="{CBADA3DC-B25F-40E2-B4CB-51869919B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Rectangle 21">
              <a:extLst>
                <a:ext uri="{FF2B5EF4-FFF2-40B4-BE49-F238E27FC236}">
                  <a16:creationId xmlns:a16="http://schemas.microsoft.com/office/drawing/2014/main" id="{B3A61F9D-87B1-4437-8580-825B90DAB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8" name="Freeform 22">
              <a:extLst>
                <a:ext uri="{FF2B5EF4-FFF2-40B4-BE49-F238E27FC236}">
                  <a16:creationId xmlns:a16="http://schemas.microsoft.com/office/drawing/2014/main" id="{50EC3471-B22B-4AB3-988C-8524066E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23">
              <a:extLst>
                <a:ext uri="{FF2B5EF4-FFF2-40B4-BE49-F238E27FC236}">
                  <a16:creationId xmlns:a16="http://schemas.microsoft.com/office/drawing/2014/main" id="{4091E802-4064-4950-A69D-9C662D528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24">
              <a:extLst>
                <a:ext uri="{FF2B5EF4-FFF2-40B4-BE49-F238E27FC236}">
                  <a16:creationId xmlns:a16="http://schemas.microsoft.com/office/drawing/2014/main" id="{EAFDC5D2-C02A-4747-A3F4-A903630A8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25">
              <a:extLst>
                <a:ext uri="{FF2B5EF4-FFF2-40B4-BE49-F238E27FC236}">
                  <a16:creationId xmlns:a16="http://schemas.microsoft.com/office/drawing/2014/main" id="{03B3D93F-2849-4E3B-9BD7-29B6CCBDF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26">
              <a:extLst>
                <a:ext uri="{FF2B5EF4-FFF2-40B4-BE49-F238E27FC236}">
                  <a16:creationId xmlns:a16="http://schemas.microsoft.com/office/drawing/2014/main" id="{EA57F318-12B8-4EB0-9EC5-289A8AD90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27">
              <a:extLst>
                <a:ext uri="{FF2B5EF4-FFF2-40B4-BE49-F238E27FC236}">
                  <a16:creationId xmlns:a16="http://schemas.microsoft.com/office/drawing/2014/main" id="{EF46DCDE-7BFE-42F4-B489-A93B2D1E8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28">
              <a:extLst>
                <a:ext uri="{FF2B5EF4-FFF2-40B4-BE49-F238E27FC236}">
                  <a16:creationId xmlns:a16="http://schemas.microsoft.com/office/drawing/2014/main" id="{55D6AEA8-2CC3-42C4-862A-2891F2CEC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29">
              <a:extLst>
                <a:ext uri="{FF2B5EF4-FFF2-40B4-BE49-F238E27FC236}">
                  <a16:creationId xmlns:a16="http://schemas.microsoft.com/office/drawing/2014/main" id="{95058E10-F0C8-4B9A-A9A5-2FD97C51D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30">
              <a:extLst>
                <a:ext uri="{FF2B5EF4-FFF2-40B4-BE49-F238E27FC236}">
                  <a16:creationId xmlns:a16="http://schemas.microsoft.com/office/drawing/2014/main" id="{319DEFA4-9134-4372-837C-E587AF279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31">
              <a:extLst>
                <a:ext uri="{FF2B5EF4-FFF2-40B4-BE49-F238E27FC236}">
                  <a16:creationId xmlns:a16="http://schemas.microsoft.com/office/drawing/2014/main" id="{5A86B902-8B73-48BA-8060-1F6209B24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Picture 6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C9E221C0-12BB-4808-82AF-26F48DAA5E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81"/>
          <a:stretch/>
        </p:blipFill>
        <p:spPr>
          <a:xfrm>
            <a:off x="1141411" y="606426"/>
            <a:ext cx="4953000" cy="3299778"/>
          </a:xfrm>
          <a:custGeom>
            <a:avLst/>
            <a:gdLst/>
            <a:ahLst/>
            <a:cxnLst/>
            <a:rect l="l" t="t" r="r" b="b"/>
            <a:pathLst>
              <a:path w="4953000" h="3299778">
                <a:moveTo>
                  <a:pt x="160369" y="0"/>
                </a:moveTo>
                <a:lnTo>
                  <a:pt x="4953000" y="0"/>
                </a:lnTo>
                <a:lnTo>
                  <a:pt x="4953000" y="3299778"/>
                </a:lnTo>
                <a:lnTo>
                  <a:pt x="0" y="3299778"/>
                </a:lnTo>
                <a:lnTo>
                  <a:pt x="0" y="160369"/>
                </a:lnTo>
                <a:cubicBezTo>
                  <a:pt x="0" y="71800"/>
                  <a:pt x="71800" y="0"/>
                  <a:pt x="160369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B65AEA-B3FE-4218-B2A9-C458C79443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0" r="35430" b="1"/>
          <a:stretch/>
        </p:blipFill>
        <p:spPr>
          <a:xfrm>
            <a:off x="6094411" y="606426"/>
            <a:ext cx="4959354" cy="3299778"/>
          </a:xfrm>
          <a:custGeom>
            <a:avLst/>
            <a:gdLst/>
            <a:ahLst/>
            <a:cxnLst/>
            <a:rect l="l" t="t" r="r" b="b"/>
            <a:pathLst>
              <a:path w="4959354" h="3299778">
                <a:moveTo>
                  <a:pt x="0" y="0"/>
                </a:moveTo>
                <a:lnTo>
                  <a:pt x="4959354" y="0"/>
                </a:lnTo>
                <a:lnTo>
                  <a:pt x="4959354" y="3139409"/>
                </a:lnTo>
                <a:cubicBezTo>
                  <a:pt x="4959354" y="3227978"/>
                  <a:pt x="4887554" y="3299778"/>
                  <a:pt x="4798985" y="3299778"/>
                </a:cubicBezTo>
                <a:lnTo>
                  <a:pt x="0" y="3299778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09" name="Group 208">
            <a:extLst>
              <a:ext uri="{FF2B5EF4-FFF2-40B4-BE49-F238E27FC236}">
                <a16:creationId xmlns:a16="http://schemas.microsoft.com/office/drawing/2014/main" id="{A65D2888-8C75-4AF1-A42A-B05FCEE2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10" name="Freeform 32">
              <a:extLst>
                <a:ext uri="{FF2B5EF4-FFF2-40B4-BE49-F238E27FC236}">
                  <a16:creationId xmlns:a16="http://schemas.microsoft.com/office/drawing/2014/main" id="{44BBFA76-126D-4D7C-9957-295925D64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33">
              <a:extLst>
                <a:ext uri="{FF2B5EF4-FFF2-40B4-BE49-F238E27FC236}">
                  <a16:creationId xmlns:a16="http://schemas.microsoft.com/office/drawing/2014/main" id="{D69A20BE-7757-414A-AF45-54EAC2C4C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34">
              <a:extLst>
                <a:ext uri="{FF2B5EF4-FFF2-40B4-BE49-F238E27FC236}">
                  <a16:creationId xmlns:a16="http://schemas.microsoft.com/office/drawing/2014/main" id="{ED2A46F3-7CE1-4E4B-A26C-D832B3759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35">
              <a:extLst>
                <a:ext uri="{FF2B5EF4-FFF2-40B4-BE49-F238E27FC236}">
                  <a16:creationId xmlns:a16="http://schemas.microsoft.com/office/drawing/2014/main" id="{15E6297B-8B83-43AB-8669-32F7726A4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36">
              <a:extLst>
                <a:ext uri="{FF2B5EF4-FFF2-40B4-BE49-F238E27FC236}">
                  <a16:creationId xmlns:a16="http://schemas.microsoft.com/office/drawing/2014/main" id="{D3AD3783-42B3-4ACB-9C26-BCC9206E1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37">
              <a:extLst>
                <a:ext uri="{FF2B5EF4-FFF2-40B4-BE49-F238E27FC236}">
                  <a16:creationId xmlns:a16="http://schemas.microsoft.com/office/drawing/2014/main" id="{389F8D1F-B8F8-42B2-8FC1-8DC3AF545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38">
              <a:extLst>
                <a:ext uri="{FF2B5EF4-FFF2-40B4-BE49-F238E27FC236}">
                  <a16:creationId xmlns:a16="http://schemas.microsoft.com/office/drawing/2014/main" id="{048855BB-DEDE-492C-993A-090B4E93F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39">
              <a:extLst>
                <a:ext uri="{FF2B5EF4-FFF2-40B4-BE49-F238E27FC236}">
                  <a16:creationId xmlns:a16="http://schemas.microsoft.com/office/drawing/2014/main" id="{21295A77-4D3C-4C8D-B83C-656920EA3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40">
              <a:extLst>
                <a:ext uri="{FF2B5EF4-FFF2-40B4-BE49-F238E27FC236}">
                  <a16:creationId xmlns:a16="http://schemas.microsoft.com/office/drawing/2014/main" id="{7739773D-675E-489B-B0E9-82A819C51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Rectangle 41">
              <a:extLst>
                <a:ext uri="{FF2B5EF4-FFF2-40B4-BE49-F238E27FC236}">
                  <a16:creationId xmlns:a16="http://schemas.microsoft.com/office/drawing/2014/main" id="{A904CFCE-5569-4F0A-A266-EAAFAD04A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0723550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BABA-B78D-4EFA-B276-9FD7312C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PARTIAL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C2720-D824-49B1-848D-DA9876B27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Partial Views allow us to eliminate redundancy in our layouts.</a:t>
            </a:r>
          </a:p>
          <a:p>
            <a:r>
              <a:rPr lang="en-CA" dirty="0"/>
              <a:t>We should use partial views for anything that will be used in multiple views.</a:t>
            </a:r>
          </a:p>
          <a:p>
            <a:r>
              <a:rPr lang="en-CA" dirty="0"/>
              <a:t>EJS offers us a function that allows us to render partial views. include(viewName, [data])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26907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1B46-7616-4AD5-8211-16617DD5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Partial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74474-258D-4BC2-92A5-8A244E810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path to a partial view is still relative to the “views” folder.</a:t>
            </a:r>
          </a:p>
          <a:p>
            <a:r>
              <a:rPr lang="en-CA" dirty="0"/>
              <a:t>When including a partial view we should use the raw output tag (&lt;%- %&gt;) to avoid double-escaping our HTML output.</a:t>
            </a:r>
          </a:p>
          <a:p>
            <a:r>
              <a:rPr lang="en-CA" dirty="0"/>
              <a:t>For Example: If we had a called “views/partials/nav.ejs” we would include it as such “&lt;%- include(“partials/nav”) %&gt;</a:t>
            </a:r>
          </a:p>
        </p:txBody>
      </p:sp>
    </p:spTree>
    <p:extLst>
      <p:ext uri="{BB962C8B-B14F-4D97-AF65-F5344CB8AC3E}">
        <p14:creationId xmlns:p14="http://schemas.microsoft.com/office/powerpoint/2010/main" val="8831437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Picture 2">
            <a:extLst>
              <a:ext uri="{FF2B5EF4-FFF2-40B4-BE49-F238E27FC236}">
                <a16:creationId xmlns:a16="http://schemas.microsoft.com/office/drawing/2014/main" id="{19AFBE53-1417-406B-8083-DBE0DA72F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B9EE4F0-B261-4AB0-BEE3-AA9DD198F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33" name="Rectangle 5">
              <a:extLst>
                <a:ext uri="{FF2B5EF4-FFF2-40B4-BE49-F238E27FC236}">
                  <a16:creationId xmlns:a16="http://schemas.microsoft.com/office/drawing/2014/main" id="{2E326B6E-9130-4E5B-8C29-0412BDFD5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4" name="Freeform 6">
              <a:extLst>
                <a:ext uri="{FF2B5EF4-FFF2-40B4-BE49-F238E27FC236}">
                  <a16:creationId xmlns:a16="http://schemas.microsoft.com/office/drawing/2014/main" id="{D15BBE67-0A7A-4318-94C9-9EDC68E9E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7">
              <a:extLst>
                <a:ext uri="{FF2B5EF4-FFF2-40B4-BE49-F238E27FC236}">
                  <a16:creationId xmlns:a16="http://schemas.microsoft.com/office/drawing/2014/main" id="{6C189044-A310-4008-ABE3-A833238AA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Rectangle 8">
              <a:extLst>
                <a:ext uri="{FF2B5EF4-FFF2-40B4-BE49-F238E27FC236}">
                  <a16:creationId xmlns:a16="http://schemas.microsoft.com/office/drawing/2014/main" id="{714E393D-E3AB-4084-8580-2EC4D75B0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7" name="Freeform 9">
              <a:extLst>
                <a:ext uri="{FF2B5EF4-FFF2-40B4-BE49-F238E27FC236}">
                  <a16:creationId xmlns:a16="http://schemas.microsoft.com/office/drawing/2014/main" id="{5407A34B-6BDC-4CC4-9D15-2E71F3DB4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10">
              <a:extLst>
                <a:ext uri="{FF2B5EF4-FFF2-40B4-BE49-F238E27FC236}">
                  <a16:creationId xmlns:a16="http://schemas.microsoft.com/office/drawing/2014/main" id="{5E952981-3D27-403A-9B35-14226166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Freeform 11">
              <a:extLst>
                <a:ext uri="{FF2B5EF4-FFF2-40B4-BE49-F238E27FC236}">
                  <a16:creationId xmlns:a16="http://schemas.microsoft.com/office/drawing/2014/main" id="{339D7F6E-841D-4697-A877-0F25113BA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0" name="Freeform 12">
              <a:extLst>
                <a:ext uri="{FF2B5EF4-FFF2-40B4-BE49-F238E27FC236}">
                  <a16:creationId xmlns:a16="http://schemas.microsoft.com/office/drawing/2014/main" id="{226F9E1B-2970-4504-8E6C-1A42D05FC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Freeform 13">
              <a:extLst>
                <a:ext uri="{FF2B5EF4-FFF2-40B4-BE49-F238E27FC236}">
                  <a16:creationId xmlns:a16="http://schemas.microsoft.com/office/drawing/2014/main" id="{6F11A9CB-BE43-4423-987B-B43046D14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2" name="Freeform 14">
              <a:extLst>
                <a:ext uri="{FF2B5EF4-FFF2-40B4-BE49-F238E27FC236}">
                  <a16:creationId xmlns:a16="http://schemas.microsoft.com/office/drawing/2014/main" id="{F21925AB-CEC6-4210-929C-5BAB1C95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3" name="Freeform 15">
              <a:extLst>
                <a:ext uri="{FF2B5EF4-FFF2-40B4-BE49-F238E27FC236}">
                  <a16:creationId xmlns:a16="http://schemas.microsoft.com/office/drawing/2014/main" id="{9B4BB7F4-36A3-49C5-A85E-660BF0901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Freeform 16">
              <a:extLst>
                <a:ext uri="{FF2B5EF4-FFF2-40B4-BE49-F238E27FC236}">
                  <a16:creationId xmlns:a16="http://schemas.microsoft.com/office/drawing/2014/main" id="{89A82E2C-666C-4E88-B3A9-C95B5AE94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5" name="Freeform 17">
              <a:extLst>
                <a:ext uri="{FF2B5EF4-FFF2-40B4-BE49-F238E27FC236}">
                  <a16:creationId xmlns:a16="http://schemas.microsoft.com/office/drawing/2014/main" id="{1363187E-6516-4018-A78B-CE0F7F232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6" name="Freeform 18">
              <a:extLst>
                <a:ext uri="{FF2B5EF4-FFF2-40B4-BE49-F238E27FC236}">
                  <a16:creationId xmlns:a16="http://schemas.microsoft.com/office/drawing/2014/main" id="{3FF62829-5C7E-4110-A186-F4E8655E2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7" name="Freeform 19">
              <a:extLst>
                <a:ext uri="{FF2B5EF4-FFF2-40B4-BE49-F238E27FC236}">
                  <a16:creationId xmlns:a16="http://schemas.microsoft.com/office/drawing/2014/main" id="{87E9C9B7-0C7F-44A7-B610-5B095C442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8" name="Freeform 20">
              <a:extLst>
                <a:ext uri="{FF2B5EF4-FFF2-40B4-BE49-F238E27FC236}">
                  <a16:creationId xmlns:a16="http://schemas.microsoft.com/office/drawing/2014/main" id="{3037E5EC-D21D-4C3F-B081-B46C3B47C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Freeform 21">
              <a:extLst>
                <a:ext uri="{FF2B5EF4-FFF2-40B4-BE49-F238E27FC236}">
                  <a16:creationId xmlns:a16="http://schemas.microsoft.com/office/drawing/2014/main" id="{EAE8AAB2-DE35-4AED-8C9C-0718A33A8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0" name="Freeform 22">
              <a:extLst>
                <a:ext uri="{FF2B5EF4-FFF2-40B4-BE49-F238E27FC236}">
                  <a16:creationId xmlns:a16="http://schemas.microsoft.com/office/drawing/2014/main" id="{062ACCDA-6A76-4812-BA3A-F3C6E1443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1" name="Freeform 23">
              <a:extLst>
                <a:ext uri="{FF2B5EF4-FFF2-40B4-BE49-F238E27FC236}">
                  <a16:creationId xmlns:a16="http://schemas.microsoft.com/office/drawing/2014/main" id="{38825C85-74E0-4664-95AC-682625B9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2" name="Freeform 24">
              <a:extLst>
                <a:ext uri="{FF2B5EF4-FFF2-40B4-BE49-F238E27FC236}">
                  <a16:creationId xmlns:a16="http://schemas.microsoft.com/office/drawing/2014/main" id="{D87E8B0A-2B1D-48E5-8107-F2855CFF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3" name="Freeform 25">
              <a:extLst>
                <a:ext uri="{FF2B5EF4-FFF2-40B4-BE49-F238E27FC236}">
                  <a16:creationId xmlns:a16="http://schemas.microsoft.com/office/drawing/2014/main" id="{E46FC211-5F4B-478B-8761-A65D21166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4" name="Freeform 26">
              <a:extLst>
                <a:ext uri="{FF2B5EF4-FFF2-40B4-BE49-F238E27FC236}">
                  <a16:creationId xmlns:a16="http://schemas.microsoft.com/office/drawing/2014/main" id="{43C493A4-4703-4917-A281-F15E323F1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5" name="Freeform 27">
              <a:extLst>
                <a:ext uri="{FF2B5EF4-FFF2-40B4-BE49-F238E27FC236}">
                  <a16:creationId xmlns:a16="http://schemas.microsoft.com/office/drawing/2014/main" id="{4B369EDA-1458-423B-839F-4FB0EE920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6" name="Freeform 28">
              <a:extLst>
                <a:ext uri="{FF2B5EF4-FFF2-40B4-BE49-F238E27FC236}">
                  <a16:creationId xmlns:a16="http://schemas.microsoft.com/office/drawing/2014/main" id="{DB5E8117-FFBB-49D5-87C6-24D8E06C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7" name="Freeform 29">
              <a:extLst>
                <a:ext uri="{FF2B5EF4-FFF2-40B4-BE49-F238E27FC236}">
                  <a16:creationId xmlns:a16="http://schemas.microsoft.com/office/drawing/2014/main" id="{04D5DC4A-7C40-4236-B475-FA6AA4369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8" name="Freeform 30">
              <a:extLst>
                <a:ext uri="{FF2B5EF4-FFF2-40B4-BE49-F238E27FC236}">
                  <a16:creationId xmlns:a16="http://schemas.microsoft.com/office/drawing/2014/main" id="{76858373-C51B-4201-80F4-803316704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9" name="Freeform 31">
              <a:extLst>
                <a:ext uri="{FF2B5EF4-FFF2-40B4-BE49-F238E27FC236}">
                  <a16:creationId xmlns:a16="http://schemas.microsoft.com/office/drawing/2014/main" id="{D159A53F-DA7E-4CD5-AA84-55B3AC5EE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Freeform 32">
              <a:extLst>
                <a:ext uri="{FF2B5EF4-FFF2-40B4-BE49-F238E27FC236}">
                  <a16:creationId xmlns:a16="http://schemas.microsoft.com/office/drawing/2014/main" id="{E4B70A8B-09AC-45AA-952C-242D7E147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1" name="Rectangle 33">
              <a:extLst>
                <a:ext uri="{FF2B5EF4-FFF2-40B4-BE49-F238E27FC236}">
                  <a16:creationId xmlns:a16="http://schemas.microsoft.com/office/drawing/2014/main" id="{63C8CAD6-F5BE-4961-AC48-2A34FA4E7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2" name="Freeform 34">
              <a:extLst>
                <a:ext uri="{FF2B5EF4-FFF2-40B4-BE49-F238E27FC236}">
                  <a16:creationId xmlns:a16="http://schemas.microsoft.com/office/drawing/2014/main" id="{AEBA7DBD-C171-47A7-9249-562A06AC2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3" name="Freeform 35">
              <a:extLst>
                <a:ext uri="{FF2B5EF4-FFF2-40B4-BE49-F238E27FC236}">
                  <a16:creationId xmlns:a16="http://schemas.microsoft.com/office/drawing/2014/main" id="{80F934E3-6775-4A9E-8666-7D050E428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4" name="Freeform 36">
              <a:extLst>
                <a:ext uri="{FF2B5EF4-FFF2-40B4-BE49-F238E27FC236}">
                  <a16:creationId xmlns:a16="http://schemas.microsoft.com/office/drawing/2014/main" id="{F7E8F3A1-E3AE-4A22-82FE-71C4C163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5" name="Freeform 37">
              <a:extLst>
                <a:ext uri="{FF2B5EF4-FFF2-40B4-BE49-F238E27FC236}">
                  <a16:creationId xmlns:a16="http://schemas.microsoft.com/office/drawing/2014/main" id="{27DFF928-27F3-44A1-9468-219DD390B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38">
              <a:extLst>
                <a:ext uri="{FF2B5EF4-FFF2-40B4-BE49-F238E27FC236}">
                  <a16:creationId xmlns:a16="http://schemas.microsoft.com/office/drawing/2014/main" id="{47C61A3E-9A0A-4547-9B8A-DD8CD6D4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7" name="Freeform 39">
              <a:extLst>
                <a:ext uri="{FF2B5EF4-FFF2-40B4-BE49-F238E27FC236}">
                  <a16:creationId xmlns:a16="http://schemas.microsoft.com/office/drawing/2014/main" id="{FC684095-4805-413B-A9EB-63A2417B5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8" name="Freeform 40">
              <a:extLst>
                <a:ext uri="{FF2B5EF4-FFF2-40B4-BE49-F238E27FC236}">
                  <a16:creationId xmlns:a16="http://schemas.microsoft.com/office/drawing/2014/main" id="{AF830B5E-DCF9-4CBD-8746-C5219013D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9" name="Freeform 41">
              <a:extLst>
                <a:ext uri="{FF2B5EF4-FFF2-40B4-BE49-F238E27FC236}">
                  <a16:creationId xmlns:a16="http://schemas.microsoft.com/office/drawing/2014/main" id="{FE6882C0-1C73-4E53-A884-3202385D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0" name="Freeform 42">
              <a:extLst>
                <a:ext uri="{FF2B5EF4-FFF2-40B4-BE49-F238E27FC236}">
                  <a16:creationId xmlns:a16="http://schemas.microsoft.com/office/drawing/2014/main" id="{9611015E-699B-4BA5-A162-8BABC9145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1" name="Freeform 43">
              <a:extLst>
                <a:ext uri="{FF2B5EF4-FFF2-40B4-BE49-F238E27FC236}">
                  <a16:creationId xmlns:a16="http://schemas.microsoft.com/office/drawing/2014/main" id="{8C6A611F-CBE4-46B7-96F6-803B2D260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2" name="Freeform 44">
              <a:extLst>
                <a:ext uri="{FF2B5EF4-FFF2-40B4-BE49-F238E27FC236}">
                  <a16:creationId xmlns:a16="http://schemas.microsoft.com/office/drawing/2014/main" id="{FDCF0D71-6D32-4B72-B7E1-678BA980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3" name="Rectangle 45">
              <a:extLst>
                <a:ext uri="{FF2B5EF4-FFF2-40B4-BE49-F238E27FC236}">
                  <a16:creationId xmlns:a16="http://schemas.microsoft.com/office/drawing/2014/main" id="{FE6E605A-8ECF-47E5-ABDD-B4874FF18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4" name="Freeform 46">
              <a:extLst>
                <a:ext uri="{FF2B5EF4-FFF2-40B4-BE49-F238E27FC236}">
                  <a16:creationId xmlns:a16="http://schemas.microsoft.com/office/drawing/2014/main" id="{1329BFCB-3C83-438B-8C18-20576CA6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5" name="Freeform 47">
              <a:extLst>
                <a:ext uri="{FF2B5EF4-FFF2-40B4-BE49-F238E27FC236}">
                  <a16:creationId xmlns:a16="http://schemas.microsoft.com/office/drawing/2014/main" id="{9E013566-6E0D-4B88-9731-0BBACA140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6" name="Freeform 48">
              <a:extLst>
                <a:ext uri="{FF2B5EF4-FFF2-40B4-BE49-F238E27FC236}">
                  <a16:creationId xmlns:a16="http://schemas.microsoft.com/office/drawing/2014/main" id="{1668707D-D4E8-40EC-94C2-F83C6E22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7" name="Freeform 49">
              <a:extLst>
                <a:ext uri="{FF2B5EF4-FFF2-40B4-BE49-F238E27FC236}">
                  <a16:creationId xmlns:a16="http://schemas.microsoft.com/office/drawing/2014/main" id="{0CE0CBC9-140F-475C-93C6-446BDBB76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8" name="Freeform 50">
              <a:extLst>
                <a:ext uri="{FF2B5EF4-FFF2-40B4-BE49-F238E27FC236}">
                  <a16:creationId xmlns:a16="http://schemas.microsoft.com/office/drawing/2014/main" id="{0ED9FFD9-3111-4C21-8013-063D0A89F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9" name="Freeform 51">
              <a:extLst>
                <a:ext uri="{FF2B5EF4-FFF2-40B4-BE49-F238E27FC236}">
                  <a16:creationId xmlns:a16="http://schemas.microsoft.com/office/drawing/2014/main" id="{C75E760C-E1DB-475D-905D-FC3F430FE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0" name="Freeform 52">
              <a:extLst>
                <a:ext uri="{FF2B5EF4-FFF2-40B4-BE49-F238E27FC236}">
                  <a16:creationId xmlns:a16="http://schemas.microsoft.com/office/drawing/2014/main" id="{1F4DF02E-1FC7-48AB-8CDA-940C8A500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1" name="Freeform 53">
              <a:extLst>
                <a:ext uri="{FF2B5EF4-FFF2-40B4-BE49-F238E27FC236}">
                  <a16:creationId xmlns:a16="http://schemas.microsoft.com/office/drawing/2014/main" id="{193ABE5A-1C12-4B38-8078-51A0BAB3C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2" name="Freeform 54">
              <a:extLst>
                <a:ext uri="{FF2B5EF4-FFF2-40B4-BE49-F238E27FC236}">
                  <a16:creationId xmlns:a16="http://schemas.microsoft.com/office/drawing/2014/main" id="{3A57AD1C-4CC5-4E62-A352-D3B142B9D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3" name="Freeform 55">
              <a:extLst>
                <a:ext uri="{FF2B5EF4-FFF2-40B4-BE49-F238E27FC236}">
                  <a16:creationId xmlns:a16="http://schemas.microsoft.com/office/drawing/2014/main" id="{646D40AD-4384-42ED-B1A0-A47C165C6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4" name="Freeform 56">
              <a:extLst>
                <a:ext uri="{FF2B5EF4-FFF2-40B4-BE49-F238E27FC236}">
                  <a16:creationId xmlns:a16="http://schemas.microsoft.com/office/drawing/2014/main" id="{0786C2FA-21FD-4F48-9E96-C5D8E6159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5" name="Freeform 57">
              <a:extLst>
                <a:ext uri="{FF2B5EF4-FFF2-40B4-BE49-F238E27FC236}">
                  <a16:creationId xmlns:a16="http://schemas.microsoft.com/office/drawing/2014/main" id="{AFE6F50A-21B5-4B98-9C3B-B89FFC6FB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6" name="Freeform 58">
              <a:extLst>
                <a:ext uri="{FF2B5EF4-FFF2-40B4-BE49-F238E27FC236}">
                  <a16:creationId xmlns:a16="http://schemas.microsoft.com/office/drawing/2014/main" id="{2454210A-9717-44AF-9D76-0426534C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64E66A-DB21-4D72-BC46-6B1DE1865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Including a partial view</a:t>
            </a:r>
          </a:p>
        </p:txBody>
      </p:sp>
      <p:sp>
        <p:nvSpPr>
          <p:cNvPr id="388" name="Round Diagonal Corner Rectangle 6">
            <a:extLst>
              <a:ext uri="{FF2B5EF4-FFF2-40B4-BE49-F238E27FC236}">
                <a16:creationId xmlns:a16="http://schemas.microsoft.com/office/drawing/2014/main" id="{C4A2FA55-2E68-46D6-BEB0-23E15EA6C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05771-D078-40B2-AA11-33C1759274AF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9" r="-6285"/>
          <a:stretch/>
        </p:blipFill>
        <p:spPr>
          <a:xfrm>
            <a:off x="6184458" y="1098025"/>
            <a:ext cx="5465022" cy="2304512"/>
          </a:xfrm>
          <a:prstGeom prst="rect">
            <a:avLst/>
          </a:prstGeom>
        </p:spPr>
      </p:pic>
      <p:pic>
        <p:nvPicPr>
          <p:cNvPr id="7" name="Picture 6" descr="Result">
            <a:extLst>
              <a:ext uri="{FF2B5EF4-FFF2-40B4-BE49-F238E27FC236}">
                <a16:creationId xmlns:a16="http://schemas.microsoft.com/office/drawing/2014/main" id="{6A28E71E-3826-46E4-A97F-AEF411E6F3A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82" b="-3"/>
          <a:stretch/>
        </p:blipFill>
        <p:spPr>
          <a:xfrm>
            <a:off x="6219824" y="3507550"/>
            <a:ext cx="5083715" cy="220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7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1894-4D2F-444D-8342-4E76F55E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npm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EE368-CED3-4D91-A074-805F73ECB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Using NPM we can install node packages and create packages for other people to use.</a:t>
            </a:r>
          </a:p>
          <a:p>
            <a:r>
              <a:rPr lang="en-CA" dirty="0"/>
              <a:t>NPM can be browsed for packages at </a:t>
            </a:r>
            <a:r>
              <a:rPr lang="en-CA" dirty="0">
                <a:hlinkClick r:id="rId2"/>
              </a:rPr>
              <a:t>www.npmjs.com</a:t>
            </a:r>
            <a:endParaRPr lang="en-CA" dirty="0"/>
          </a:p>
          <a:p>
            <a:r>
              <a:rPr lang="en-CA" dirty="0"/>
              <a:t>To install a package we use the console command “</a:t>
            </a:r>
            <a:r>
              <a:rPr lang="en-CA" dirty="0" err="1"/>
              <a:t>npm</a:t>
            </a:r>
            <a:r>
              <a:rPr lang="en-CA" dirty="0"/>
              <a:t> install &lt;package name&gt;”  in the project directory.</a:t>
            </a:r>
          </a:p>
          <a:p>
            <a:r>
              <a:rPr lang="en-CA" dirty="0"/>
              <a:t>When we install a package it is stored in the </a:t>
            </a:r>
            <a:r>
              <a:rPr lang="en-CA" dirty="0" err="1"/>
              <a:t>node_modules</a:t>
            </a:r>
            <a:r>
              <a:rPr lang="en-CA" dirty="0"/>
              <a:t> folder. </a:t>
            </a:r>
          </a:p>
          <a:p>
            <a:r>
              <a:rPr lang="en-CA" dirty="0"/>
              <a:t>The </a:t>
            </a:r>
            <a:r>
              <a:rPr lang="en-CA" dirty="0" err="1"/>
              <a:t>node_modules</a:t>
            </a:r>
            <a:r>
              <a:rPr lang="en-CA" dirty="0"/>
              <a:t> folder will be created for you if it doesn’t exist already and you install a package.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889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72D3-AE4E-4E01-9418-53CA67AC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Package.json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C9AB-7A0C-44AF-BEF9-971C468DF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package.json</a:t>
            </a:r>
            <a:r>
              <a:rPr lang="en-CA" dirty="0"/>
              <a:t> is a file that keeps track of our node packages.</a:t>
            </a:r>
          </a:p>
          <a:p>
            <a:r>
              <a:rPr lang="en-CA" dirty="0"/>
              <a:t>We can create one ourselves or have NPM create one for us using the command “</a:t>
            </a:r>
            <a:r>
              <a:rPr lang="en-CA" dirty="0" err="1"/>
              <a:t>npm</a:t>
            </a:r>
            <a:r>
              <a:rPr lang="en-CA" dirty="0"/>
              <a:t> </a:t>
            </a:r>
            <a:r>
              <a:rPr lang="en-CA" dirty="0" err="1"/>
              <a:t>init</a:t>
            </a:r>
            <a:r>
              <a:rPr lang="en-CA" dirty="0"/>
              <a:t>”.</a:t>
            </a:r>
          </a:p>
          <a:p>
            <a:r>
              <a:rPr lang="en-CA" dirty="0"/>
              <a:t>The </a:t>
            </a:r>
            <a:r>
              <a:rPr lang="en-CA" dirty="0" err="1"/>
              <a:t>package.json</a:t>
            </a:r>
            <a:r>
              <a:rPr lang="en-CA" dirty="0"/>
              <a:t> helps us to keep track of our projects dependencies. (Packages that our project needs to run.)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01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72D3-AE4E-4E01-9418-53CA67AC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Package.json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C9AB-7A0C-44AF-BEF9-971C468DF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Installed NPM packages will not be added to the </a:t>
            </a:r>
            <a:r>
              <a:rPr lang="en-CA" dirty="0" err="1"/>
              <a:t>package.json</a:t>
            </a:r>
            <a:r>
              <a:rPr lang="en-CA" dirty="0"/>
              <a:t> by default.</a:t>
            </a:r>
          </a:p>
          <a:p>
            <a:r>
              <a:rPr lang="en-CA" dirty="0"/>
              <a:t>To tell NPM that a package we are installing is a dependency we must pass the save flag to the install command. “</a:t>
            </a:r>
            <a:r>
              <a:rPr lang="en-CA" dirty="0" err="1"/>
              <a:t>npm</a:t>
            </a:r>
            <a:r>
              <a:rPr lang="en-CA" dirty="0"/>
              <a:t> install &lt;package name&gt; -save”</a:t>
            </a:r>
          </a:p>
          <a:p>
            <a:r>
              <a:rPr lang="en-CA" dirty="0"/>
              <a:t>When we use the save flag NPM will automatically add the installed package to our dependencies in the </a:t>
            </a:r>
            <a:r>
              <a:rPr lang="en-CA" dirty="0" err="1"/>
              <a:t>package.json</a:t>
            </a:r>
            <a:endParaRPr lang="en-CA" dirty="0"/>
          </a:p>
          <a:p>
            <a:r>
              <a:rPr lang="en-CA" dirty="0"/>
              <a:t>Once we have our dependencies listed in the </a:t>
            </a:r>
            <a:r>
              <a:rPr lang="en-CA" dirty="0" err="1"/>
              <a:t>package.json</a:t>
            </a:r>
            <a:r>
              <a:rPr lang="en-CA" dirty="0"/>
              <a:t> we can use the command “</a:t>
            </a:r>
            <a:r>
              <a:rPr lang="en-CA" dirty="0" err="1"/>
              <a:t>npm</a:t>
            </a:r>
            <a:r>
              <a:rPr lang="en-CA" dirty="0"/>
              <a:t> install” to install all of them at once.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344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6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CECA72-6489-4B97-8AA2-D36C17D5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Package.json example</a:t>
            </a:r>
          </a:p>
        </p:txBody>
      </p:sp>
      <p:sp useBgFill="1">
        <p:nvSpPr>
          <p:cNvPr id="128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E25CFB-42CC-4C7C-8061-C3172481D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385247"/>
            <a:ext cx="6112382" cy="408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1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2276</Words>
  <Application>Microsoft Office PowerPoint</Application>
  <PresentationFormat>Widescreen</PresentationFormat>
  <Paragraphs>165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Arial</vt:lpstr>
      <vt:lpstr>Tw Cen MT</vt:lpstr>
      <vt:lpstr>Circuit</vt:lpstr>
      <vt:lpstr>Node.js and Express</vt:lpstr>
      <vt:lpstr>What is node.js?</vt:lpstr>
      <vt:lpstr>The V8 engine</vt:lpstr>
      <vt:lpstr>The V8 engine</vt:lpstr>
      <vt:lpstr>npm</vt:lpstr>
      <vt:lpstr>npm</vt:lpstr>
      <vt:lpstr>Package.json</vt:lpstr>
      <vt:lpstr>Package.json</vt:lpstr>
      <vt:lpstr>Package.json example</vt:lpstr>
      <vt:lpstr>The Global Object</vt:lpstr>
      <vt:lpstr>The Global Object</vt:lpstr>
      <vt:lpstr>Modules and require</vt:lpstr>
      <vt:lpstr>Modules and require</vt:lpstr>
      <vt:lpstr>Modules and require</vt:lpstr>
      <vt:lpstr>Exporting and Requiring Pi</vt:lpstr>
      <vt:lpstr>Exporting and requiring an Object</vt:lpstr>
      <vt:lpstr>Core modules</vt:lpstr>
      <vt:lpstr>Requiring a core module</vt:lpstr>
      <vt:lpstr>What is express?</vt:lpstr>
      <vt:lpstr>Requiring Express</vt:lpstr>
      <vt:lpstr>Creating an Express application</vt:lpstr>
      <vt:lpstr>Creating an Express application</vt:lpstr>
      <vt:lpstr>Routing in express</vt:lpstr>
      <vt:lpstr>Routing for a get request in express</vt:lpstr>
      <vt:lpstr>Request and response</vt:lpstr>
      <vt:lpstr>Response methods</vt:lpstr>
      <vt:lpstr>Sending an HTML page as a response</vt:lpstr>
      <vt:lpstr>Route Parameters</vt:lpstr>
      <vt:lpstr>Using route parameters</vt:lpstr>
      <vt:lpstr>Serving Static Files</vt:lpstr>
      <vt:lpstr>Serving Static Files</vt:lpstr>
      <vt:lpstr>Serving Static Files</vt:lpstr>
      <vt:lpstr>Serving Static Files</vt:lpstr>
      <vt:lpstr>Serving Static Files</vt:lpstr>
      <vt:lpstr>Handling Post Requests</vt:lpstr>
      <vt:lpstr>Handling Post Requests</vt:lpstr>
      <vt:lpstr>Handling Post Requests</vt:lpstr>
      <vt:lpstr>Handling Post Requests</vt:lpstr>
      <vt:lpstr>Handling Post Requests</vt:lpstr>
      <vt:lpstr>Handling Post Requests</vt:lpstr>
      <vt:lpstr>Handling Post Requests</vt:lpstr>
      <vt:lpstr>Templating engines</vt:lpstr>
      <vt:lpstr>Setting up ejs</vt:lpstr>
      <vt:lpstr>Setting up ejs</vt:lpstr>
      <vt:lpstr>Rendering Views</vt:lpstr>
      <vt:lpstr>Rendering a view</vt:lpstr>
      <vt:lpstr>Passing data to views</vt:lpstr>
      <vt:lpstr>Passing data to a view</vt:lpstr>
      <vt:lpstr>Working with ejs</vt:lpstr>
      <vt:lpstr>Working with ejs</vt:lpstr>
      <vt:lpstr>Displaying data with ejs</vt:lpstr>
      <vt:lpstr>PARTIAL VIEWS</vt:lpstr>
      <vt:lpstr>Partial views</vt:lpstr>
      <vt:lpstr>Including a partial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and Express</dc:title>
  <dc:creator>Alice Roherty-Carrier</dc:creator>
  <cp:lastModifiedBy>Alice Roherty-Carrier</cp:lastModifiedBy>
  <cp:revision>2</cp:revision>
  <dcterms:created xsi:type="dcterms:W3CDTF">2020-03-03T23:00:14Z</dcterms:created>
  <dcterms:modified xsi:type="dcterms:W3CDTF">2020-03-06T23:24:50Z</dcterms:modified>
</cp:coreProperties>
</file>