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56" r:id="rId3"/>
    <p:sldId id="283" r:id="rId4"/>
    <p:sldId id="257" r:id="rId5"/>
    <p:sldId id="271" r:id="rId6"/>
    <p:sldId id="258" r:id="rId7"/>
    <p:sldId id="259" r:id="rId8"/>
    <p:sldId id="284" r:id="rId9"/>
    <p:sldId id="286" r:id="rId10"/>
    <p:sldId id="272" r:id="rId11"/>
    <p:sldId id="260" r:id="rId12"/>
    <p:sldId id="273" r:id="rId13"/>
    <p:sldId id="261" r:id="rId14"/>
    <p:sldId id="274" r:id="rId15"/>
    <p:sldId id="262" r:id="rId16"/>
    <p:sldId id="263" r:id="rId17"/>
    <p:sldId id="279" r:id="rId18"/>
    <p:sldId id="275" r:id="rId19"/>
    <p:sldId id="282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6C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a Jarnagin" userId="679da128d23ccc6f" providerId="LiveId" clId="{B7AEC942-F839-4ED3-BD8F-F8C712CA5B96}"/>
    <pc:docChg chg="undo custSel addSld modSld">
      <pc:chgData name="Lara Jarnagin" userId="679da128d23ccc6f" providerId="LiveId" clId="{B7AEC942-F839-4ED3-BD8F-F8C712CA5B96}" dt="2022-07-08T20:29:38.628" v="906" actId="14100"/>
      <pc:docMkLst>
        <pc:docMk/>
      </pc:docMkLst>
      <pc:sldChg chg="modSp mod">
        <pc:chgData name="Lara Jarnagin" userId="679da128d23ccc6f" providerId="LiveId" clId="{B7AEC942-F839-4ED3-BD8F-F8C712CA5B96}" dt="2022-07-08T18:59:07.465" v="131" actId="20577"/>
        <pc:sldMkLst>
          <pc:docMk/>
          <pc:sldMk cId="3294318505" sldId="257"/>
        </pc:sldMkLst>
        <pc:spChg chg="mod">
          <ac:chgData name="Lara Jarnagin" userId="679da128d23ccc6f" providerId="LiveId" clId="{B7AEC942-F839-4ED3-BD8F-F8C712CA5B96}" dt="2022-07-08T18:59:07.465" v="131" actId="20577"/>
          <ac:spMkLst>
            <pc:docMk/>
            <pc:sldMk cId="3294318505" sldId="257"/>
            <ac:spMk id="3" creationId="{3CF1F6F9-3D89-AE8E-C30E-51FB4E49E98C}"/>
          </ac:spMkLst>
        </pc:spChg>
      </pc:sldChg>
      <pc:sldChg chg="modSp mod">
        <pc:chgData name="Lara Jarnagin" userId="679da128d23ccc6f" providerId="LiveId" clId="{B7AEC942-F839-4ED3-BD8F-F8C712CA5B96}" dt="2022-07-08T19:01:10.837" v="197" actId="20577"/>
        <pc:sldMkLst>
          <pc:docMk/>
          <pc:sldMk cId="3056675336" sldId="258"/>
        </pc:sldMkLst>
        <pc:spChg chg="mod">
          <ac:chgData name="Lara Jarnagin" userId="679da128d23ccc6f" providerId="LiveId" clId="{B7AEC942-F839-4ED3-BD8F-F8C712CA5B96}" dt="2022-07-08T19:01:10.837" v="197" actId="20577"/>
          <ac:spMkLst>
            <pc:docMk/>
            <pc:sldMk cId="3056675336" sldId="258"/>
            <ac:spMk id="3" creationId="{036A0913-45DF-82DB-21AD-CD949AE84BC9}"/>
          </ac:spMkLst>
        </pc:spChg>
      </pc:sldChg>
      <pc:sldChg chg="addSp delSp modSp new mod">
        <pc:chgData name="Lara Jarnagin" userId="679da128d23ccc6f" providerId="LiveId" clId="{B7AEC942-F839-4ED3-BD8F-F8C712CA5B96}" dt="2022-07-08T20:14:45.537" v="897" actId="14100"/>
        <pc:sldMkLst>
          <pc:docMk/>
          <pc:sldMk cId="557006185" sldId="259"/>
        </pc:sldMkLst>
        <pc:spChg chg="mod">
          <ac:chgData name="Lara Jarnagin" userId="679da128d23ccc6f" providerId="LiveId" clId="{B7AEC942-F839-4ED3-BD8F-F8C712CA5B96}" dt="2022-07-08T19:02:54.678" v="215" actId="1076"/>
          <ac:spMkLst>
            <pc:docMk/>
            <pc:sldMk cId="557006185" sldId="259"/>
            <ac:spMk id="2" creationId="{7683B309-2D4E-34B4-6D72-B15FC532FDDE}"/>
          </ac:spMkLst>
        </pc:spChg>
        <pc:spChg chg="mod">
          <ac:chgData name="Lara Jarnagin" userId="679da128d23ccc6f" providerId="LiveId" clId="{B7AEC942-F839-4ED3-BD8F-F8C712CA5B96}" dt="2022-07-08T19:04:21.149" v="218" actId="20577"/>
          <ac:spMkLst>
            <pc:docMk/>
            <pc:sldMk cId="557006185" sldId="259"/>
            <ac:spMk id="3" creationId="{794751CC-5E66-157B-C13A-057801511ECC}"/>
          </ac:spMkLst>
        </pc:spChg>
        <pc:picChg chg="add del mod">
          <ac:chgData name="Lara Jarnagin" userId="679da128d23ccc6f" providerId="LiveId" clId="{B7AEC942-F839-4ED3-BD8F-F8C712CA5B96}" dt="2022-07-08T20:14:38.338" v="894" actId="478"/>
          <ac:picMkLst>
            <pc:docMk/>
            <pc:sldMk cId="557006185" sldId="259"/>
            <ac:picMk id="5" creationId="{3AF97CFC-56F3-512D-5961-0583FB8FC1B4}"/>
          </ac:picMkLst>
        </pc:picChg>
        <pc:picChg chg="add mod">
          <ac:chgData name="Lara Jarnagin" userId="679da128d23ccc6f" providerId="LiveId" clId="{B7AEC942-F839-4ED3-BD8F-F8C712CA5B96}" dt="2022-07-08T20:14:45.537" v="897" actId="14100"/>
          <ac:picMkLst>
            <pc:docMk/>
            <pc:sldMk cId="557006185" sldId="259"/>
            <ac:picMk id="6" creationId="{1E40E0E5-43C2-D252-6A4B-F770DC0989C5}"/>
          </ac:picMkLst>
        </pc:picChg>
      </pc:sldChg>
      <pc:sldChg chg="addSp modSp new mod">
        <pc:chgData name="Lara Jarnagin" userId="679da128d23ccc6f" providerId="LiveId" clId="{B7AEC942-F839-4ED3-BD8F-F8C712CA5B96}" dt="2022-07-08T19:09:36.486" v="510" actId="20577"/>
        <pc:sldMkLst>
          <pc:docMk/>
          <pc:sldMk cId="1204600383" sldId="260"/>
        </pc:sldMkLst>
        <pc:spChg chg="mod">
          <ac:chgData name="Lara Jarnagin" userId="679da128d23ccc6f" providerId="LiveId" clId="{B7AEC942-F839-4ED3-BD8F-F8C712CA5B96}" dt="2022-07-08T19:05:36.592" v="230" actId="255"/>
          <ac:spMkLst>
            <pc:docMk/>
            <pc:sldMk cId="1204600383" sldId="260"/>
            <ac:spMk id="2" creationId="{955904FE-F1BC-8FBE-108C-47A04405589E}"/>
          </ac:spMkLst>
        </pc:spChg>
        <pc:spChg chg="mod">
          <ac:chgData name="Lara Jarnagin" userId="679da128d23ccc6f" providerId="LiveId" clId="{B7AEC942-F839-4ED3-BD8F-F8C712CA5B96}" dt="2022-07-08T19:09:36.486" v="510" actId="20577"/>
          <ac:spMkLst>
            <pc:docMk/>
            <pc:sldMk cId="1204600383" sldId="260"/>
            <ac:spMk id="3" creationId="{D5D3FEED-5EC3-A9CE-E147-003C7C873C7C}"/>
          </ac:spMkLst>
        </pc:spChg>
        <pc:picChg chg="add mod">
          <ac:chgData name="Lara Jarnagin" userId="679da128d23ccc6f" providerId="LiveId" clId="{B7AEC942-F839-4ED3-BD8F-F8C712CA5B96}" dt="2022-07-08T19:06:30.177" v="238" actId="1076"/>
          <ac:picMkLst>
            <pc:docMk/>
            <pc:sldMk cId="1204600383" sldId="260"/>
            <ac:picMk id="5" creationId="{5CC711C9-CDD8-FA6D-D047-101B660962A6}"/>
          </ac:picMkLst>
        </pc:picChg>
      </pc:sldChg>
      <pc:sldChg chg="addSp delSp modSp new mod">
        <pc:chgData name="Lara Jarnagin" userId="679da128d23ccc6f" providerId="LiveId" clId="{B7AEC942-F839-4ED3-BD8F-F8C712CA5B96}" dt="2022-07-08T19:13:08.318" v="646" actId="255"/>
        <pc:sldMkLst>
          <pc:docMk/>
          <pc:sldMk cId="1442326230" sldId="261"/>
        </pc:sldMkLst>
        <pc:spChg chg="mod">
          <ac:chgData name="Lara Jarnagin" userId="679da128d23ccc6f" providerId="LiveId" clId="{B7AEC942-F839-4ED3-BD8F-F8C712CA5B96}" dt="2022-07-08T19:13:08.318" v="646" actId="255"/>
          <ac:spMkLst>
            <pc:docMk/>
            <pc:sldMk cId="1442326230" sldId="261"/>
            <ac:spMk id="2" creationId="{D9857D58-9D9B-CFDD-EC6D-0226F3CFB0D5}"/>
          </ac:spMkLst>
        </pc:spChg>
        <pc:spChg chg="del">
          <ac:chgData name="Lara Jarnagin" userId="679da128d23ccc6f" providerId="LiveId" clId="{B7AEC942-F839-4ED3-BD8F-F8C712CA5B96}" dt="2022-07-08T19:11:07.068" v="515" actId="22"/>
          <ac:spMkLst>
            <pc:docMk/>
            <pc:sldMk cId="1442326230" sldId="261"/>
            <ac:spMk id="3" creationId="{5A5E173B-A42C-A851-A62E-6D3A4C32546F}"/>
          </ac:spMkLst>
        </pc:spChg>
        <pc:picChg chg="add mod ord">
          <ac:chgData name="Lara Jarnagin" userId="679da128d23ccc6f" providerId="LiveId" clId="{B7AEC942-F839-4ED3-BD8F-F8C712CA5B96}" dt="2022-07-08T19:11:24.048" v="520" actId="1076"/>
          <ac:picMkLst>
            <pc:docMk/>
            <pc:sldMk cId="1442326230" sldId="261"/>
            <ac:picMk id="5" creationId="{51D16808-A94D-3BB3-C9BC-DA0B629CB0A4}"/>
          </ac:picMkLst>
        </pc:picChg>
      </pc:sldChg>
      <pc:sldChg chg="addSp delSp modSp new mod">
        <pc:chgData name="Lara Jarnagin" userId="679da128d23ccc6f" providerId="LiveId" clId="{B7AEC942-F839-4ED3-BD8F-F8C712CA5B96}" dt="2022-07-08T20:29:38.628" v="906" actId="14100"/>
        <pc:sldMkLst>
          <pc:docMk/>
          <pc:sldMk cId="2159334212" sldId="262"/>
        </pc:sldMkLst>
        <pc:spChg chg="mod">
          <ac:chgData name="Lara Jarnagin" userId="679da128d23ccc6f" providerId="LiveId" clId="{B7AEC942-F839-4ED3-BD8F-F8C712CA5B96}" dt="2022-07-08T19:15:40.932" v="770" actId="20577"/>
          <ac:spMkLst>
            <pc:docMk/>
            <pc:sldMk cId="2159334212" sldId="262"/>
            <ac:spMk id="2" creationId="{902A83AF-E003-E9AB-3D18-4FB6CF49AB3F}"/>
          </ac:spMkLst>
        </pc:spChg>
        <pc:spChg chg="del">
          <ac:chgData name="Lara Jarnagin" userId="679da128d23ccc6f" providerId="LiveId" clId="{B7AEC942-F839-4ED3-BD8F-F8C712CA5B96}" dt="2022-07-08T19:14:52.154" v="648" actId="22"/>
          <ac:spMkLst>
            <pc:docMk/>
            <pc:sldMk cId="2159334212" sldId="262"/>
            <ac:spMk id="3" creationId="{FCD479AA-0F01-1775-9E93-612FEB287897}"/>
          </ac:spMkLst>
        </pc:spChg>
        <pc:spChg chg="add mod">
          <ac:chgData name="Lara Jarnagin" userId="679da128d23ccc6f" providerId="LiveId" clId="{B7AEC942-F839-4ED3-BD8F-F8C712CA5B96}" dt="2022-07-08T20:29:20.775" v="898" actId="478"/>
          <ac:spMkLst>
            <pc:docMk/>
            <pc:sldMk cId="2159334212" sldId="262"/>
            <ac:spMk id="4" creationId="{9DA1846F-92DB-F08A-D32A-79615EDC6B17}"/>
          </ac:spMkLst>
        </pc:spChg>
        <pc:picChg chg="add del mod ord">
          <ac:chgData name="Lara Jarnagin" userId="679da128d23ccc6f" providerId="LiveId" clId="{B7AEC942-F839-4ED3-BD8F-F8C712CA5B96}" dt="2022-07-08T20:29:20.775" v="898" actId="478"/>
          <ac:picMkLst>
            <pc:docMk/>
            <pc:sldMk cId="2159334212" sldId="262"/>
            <ac:picMk id="5" creationId="{419B8177-C3D3-E1EF-C221-540B9299A678}"/>
          </ac:picMkLst>
        </pc:picChg>
        <pc:picChg chg="add mod">
          <ac:chgData name="Lara Jarnagin" userId="679da128d23ccc6f" providerId="LiveId" clId="{B7AEC942-F839-4ED3-BD8F-F8C712CA5B96}" dt="2022-07-08T20:29:38.628" v="906" actId="14100"/>
          <ac:picMkLst>
            <pc:docMk/>
            <pc:sldMk cId="2159334212" sldId="262"/>
            <ac:picMk id="7" creationId="{2CEE0062-05AF-33C9-2830-217C85A3EDDC}"/>
          </ac:picMkLst>
        </pc:picChg>
      </pc:sldChg>
      <pc:sldChg chg="addSp delSp modSp new mod">
        <pc:chgData name="Lara Jarnagin" userId="679da128d23ccc6f" providerId="LiveId" clId="{B7AEC942-F839-4ED3-BD8F-F8C712CA5B96}" dt="2022-07-08T19:17:20.347" v="893" actId="20577"/>
        <pc:sldMkLst>
          <pc:docMk/>
          <pc:sldMk cId="2445462446" sldId="263"/>
        </pc:sldMkLst>
        <pc:spChg chg="mod">
          <ac:chgData name="Lara Jarnagin" userId="679da128d23ccc6f" providerId="LiveId" clId="{B7AEC942-F839-4ED3-BD8F-F8C712CA5B96}" dt="2022-07-08T19:17:20.347" v="893" actId="20577"/>
          <ac:spMkLst>
            <pc:docMk/>
            <pc:sldMk cId="2445462446" sldId="263"/>
            <ac:spMk id="2" creationId="{EADDF2B5-7956-C0E4-DDAB-6CF1859265C1}"/>
          </ac:spMkLst>
        </pc:spChg>
        <pc:spChg chg="del">
          <ac:chgData name="Lara Jarnagin" userId="679da128d23ccc6f" providerId="LiveId" clId="{B7AEC942-F839-4ED3-BD8F-F8C712CA5B96}" dt="2022-07-08T19:16:25.944" v="772" actId="22"/>
          <ac:spMkLst>
            <pc:docMk/>
            <pc:sldMk cId="2445462446" sldId="263"/>
            <ac:spMk id="3" creationId="{F18D574C-41A0-FB4D-68AF-5BB7C762104E}"/>
          </ac:spMkLst>
        </pc:spChg>
        <pc:picChg chg="add mod ord">
          <ac:chgData name="Lara Jarnagin" userId="679da128d23ccc6f" providerId="LiveId" clId="{B7AEC942-F839-4ED3-BD8F-F8C712CA5B96}" dt="2022-07-08T19:16:34.372" v="776" actId="1076"/>
          <ac:picMkLst>
            <pc:docMk/>
            <pc:sldMk cId="2445462446" sldId="263"/>
            <ac:picMk id="5" creationId="{8691E70E-436A-68EF-EEB3-758E0DF44A3D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zu\Desktop\Excel%20Final%20Project%20(Recovered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zu\Desktop\Excel%20Final%20Project%20(Recovered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analysis. Excel Final Project.xlsx]Q4B!PivotTable4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Daily</a:t>
            </a:r>
            <a:r>
              <a:rPr lang="en-US" baseline="0"/>
              <a:t> revenue in the Europe market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c:spPr>
      </c:pivotFmt>
      <c:pivotFmt>
        <c:idx val="2"/>
        <c:spPr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c:spPr>
      </c:pivotFmt>
      <c:pivotFmt>
        <c:idx val="3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c:spPr>
      </c:pivotFmt>
      <c:pivotFmt>
        <c:idx val="5"/>
        <c:spPr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c:spPr>
      </c:pivotFmt>
      <c:pivotFmt>
        <c:idx val="6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c:spPr>
      </c:pivotFmt>
      <c:pivotFmt>
        <c:idx val="8"/>
        <c:spPr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Q4B!$B$3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30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c:spPr>
          </c:dPt>
          <c:cat>
            <c:strRef>
              <c:f>Q4B!$A$4:$A$35</c:f>
              <c:strCache>
                <c:ptCount val="31"/>
                <c:pt idx="0">
                  <c:v>31</c:v>
                </c:pt>
                <c:pt idx="1">
                  <c:v>9</c:v>
                </c:pt>
                <c:pt idx="2">
                  <c:v>16</c:v>
                </c:pt>
                <c:pt idx="3">
                  <c:v>10</c:v>
                </c:pt>
                <c:pt idx="4">
                  <c:v>30</c:v>
                </c:pt>
                <c:pt idx="5">
                  <c:v>5</c:v>
                </c:pt>
                <c:pt idx="6">
                  <c:v>2</c:v>
                </c:pt>
                <c:pt idx="7">
                  <c:v>29</c:v>
                </c:pt>
                <c:pt idx="8">
                  <c:v>25</c:v>
                </c:pt>
                <c:pt idx="9">
                  <c:v>21</c:v>
                </c:pt>
                <c:pt idx="10">
                  <c:v>27</c:v>
                </c:pt>
                <c:pt idx="11">
                  <c:v>6</c:v>
                </c:pt>
                <c:pt idx="12">
                  <c:v>28</c:v>
                </c:pt>
                <c:pt idx="13">
                  <c:v>23</c:v>
                </c:pt>
                <c:pt idx="14">
                  <c:v>22</c:v>
                </c:pt>
                <c:pt idx="15">
                  <c:v>13</c:v>
                </c:pt>
                <c:pt idx="16">
                  <c:v>8</c:v>
                </c:pt>
                <c:pt idx="17">
                  <c:v>17</c:v>
                </c:pt>
                <c:pt idx="18">
                  <c:v>15</c:v>
                </c:pt>
                <c:pt idx="19">
                  <c:v>3</c:v>
                </c:pt>
                <c:pt idx="20">
                  <c:v>1</c:v>
                </c:pt>
                <c:pt idx="21">
                  <c:v>7</c:v>
                </c:pt>
                <c:pt idx="22">
                  <c:v>4</c:v>
                </c:pt>
                <c:pt idx="23">
                  <c:v>26</c:v>
                </c:pt>
                <c:pt idx="24">
                  <c:v>11</c:v>
                </c:pt>
                <c:pt idx="25">
                  <c:v>20</c:v>
                </c:pt>
                <c:pt idx="26">
                  <c:v>12</c:v>
                </c:pt>
                <c:pt idx="27">
                  <c:v>24</c:v>
                </c:pt>
                <c:pt idx="28">
                  <c:v>18</c:v>
                </c:pt>
                <c:pt idx="29">
                  <c:v>14</c:v>
                </c:pt>
                <c:pt idx="30">
                  <c:v>19</c:v>
                </c:pt>
              </c:strCache>
            </c:strRef>
          </c:cat>
          <c:val>
            <c:numRef>
              <c:f>Q4B!$B$4:$B$35</c:f>
              <c:numCache>
                <c:formatCode>General</c:formatCode>
                <c:ptCount val="31"/>
                <c:pt idx="0">
                  <c:v>462571</c:v>
                </c:pt>
                <c:pt idx="1">
                  <c:v>761621</c:v>
                </c:pt>
                <c:pt idx="2">
                  <c:v>810525</c:v>
                </c:pt>
                <c:pt idx="3">
                  <c:v>814125</c:v>
                </c:pt>
                <c:pt idx="4">
                  <c:v>829815</c:v>
                </c:pt>
                <c:pt idx="5">
                  <c:v>837843</c:v>
                </c:pt>
                <c:pt idx="6">
                  <c:v>848723</c:v>
                </c:pt>
                <c:pt idx="7">
                  <c:v>852846</c:v>
                </c:pt>
                <c:pt idx="8">
                  <c:v>852910</c:v>
                </c:pt>
                <c:pt idx="9">
                  <c:v>862012</c:v>
                </c:pt>
                <c:pt idx="10">
                  <c:v>862473</c:v>
                </c:pt>
                <c:pt idx="11">
                  <c:v>866102</c:v>
                </c:pt>
                <c:pt idx="12">
                  <c:v>867406</c:v>
                </c:pt>
                <c:pt idx="13">
                  <c:v>887473</c:v>
                </c:pt>
                <c:pt idx="14">
                  <c:v>895676</c:v>
                </c:pt>
                <c:pt idx="15">
                  <c:v>914937</c:v>
                </c:pt>
                <c:pt idx="16">
                  <c:v>932077</c:v>
                </c:pt>
                <c:pt idx="17">
                  <c:v>934785</c:v>
                </c:pt>
                <c:pt idx="18">
                  <c:v>942551</c:v>
                </c:pt>
                <c:pt idx="19">
                  <c:v>955000</c:v>
                </c:pt>
                <c:pt idx="20">
                  <c:v>967048</c:v>
                </c:pt>
                <c:pt idx="21">
                  <c:v>969270</c:v>
                </c:pt>
                <c:pt idx="22">
                  <c:v>975464</c:v>
                </c:pt>
                <c:pt idx="23">
                  <c:v>990673</c:v>
                </c:pt>
                <c:pt idx="24">
                  <c:v>992170</c:v>
                </c:pt>
                <c:pt idx="25">
                  <c:v>1002483</c:v>
                </c:pt>
                <c:pt idx="26">
                  <c:v>1011041</c:v>
                </c:pt>
                <c:pt idx="27">
                  <c:v>1011281</c:v>
                </c:pt>
                <c:pt idx="28">
                  <c:v>1018497</c:v>
                </c:pt>
                <c:pt idx="29">
                  <c:v>1056426</c:v>
                </c:pt>
                <c:pt idx="30">
                  <c:v>1071840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834768"/>
        <c:axId val="93834224"/>
      </c:barChart>
      <c:catAx>
        <c:axId val="93834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834224"/>
        <c:crosses val="autoZero"/>
        <c:auto val="1"/>
        <c:lblAlgn val="ctr"/>
        <c:lblOffset val="100"/>
        <c:noMultiLvlLbl val="0"/>
      </c:catAx>
      <c:valAx>
        <c:axId val="93834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834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analysis. Excel Final Project.xlsx]Q4A!PivotTable3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Daily</a:t>
            </a:r>
            <a:r>
              <a:rPr lang="en-US" baseline="0"/>
              <a:t> amount of order in the Europe market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c:spPr>
      </c:pivotFmt>
      <c:pivotFmt>
        <c:idx val="2"/>
        <c:spPr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c:spPr>
      </c:pivotFmt>
      <c:pivotFmt>
        <c:idx val="3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c:spPr>
      </c:pivotFmt>
      <c:pivotFmt>
        <c:idx val="5"/>
        <c:spPr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c:spPr>
      </c:pivotFmt>
      <c:pivotFmt>
        <c:idx val="6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c:spPr>
      </c:pivotFmt>
      <c:pivotFmt>
        <c:idx val="8"/>
        <c:spPr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c:spPr>
      </c:pivotFmt>
    </c:pivotFmts>
    <c:plotArea>
      <c:layout>
        <c:manualLayout>
          <c:layoutTarget val="inner"/>
          <c:xMode val="edge"/>
          <c:yMode val="edge"/>
          <c:x val="7.8962670150861183E-2"/>
          <c:y val="0.30552692435168632"/>
          <c:w val="0.81965482763963171"/>
          <c:h val="0.5231614582287126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Q4A!$B$3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17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30"/>
            <c:invertIfNegative val="0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c:spPr>
          </c:dPt>
          <c:cat>
            <c:strRef>
              <c:f>Q4A!$A$4:$A$35</c:f>
              <c:strCach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strCache>
            </c:strRef>
          </c:cat>
          <c:val>
            <c:numRef>
              <c:f>Q4A!$B$4:$B$35</c:f>
              <c:numCache>
                <c:formatCode>General</c:formatCode>
                <c:ptCount val="31"/>
                <c:pt idx="0">
                  <c:v>14076</c:v>
                </c:pt>
                <c:pt idx="1">
                  <c:v>13496</c:v>
                </c:pt>
                <c:pt idx="2">
                  <c:v>13556</c:v>
                </c:pt>
                <c:pt idx="3">
                  <c:v>13087</c:v>
                </c:pt>
                <c:pt idx="4">
                  <c:v>13239</c:v>
                </c:pt>
                <c:pt idx="5">
                  <c:v>14204</c:v>
                </c:pt>
                <c:pt idx="6">
                  <c:v>15178</c:v>
                </c:pt>
                <c:pt idx="7">
                  <c:v>12894</c:v>
                </c:pt>
                <c:pt idx="8">
                  <c:v>13447</c:v>
                </c:pt>
                <c:pt idx="9">
                  <c:v>13810</c:v>
                </c:pt>
                <c:pt idx="10">
                  <c:v>12827</c:v>
                </c:pt>
                <c:pt idx="11">
                  <c:v>12673</c:v>
                </c:pt>
                <c:pt idx="12">
                  <c:v>11823</c:v>
                </c:pt>
                <c:pt idx="13">
                  <c:v>14290</c:v>
                </c:pt>
                <c:pt idx="14">
                  <c:v>14777</c:v>
                </c:pt>
                <c:pt idx="15">
                  <c:v>11012</c:v>
                </c:pt>
                <c:pt idx="16">
                  <c:v>14204</c:v>
                </c:pt>
                <c:pt idx="17">
                  <c:v>15502</c:v>
                </c:pt>
                <c:pt idx="18">
                  <c:v>14944</c:v>
                </c:pt>
                <c:pt idx="19">
                  <c:v>14868</c:v>
                </c:pt>
                <c:pt idx="20">
                  <c:v>13249</c:v>
                </c:pt>
                <c:pt idx="21">
                  <c:v>13166</c:v>
                </c:pt>
                <c:pt idx="22">
                  <c:v>12978</c:v>
                </c:pt>
                <c:pt idx="23">
                  <c:v>12897</c:v>
                </c:pt>
                <c:pt idx="24">
                  <c:v>13063</c:v>
                </c:pt>
                <c:pt idx="25">
                  <c:v>12559</c:v>
                </c:pt>
                <c:pt idx="26">
                  <c:v>13684</c:v>
                </c:pt>
                <c:pt idx="27">
                  <c:v>14970</c:v>
                </c:pt>
                <c:pt idx="28">
                  <c:v>12735</c:v>
                </c:pt>
                <c:pt idx="29">
                  <c:v>11836</c:v>
                </c:pt>
                <c:pt idx="30">
                  <c:v>6889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964448"/>
        <c:axId val="8962816"/>
      </c:barChart>
      <c:catAx>
        <c:axId val="8964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62816"/>
        <c:crosses val="autoZero"/>
        <c:auto val="1"/>
        <c:lblAlgn val="ctr"/>
        <c:lblOffset val="100"/>
        <c:noMultiLvlLbl val="0"/>
      </c:catAx>
      <c:valAx>
        <c:axId val="8962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64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DD6003-8AF6-3370-5311-FFB99F430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414086D-1E36-9879-115A-088CA87DA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265ACB-5091-4ECA-A904-3A2382F2E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87A4-354B-44C7-9741-F83AC9EDEB53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9FB381-0AC4-B6BB-AC48-012783FB5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6A5465E-CF3A-3BD6-9CE0-837952C65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56E9-6DBA-490A-A7F1-C9F95E53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44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5CF789-0696-A622-A06C-B535A52D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092C4BD-5A47-DF69-2D4C-F5822F7A7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809A89E-2012-BF15-E305-50D8C3F50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87A4-354B-44C7-9741-F83AC9EDEB53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254B2E-2D70-3F20-6152-22CD6B948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9834418-1E78-636F-DD9C-2078AE09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56E9-6DBA-490A-A7F1-C9F95E53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8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C8EB0BF-8267-B03B-E63B-99C4D10C9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ABCFD84-DC4E-6A16-BE3F-7C5EC6007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86843E-7972-46AF-2D6D-193432D58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87A4-354B-44C7-9741-F83AC9EDEB53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9096C7C-82B3-E3AD-5A47-4F8F4BED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CFCA41-4995-42D0-5B01-24995D179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56E9-6DBA-490A-A7F1-C9F95E53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8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AD9C03-8BFD-EF2C-5AFC-A6625DDC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93C501-8C85-02B1-79B7-4F23CD66D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87E8E8-564B-50AB-BF07-644A9529D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87A4-354B-44C7-9741-F83AC9EDEB53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8327EA5-B31A-E816-21DA-4692B9720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24DE47B-7A44-40DE-297D-083493A6F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56E9-6DBA-490A-A7F1-C9F95E53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8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7F39E2-B206-C021-68E3-D13D8BFC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B58760F-70D0-7602-278E-7346A1C46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83823A-CF0C-1B98-9D76-E33248431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87A4-354B-44C7-9741-F83AC9EDEB53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92CD740-66EF-799D-76EF-496D8E268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FC613D3-6D79-B2CC-A495-0B5D13F8E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56E9-6DBA-490A-A7F1-C9F95E53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9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512C15-C2F6-D89E-F311-4C10F1A75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CFCD38-D554-02C8-8442-E3803CDB4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7493CC1-CC7B-4BC2-4244-A95488BCF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B8EC3C3-7DFC-6AB5-2737-86EB13775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87A4-354B-44C7-9741-F83AC9EDEB53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816A7F4-5215-62D9-7DA4-10C502E7E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9B5CB49-EA34-0593-EDA4-13CB98643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56E9-6DBA-490A-A7F1-C9F95E53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08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5C4A3D-A6B1-8E51-FB25-C312BFD00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0FA9F2F-E402-17AA-425D-80B7989E2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0FC6B2F-B372-A9B4-46AA-76F158A88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652EFCB-8EA3-BB95-3168-F8083ABB1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DA583BC-0187-3F70-8ECF-8E8E23BC2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A3640E5-CD0D-5925-81D8-78F06F47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87A4-354B-44C7-9741-F83AC9EDEB53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095DED8-BB53-E949-F558-093788B2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D807D39-B3D7-32A5-E429-333474390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56E9-6DBA-490A-A7F1-C9F95E53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24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772A34-6664-675E-FB8E-15C1EDEB5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B61F874-D1D1-FB7C-42DF-9B95F7B5E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87A4-354B-44C7-9741-F83AC9EDEB53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3FD0FF1-B094-A074-8980-0C434FE36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AC88B46-1240-10D3-CEB3-A3F3955B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56E9-6DBA-490A-A7F1-C9F95E53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98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502110E-B585-F55E-C3A5-91652DCEF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87A4-354B-44C7-9741-F83AC9EDEB53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691AC68-5747-DA8B-A4AD-3A6DB854A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EE7E12-321C-908D-DC8D-0E3F64437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56E9-6DBA-490A-A7F1-C9F95E53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73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82DC6D-F14E-BD9D-5CF4-EBA36B319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B12CA8-5562-6228-9F9C-BD7688CCF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522F334-A7BD-AE54-7BB4-AFFBBA100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6945F06-060D-BFE4-9B91-87C6C9798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87A4-354B-44C7-9741-F83AC9EDEB53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302AC85-787E-9E38-2FB2-3F081E8E0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9F34429-A998-9045-7A8B-A2D182EEE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56E9-6DBA-490A-A7F1-C9F95E53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9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DB38F5-6C03-58E6-FC99-8350AE97F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DB81900-E1EF-CC85-1007-174853AB6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BB28553-3FD2-AC4F-276D-229D32B03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684A921-6601-2FD3-11EF-D7EB9127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87A4-354B-44C7-9741-F83AC9EDEB53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E34BBA6-5687-8F3D-7A8B-A92BE3D9E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57A9379-4F02-BD98-6185-7F0ECFC2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56E9-6DBA-490A-A7F1-C9F95E53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82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7BA4A14-2B0C-F2C6-B18D-FFDFEF2A4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6E7DF7D-0C69-77B9-D7BE-9E065B438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BA5CF0C-9728-381D-4592-7D38BB4FA0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87A4-354B-44C7-9741-F83AC9EDEB53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688A772-02D2-8530-2381-C394045B6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DDCBF6C-4308-1E03-C7A1-4878F692F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E56E9-6DBA-490A-A7F1-C9F95E53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6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53952" y="1969476"/>
            <a:ext cx="672435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latin typeface="Bookman Old Style" panose="02050604050505020204" pitchFamily="18" charset="0"/>
            </a:endParaRPr>
          </a:p>
          <a:p>
            <a:r>
              <a:rPr lang="en-US" sz="6000" dirty="0" smtClean="0">
                <a:latin typeface="Bookman Old Style" panose="02050604050505020204" pitchFamily="18" charset="0"/>
              </a:rPr>
              <a:t>L</a:t>
            </a:r>
            <a:r>
              <a:rPr lang="en-US" sz="3600" dirty="0" smtClean="0">
                <a:latin typeface="Bookman Old Style" panose="02050604050505020204" pitchFamily="18" charset="0"/>
              </a:rPr>
              <a:t>ara </a:t>
            </a:r>
            <a:r>
              <a:rPr lang="en-US" sz="3600" dirty="0" err="1" smtClean="0">
                <a:latin typeface="Bookman Old Style" panose="02050604050505020204" pitchFamily="18" charset="0"/>
              </a:rPr>
              <a:t>Jarnagin</a:t>
            </a:r>
            <a:endParaRPr lang="en-US" sz="3600" dirty="0" smtClean="0">
              <a:latin typeface="Bookman Old Style" panose="02050604050505020204" pitchFamily="18" charset="0"/>
            </a:endParaRPr>
          </a:p>
          <a:p>
            <a:r>
              <a:rPr lang="en-US" sz="6000" dirty="0" smtClean="0">
                <a:latin typeface="Bookman Old Style" panose="02050604050505020204" pitchFamily="18" charset="0"/>
              </a:rPr>
              <a:t>A</a:t>
            </a:r>
            <a:r>
              <a:rPr lang="en-US" sz="3600" dirty="0" smtClean="0">
                <a:latin typeface="Bookman Old Style" panose="02050604050505020204" pitchFamily="18" charset="0"/>
              </a:rPr>
              <a:t>rzu </a:t>
            </a:r>
            <a:r>
              <a:rPr lang="en-US" sz="3600" dirty="0" err="1" smtClean="0">
                <a:latin typeface="Bookman Old Style" panose="02050604050505020204" pitchFamily="18" charset="0"/>
              </a:rPr>
              <a:t>Rahimli</a:t>
            </a:r>
            <a:endParaRPr lang="en-US" sz="3600" dirty="0" smtClean="0">
              <a:latin typeface="Bookman Old Style" panose="02050604050505020204" pitchFamily="18" charset="0"/>
            </a:endParaRPr>
          </a:p>
          <a:p>
            <a:r>
              <a:rPr lang="en-US" sz="6000" dirty="0" err="1" smtClean="0">
                <a:latin typeface="Bookman Old Style" panose="02050604050505020204" pitchFamily="18" charset="0"/>
              </a:rPr>
              <a:t>M</a:t>
            </a:r>
            <a:r>
              <a:rPr lang="en-US" sz="3600" dirty="0" err="1" smtClean="0">
                <a:latin typeface="Bookman Old Style" panose="02050604050505020204" pitchFamily="18" charset="0"/>
              </a:rPr>
              <a:t>uksana</a:t>
            </a:r>
            <a:r>
              <a:rPr lang="en-US" sz="3600" dirty="0" smtClean="0">
                <a:latin typeface="Bookman Old Style" panose="02050604050505020204" pitchFamily="18" charset="0"/>
              </a:rPr>
              <a:t> </a:t>
            </a:r>
            <a:r>
              <a:rPr lang="en-US" sz="3600" dirty="0" err="1" smtClean="0">
                <a:latin typeface="Bookman Old Style" panose="02050604050505020204" pitchFamily="18" charset="0"/>
              </a:rPr>
              <a:t>Khatun</a:t>
            </a:r>
            <a:endParaRPr lang="en-US" sz="3600" dirty="0" smtClean="0">
              <a:latin typeface="Bookman Old Style" panose="02050604050505020204" pitchFamily="18" charset="0"/>
            </a:endParaRPr>
          </a:p>
          <a:p>
            <a:r>
              <a:rPr lang="en-US" sz="6000" dirty="0" smtClean="0">
                <a:latin typeface="Bookman Old Style" panose="02050604050505020204" pitchFamily="18" charset="0"/>
              </a:rPr>
              <a:t>A</a:t>
            </a:r>
            <a:r>
              <a:rPr lang="en-US" sz="3600" dirty="0" smtClean="0">
                <a:latin typeface="Bookman Old Style" panose="02050604050505020204" pitchFamily="18" charset="0"/>
              </a:rPr>
              <a:t>lice </a:t>
            </a:r>
            <a:r>
              <a:rPr lang="en-US" sz="3600" dirty="0" err="1" smtClean="0">
                <a:latin typeface="Bookman Old Style" panose="02050604050505020204" pitchFamily="18" charset="0"/>
              </a:rPr>
              <a:t>Sabeti</a:t>
            </a:r>
            <a:endParaRPr lang="en-US" sz="3600" dirty="0">
              <a:latin typeface="Bookman Old Style" panose="02050604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77772" y="126610"/>
            <a:ext cx="64289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EXCEL FINAL</a:t>
            </a:r>
            <a:r>
              <a:rPr lang="en-US" sz="3200" dirty="0" smtClean="0"/>
              <a:t> </a:t>
            </a:r>
            <a:r>
              <a:rPr lang="en-US" sz="4400" dirty="0" smtClean="0"/>
              <a:t>PROJECT</a:t>
            </a:r>
          </a:p>
          <a:p>
            <a:pPr algn="ctr"/>
            <a:endParaRPr lang="en-US" sz="4400" dirty="0" smtClean="0"/>
          </a:p>
          <a:p>
            <a:pPr algn="ctr"/>
            <a:r>
              <a:rPr lang="en-US" sz="4400" dirty="0" smtClean="0"/>
              <a:t>TEAM MEMBERS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20543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22997" y="2341126"/>
            <a:ext cx="758994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/>
              <a:t>Which day did Europe had </a:t>
            </a:r>
            <a:r>
              <a:rPr lang="en-US" sz="3200" dirty="0" smtClean="0"/>
              <a:t>the:</a:t>
            </a:r>
          </a:p>
          <a:p>
            <a:pPr lvl="0"/>
            <a:endParaRPr lang="en-US" sz="3200" dirty="0" smtClean="0"/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3200" dirty="0" smtClean="0"/>
              <a:t>Greatest amount of revenue generated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3200" dirty="0" smtClean="0"/>
              <a:t>Greatest amount of units sold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8934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5904FE-F1BC-8FBE-108C-47A04405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day did Europe had the: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D3FEED-5EC3-A9CE-E147-003C7C873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875"/>
            <a:ext cx="10515600" cy="4891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Greatest amount of revenue generated 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The 19</a:t>
            </a:r>
            <a:r>
              <a:rPr lang="en-US" sz="16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had the greatest amount of revenue generated =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$1,067,212.00 for France, Germany and the UK, and the 	31</a:t>
            </a:r>
            <a:r>
              <a:rPr lang="en-US" sz="1600" b="0" i="0" u="none" strike="noStrike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was the least amount of revenue = $462,456.00 for France, Germany and the UK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CC711C9-CDD8-FA6D-D047-101B66096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56" y="2149476"/>
            <a:ext cx="10895088" cy="456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600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4805" y="475170"/>
            <a:ext cx="94831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</a:t>
            </a:r>
            <a:r>
              <a:rPr lang="en-US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had the greatest amount of revenue generated =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$1,067,212.00 for France, Germany and the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UK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The 31</a:t>
            </a:r>
            <a:r>
              <a:rPr lang="en-US" baseline="30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st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was the least amount of revenue = $462,456.00 for France, Germany and the UK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9937795"/>
              </p:ext>
            </p:extLst>
          </p:nvPr>
        </p:nvGraphicFramePr>
        <p:xfrm>
          <a:off x="906719" y="2285631"/>
          <a:ext cx="10323657" cy="3767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3446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857D58-9D9B-CFDD-EC6D-0226F3CF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day did Europe had the:</a:t>
            </a:r>
            <a:b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Greatest amount of units sold was on the 18</a:t>
            </a:r>
            <a:r>
              <a:rPr lang="en-US" sz="22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each month at 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15407, and the least amount of units sol</a:t>
            </a: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d was on the 31</a:t>
            </a:r>
            <a:r>
              <a:rPr lang="en-US" sz="2200" baseline="30000" dirty="0">
                <a:solidFill>
                  <a:srgbClr val="000000"/>
                </a:solidFill>
                <a:latin typeface="Calibri" panose="020F0502020204030204" pitchFamily="34" charset="0"/>
              </a:rPr>
              <a:t>st</a:t>
            </a: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 at 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6864</a:t>
            </a:r>
            <a:r>
              <a:rPr lang="en-US" sz="2200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51D16808-A94D-3BB3-C9BC-DA0B629CB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149" y="2422525"/>
            <a:ext cx="11720700" cy="4368800"/>
          </a:xfrm>
        </p:spPr>
      </p:pic>
    </p:spTree>
    <p:extLst>
      <p:ext uri="{BB962C8B-B14F-4D97-AF65-F5344CB8AC3E}">
        <p14:creationId xmlns:p14="http://schemas.microsoft.com/office/powerpoint/2010/main" val="1442326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5864" y="365803"/>
            <a:ext cx="101786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Greatest amount of units sold was on the 18</a:t>
            </a:r>
            <a:r>
              <a:rPr lang="en-US" sz="24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each month at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15407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he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least amount of units sold was on the 31</a:t>
            </a:r>
            <a:r>
              <a:rPr lang="en-US" sz="2400" baseline="30000" dirty="0">
                <a:solidFill>
                  <a:srgbClr val="000000"/>
                </a:solidFill>
                <a:latin typeface="Calibri" panose="020F0502020204030204" pitchFamily="34" charset="0"/>
              </a:rPr>
              <a:t>st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at 6864</a:t>
            </a:r>
            <a:r>
              <a:rPr lang="en-US" sz="2400" dirty="0"/>
              <a:t> 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8638273"/>
              </p:ext>
            </p:extLst>
          </p:nvPr>
        </p:nvGraphicFramePr>
        <p:xfrm>
          <a:off x="1283594" y="1803042"/>
          <a:ext cx="10242998" cy="4868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72244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2A83AF-E003-E9AB-3D18-4FB6CF49A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65283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The U.S. had the most profits for bike sales likely due to population differences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CEE0062-05AF-33C9-2830-217C85A3E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652833"/>
            <a:ext cx="12192000" cy="515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334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DDF2B5-7956-C0E4-DDAB-6CF185926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158450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Adults (35-64) were the largest group of individuals making purchases at bike stores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691E70E-436A-68EF-EEB3-758E0DF44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89649"/>
            <a:ext cx="6049108" cy="5268351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506" y="1589649"/>
            <a:ext cx="6157494" cy="527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462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700" y="411218"/>
            <a:ext cx="9132600" cy="60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54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605" y="1042209"/>
            <a:ext cx="10028789" cy="477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835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0664"/>
            <a:ext cx="12192000" cy="50573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757" y="393894"/>
            <a:ext cx="12192000" cy="584775"/>
          </a:xfrm>
          <a:prstGeom prst="rect">
            <a:avLst/>
          </a:prstGeom>
          <a:solidFill>
            <a:srgbClr val="D16C2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Change in revenue over the time is the result of change in the quantity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190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947249-6B70-9CA1-A655-967374D07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6357" y="1354777"/>
            <a:ext cx="9144000" cy="23876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Sales Analysis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00333" y="1354777"/>
            <a:ext cx="4371256" cy="4536389"/>
            <a:chOff x="7680961" y="1804943"/>
            <a:chExt cx="4371256" cy="4536389"/>
          </a:xfrm>
          <a:effectLst>
            <a:outerShdw blurRad="241300" dist="63500" dir="2400000" sx="103000" sy="103000" algn="l" rotWithShape="0">
              <a:prstClr val="black">
                <a:alpha val="40000"/>
              </a:prstClr>
            </a:outerShdw>
          </a:effectLst>
        </p:grpSpPr>
        <p:sp>
          <p:nvSpPr>
            <p:cNvPr id="4" name="Oval 3"/>
            <p:cNvSpPr/>
            <p:nvPr/>
          </p:nvSpPr>
          <p:spPr>
            <a:xfrm>
              <a:off x="7680961" y="1804943"/>
              <a:ext cx="4371256" cy="436403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6873" y="2529724"/>
              <a:ext cx="2732730" cy="381160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246790" y="2755022"/>
              <a:ext cx="3239597" cy="48054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bIns="182880" rtlCol="0">
              <a:prstTxWarp prst="textTriangle">
                <a:avLst/>
              </a:prstTxWarp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Maiandra GD" panose="020E0502030308020204" pitchFamily="34" charset="0"/>
                </a:rPr>
                <a:t>LAMA BIKE</a:t>
              </a:r>
              <a:endParaRPr lang="en-US" dirty="0">
                <a:solidFill>
                  <a:schemeClr val="bg1"/>
                </a:solidFill>
                <a:latin typeface="Maiandra GD" panose="020E0502030308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5865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12" y="423411"/>
            <a:ext cx="11808975" cy="6011177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chemeClr val="accent6">
                <a:lumMod val="20000"/>
                <a:lumOff val="8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1297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34" y="524004"/>
            <a:ext cx="10479932" cy="580999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944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06769" y="1336431"/>
            <a:ext cx="95378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 smtClean="0"/>
              <a:t>Created: 2010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Business sector: Bike sales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Total revenue: </a:t>
            </a:r>
            <a:r>
              <a:rPr lang="en-US" sz="2800" dirty="0"/>
              <a:t>17713385</a:t>
            </a:r>
            <a:r>
              <a:rPr lang="en-US" sz="2800" dirty="0"/>
              <a:t> </a:t>
            </a:r>
            <a:r>
              <a:rPr lang="en-US" sz="2800" dirty="0" smtClean="0"/>
              <a:t>(2016)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Products: Accessories, Bike, Clothing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Market: Canada, US, Europe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8961122" y="412242"/>
            <a:ext cx="2542456" cy="2584177"/>
            <a:chOff x="7680961" y="1804943"/>
            <a:chExt cx="4371256" cy="4536389"/>
          </a:xfrm>
          <a:effectLst>
            <a:outerShdw blurRad="241300" dist="63500" dir="2400000" sx="103000" sy="103000" algn="l" rotWithShape="0">
              <a:prstClr val="black">
                <a:alpha val="40000"/>
              </a:prstClr>
            </a:outerShdw>
          </a:effectLst>
        </p:grpSpPr>
        <p:sp>
          <p:nvSpPr>
            <p:cNvPr id="7" name="Oval 6"/>
            <p:cNvSpPr/>
            <p:nvPr/>
          </p:nvSpPr>
          <p:spPr>
            <a:xfrm>
              <a:off x="7680961" y="1804943"/>
              <a:ext cx="4371256" cy="436403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6873" y="2529724"/>
              <a:ext cx="2732730" cy="381160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8246790" y="2755022"/>
              <a:ext cx="3239597" cy="48054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bIns="182880" rtlCol="0">
              <a:prstTxWarp prst="textTriangle">
                <a:avLst/>
              </a:prstTxWarp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Maiandra GD" panose="020E0502030308020204" pitchFamily="34" charset="0"/>
                </a:rPr>
                <a:t>LAMA BIKE</a:t>
              </a:r>
              <a:endParaRPr lang="en-US" dirty="0">
                <a:solidFill>
                  <a:schemeClr val="bg1"/>
                </a:solidFill>
                <a:latin typeface="Maiandra GD" panose="020E0502030308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5189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D36927-FD33-3FBB-1AC7-67CC5033C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327" y="99627"/>
            <a:ext cx="8862645" cy="1325563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 performance of sub-category by quantity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F1F6F9-3D89-AE8E-C30E-51FB4E49E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661" y="1934827"/>
            <a:ext cx="4984521" cy="14507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greatest number </a:t>
            </a:r>
            <a:r>
              <a:rPr lang="en-US" sz="2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</a:t>
            </a:r>
            <a:r>
              <a:rPr lang="en-US" sz="2000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2000" noProof="0" dirty="0">
                <a:solidFill>
                  <a:prstClr val="black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noProof="0" dirty="0" smtClean="0">
                <a:solidFill>
                  <a:prstClr val="black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least number of units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500382"/>
              </p:ext>
            </p:extLst>
          </p:nvPr>
        </p:nvGraphicFramePr>
        <p:xfrm>
          <a:off x="257558" y="3696444"/>
          <a:ext cx="4718066" cy="227461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968448"/>
                <a:gridCol w="1470864"/>
                <a:gridCol w="1278754"/>
              </a:tblGrid>
              <a:tr h="75820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Criteria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Sub-category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758204">
                <a:tc>
                  <a:txBody>
                    <a:bodyPr/>
                    <a:lstStyle/>
                    <a:p>
                      <a:r>
                        <a:rPr lang="en-US" dirty="0" smtClean="0"/>
                        <a:t>The greatest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Tires and Tubes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514,051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8204">
                <a:tc>
                  <a:txBody>
                    <a:bodyPr/>
                    <a:lstStyle/>
                    <a:p>
                      <a:r>
                        <a:rPr lang="en-US" dirty="0" smtClean="0"/>
                        <a:t>The least  number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Bike stands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2,412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12957"/>
          <a:stretch/>
        </p:blipFill>
        <p:spPr>
          <a:xfrm>
            <a:off x="5563673" y="1625734"/>
            <a:ext cx="6040192" cy="4362739"/>
          </a:xfrm>
          <a:prstGeom prst="rect">
            <a:avLst/>
          </a:prstGeom>
          <a:ln>
            <a:noFill/>
          </a:ln>
          <a:effectLst>
            <a:outerShdw blurRad="165100" sx="102000" sy="102000" algn="ctr" rotWithShape="0">
              <a:prstClr val="black">
                <a:alpha val="36000"/>
              </a:prst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1" y="99627"/>
            <a:ext cx="1059024" cy="107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18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2BA7E0A-38D8-EC07-893E-77D2ED55E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228" y="914400"/>
            <a:ext cx="8927267" cy="481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59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958B73-6757-FEA1-FB94-49841BC42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548" y="168813"/>
            <a:ext cx="5463381" cy="676555"/>
          </a:xfrm>
        </p:spPr>
        <p:txBody>
          <a:bodyPr/>
          <a:lstStyle/>
          <a:p>
            <a:r>
              <a:rPr lang="en-US" sz="2500" b="1" dirty="0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Revenue performance by sub-category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6A0913-45DF-82DB-21AD-CD949AE84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189" y="1816039"/>
            <a:ext cx="4807315" cy="8849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greatest amount of revenue </a:t>
            </a:r>
            <a:r>
              <a:rPr lang="en-US" sz="20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generated</a:t>
            </a:r>
            <a:endParaRPr lang="en-US" sz="2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least amount of revenue </a:t>
            </a:r>
            <a:r>
              <a:rPr lang="en-US" sz="2000" dirty="0" smtClean="0">
                <a:solidFill>
                  <a:prstClr val="black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enerated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32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F46352A-35D2-586B-CD08-5B886B23C8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18"/>
          <a:stretch/>
        </p:blipFill>
        <p:spPr>
          <a:xfrm>
            <a:off x="5529187" y="1491175"/>
            <a:ext cx="6111484" cy="4519992"/>
          </a:xfrm>
          <a:prstGeom prst="rect">
            <a:avLst/>
          </a:prstGeom>
          <a:effectLst>
            <a:outerShdw blurRad="139700" sx="102000" sy="102000" algn="ctr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081175"/>
              </p:ext>
            </p:extLst>
          </p:nvPr>
        </p:nvGraphicFramePr>
        <p:xfrm>
          <a:off x="257558" y="3696444"/>
          <a:ext cx="4718066" cy="227461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968448"/>
                <a:gridCol w="1347188"/>
                <a:gridCol w="1402430"/>
              </a:tblGrid>
              <a:tr h="75820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Criteria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Sub-category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Amount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758204">
                <a:tc>
                  <a:txBody>
                    <a:bodyPr/>
                    <a:lstStyle/>
                    <a:p>
                      <a:r>
                        <a:rPr lang="en-US" dirty="0" smtClean="0"/>
                        <a:t>The greatest</a:t>
                      </a:r>
                      <a:r>
                        <a:rPr lang="en-US" baseline="0" dirty="0" smtClean="0"/>
                        <a:t> amount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Road</a:t>
                      </a:r>
                      <a:r>
                        <a:rPr lang="en-US" baseline="0" dirty="0" smtClean="0"/>
                        <a:t> bikes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33,150,708</a:t>
                      </a:r>
                      <a:r>
                        <a:rPr lang="en-US" sz="1200" dirty="0" smtClean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8204">
                <a:tc>
                  <a:txBody>
                    <a:bodyPr/>
                    <a:lstStyle/>
                    <a:p>
                      <a:r>
                        <a:rPr lang="en-US" dirty="0" smtClean="0"/>
                        <a:t>The least  amount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Socks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prstClr val="black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147,171</a:t>
                      </a:r>
                      <a:r>
                        <a:rPr lang="en-US" sz="1200" dirty="0" smtClean="0"/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1" y="99627"/>
            <a:ext cx="1059024" cy="107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75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83B309-2D4E-34B4-6D72-B15FC532F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27" y="218940"/>
            <a:ext cx="10006884" cy="117197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the sub-category above, which </a:t>
            </a:r>
            <a:r>
              <a:rPr lang="en-US" sz="3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 </a:t>
            </a:r>
            <a:r>
              <a:rPr lang="en-US" sz="3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had: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889307"/>
              </p:ext>
            </p:extLst>
          </p:nvPr>
        </p:nvGraphicFramePr>
        <p:xfrm>
          <a:off x="838200" y="3310078"/>
          <a:ext cx="4718066" cy="227461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968448"/>
                <a:gridCol w="1347188"/>
                <a:gridCol w="1402430"/>
              </a:tblGrid>
              <a:tr h="75820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Criteria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758204">
                <a:tc>
                  <a:txBody>
                    <a:bodyPr/>
                    <a:lstStyle/>
                    <a:p>
                      <a:r>
                        <a:rPr lang="en-US" dirty="0" smtClean="0"/>
                        <a:t>The greatest</a:t>
                      </a:r>
                      <a:r>
                        <a:rPr lang="en-US" baseline="0" dirty="0" smtClean="0"/>
                        <a:t> amount ordered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Water bottle-30 </a:t>
                      </a:r>
                      <a:r>
                        <a:rPr lang="en-US" dirty="0" err="1" smtClean="0"/>
                        <a:t>oz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162,051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8204">
                <a:tc>
                  <a:txBody>
                    <a:bodyPr/>
                    <a:lstStyle/>
                    <a:p>
                      <a:r>
                        <a:rPr lang="en-US" dirty="0" smtClean="0"/>
                        <a:t>The least  amount ordered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Mountain-</a:t>
                      </a:r>
                      <a:r>
                        <a:rPr lang="en-US" baseline="0" dirty="0" smtClean="0"/>
                        <a:t>500 Black,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987266"/>
              </p:ext>
            </p:extLst>
          </p:nvPr>
        </p:nvGraphicFramePr>
        <p:xfrm>
          <a:off x="5879898" y="3297199"/>
          <a:ext cx="4989871" cy="227461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968448"/>
                <a:gridCol w="1656262"/>
                <a:gridCol w="1365161"/>
              </a:tblGrid>
              <a:tr h="75820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Criteria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Amount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758204">
                <a:tc>
                  <a:txBody>
                    <a:bodyPr/>
                    <a:lstStyle/>
                    <a:p>
                      <a:r>
                        <a:rPr lang="en-US" dirty="0" smtClean="0"/>
                        <a:t>The greatest</a:t>
                      </a:r>
                      <a:r>
                        <a:rPr lang="en-US" baseline="0" dirty="0" smtClean="0"/>
                        <a:t> amount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Road</a:t>
                      </a:r>
                      <a:r>
                        <a:rPr lang="en-US" baseline="0" dirty="0" smtClean="0"/>
                        <a:t>-150 Red, 62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3,810,023</a:t>
                      </a:r>
                      <a:r>
                        <a:rPr lang="en-US" sz="1200" dirty="0" smtClean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8204">
                <a:tc>
                  <a:txBody>
                    <a:bodyPr/>
                    <a:lstStyle/>
                    <a:p>
                      <a:r>
                        <a:rPr lang="en-US" dirty="0" smtClean="0"/>
                        <a:t>The least  amount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Mountain</a:t>
                      </a:r>
                      <a:r>
                        <a:rPr lang="en-US" baseline="0" dirty="0" smtClean="0"/>
                        <a:t> -500 Black, 52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prstClr val="black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19,287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322230" y="1540319"/>
            <a:ext cx="7641465" cy="1014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least number of units sold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least amount of revenue generated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0937" y="317358"/>
            <a:ext cx="1059024" cy="107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06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098" y="2518118"/>
            <a:ext cx="69072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EUROPEAN MARKET ANALYSIS</a:t>
            </a: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" b="90000" l="0" r="100000"/>
                    </a14:imgEffect>
                  </a14:imgLayer>
                </a14:imgProps>
              </a:ext>
            </a:extLst>
          </a:blip>
          <a:srcRect l="10796" t="29812" r="12148" b="16445"/>
          <a:stretch/>
        </p:blipFill>
        <p:spPr>
          <a:xfrm>
            <a:off x="4895556" y="942535"/>
            <a:ext cx="6752492" cy="552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117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45" y="1389414"/>
            <a:ext cx="9661193" cy="54685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69145" y="323557"/>
            <a:ext cx="9661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Share of European market in total revenue is approximately 33%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8932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350</Words>
  <Application>Microsoft Office PowerPoint</Application>
  <PresentationFormat>Widescreen</PresentationFormat>
  <Paragraphs>81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Bookman Old Style</vt:lpstr>
      <vt:lpstr>Calibri</vt:lpstr>
      <vt:lpstr>Calibri Light</vt:lpstr>
      <vt:lpstr>Maiandra GD</vt:lpstr>
      <vt:lpstr>Times New Roman</vt:lpstr>
      <vt:lpstr>Wingdings</vt:lpstr>
      <vt:lpstr>Office Theme</vt:lpstr>
      <vt:lpstr>PowerPoint Presentation</vt:lpstr>
      <vt:lpstr> Sales Analysis </vt:lpstr>
      <vt:lpstr>PowerPoint Presentation</vt:lpstr>
      <vt:lpstr>Sales performance of sub-category by quantity </vt:lpstr>
      <vt:lpstr>PowerPoint Presentation</vt:lpstr>
      <vt:lpstr>Revenue performance by sub-category</vt:lpstr>
      <vt:lpstr>For the sub-category above, which product had:</vt:lpstr>
      <vt:lpstr>PowerPoint Presentation</vt:lpstr>
      <vt:lpstr>PowerPoint Presentation</vt:lpstr>
      <vt:lpstr>PowerPoint Presentation</vt:lpstr>
      <vt:lpstr>Which day did Europe had the:  </vt:lpstr>
      <vt:lpstr>PowerPoint Presentation</vt:lpstr>
      <vt:lpstr>Which day did Europe had the:  Greatest amount of units sold was on the 18th of each month at 15407, and the least amount of units sold was on the 31st at 6864 </vt:lpstr>
      <vt:lpstr>PowerPoint Presentation</vt:lpstr>
      <vt:lpstr>The U.S. had the most profits for bike sales likely due to population differences</vt:lpstr>
      <vt:lpstr>Adults (35-64) were the largest group of individuals making purchases at bike stores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Worldly Bike Sales</dc:title>
  <dc:creator>Lara Jarnagin</dc:creator>
  <cp:lastModifiedBy>Arzu</cp:lastModifiedBy>
  <cp:revision>27</cp:revision>
  <dcterms:created xsi:type="dcterms:W3CDTF">2022-07-08T18:49:50Z</dcterms:created>
  <dcterms:modified xsi:type="dcterms:W3CDTF">2022-07-09T03:05:39Z</dcterms:modified>
</cp:coreProperties>
</file>