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74" r:id="rId4"/>
    <p:sldId id="265" r:id="rId5"/>
    <p:sldId id="258" r:id="rId6"/>
    <p:sldId id="259" r:id="rId7"/>
    <p:sldId id="277" r:id="rId8"/>
    <p:sldId id="280" r:id="rId9"/>
    <p:sldId id="263" r:id="rId10"/>
    <p:sldId id="278" r:id="rId11"/>
    <p:sldId id="276" r:id="rId12"/>
    <p:sldId id="261" r:id="rId13"/>
    <p:sldId id="269" r:id="rId14"/>
    <p:sldId id="281" r:id="rId15"/>
    <p:sldId id="28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8"/>
    <p:restoredTop sz="94730"/>
  </p:normalViewPr>
  <p:slideViewPr>
    <p:cSldViewPr snapToGrid="0" snapToObjects="1">
      <p:cViewPr varScale="1">
        <p:scale>
          <a:sx n="98" d="100"/>
          <a:sy n="98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4435F-0808-A94D-89E7-7DDAEC18DD25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79999-DCDA-6445-9A05-8A32943F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79999-DCDA-6445-9A05-8A32943F0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F147-1B96-4545-899C-69DC0F9D7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B157D-0487-A240-8D26-8684C1C2E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A871-49D1-1341-B25A-5DC182C5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87DC-11AC-A04A-8B7B-6CBECB72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451A-291E-144F-9112-83F24955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5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08FD-961C-D546-B942-206144A0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09F7D-485E-E949-BDD2-BD8BC14F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6CAD-190C-CA41-8B5B-BDE04E26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751B-3FBF-3E48-8DA9-19FDF35C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4275-1DFA-1A4A-8FAE-F6FE82C9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E1226-D805-1049-A557-0A1CAAF84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EFFF1-CF2C-DD47-92A5-40AB82FC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022D-3B7E-554E-8E7C-A786DDE7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C313-B5BA-5C43-B2F6-D658E51B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89C3-0354-9B42-A20B-B150D93A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0B2E-ACCD-064B-BF59-FEDA35BA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71DF-9FA4-7E4D-8C8A-482AFE1B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AC5C-B930-B34C-A690-999EEF5C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E59A-857A-C94D-A6FF-79536A71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AAAF-1C12-FB4E-9FB5-54B36B10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C9BC-BBD1-F240-A775-A635C418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C8C4-BA32-9E44-9674-764E98B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77D1-04A6-FD4B-BB99-80663F6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5DE7-13B1-BC42-AFB4-4634C43D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7608-B6D6-0445-B1AD-8B9876DC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C4DF-B8FA-A745-B5F0-B82C7CD7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29D7-4EB0-3B41-A2F8-FFF37DE95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AFB3-ED4B-4240-9CB3-3BE86950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32AC3-97A4-9F4B-96C1-E8354645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C8D93-836B-0C49-AE45-A6DEAE03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0E953-786F-9746-A1DE-90DE9311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7FF1-E26F-0347-9557-1E3CBC08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4CB3-DE55-DA42-8BFC-1399717D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81305-8B7A-764D-A49C-6B5AB36B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C28B2-FE14-D348-97A0-E11F0912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8319F-C60A-BA4A-BA58-4538BC5B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49BBE-597B-DB4B-AE45-28222DFE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93F79-5550-8D41-9C31-4AE6E544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7D76A-BE86-244F-944A-983A9BF0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E230-2AB4-2A41-86F2-2C8750B8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C13F5-B02E-554D-9370-E79948F3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EBE62-7FEF-D44D-8731-C37B2817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F773C-08BF-F342-A4CE-CB79DBB8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C6E93-3CB2-0742-8FBD-F13AFDB3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07C5C-6F6B-554B-80B0-576231BA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F65AA-A238-7A48-A538-95F06BC3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1630-D232-164D-B8D9-589797FC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F0E0-B0CB-B049-9B62-4E7F10F4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196A4-8DBF-504F-B747-8BD2FC59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79E0D-F9EB-5049-ABF6-5C756398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915F-8EF3-464A-B9D7-E2F937E3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478EB-DC6D-B244-BF94-C32BC484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39C9-D576-BB47-BF38-FFFFB61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99C92-EB52-154F-8C19-24ED526A5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6A68-7301-F547-92EC-38BA5975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BCC1-8B82-794A-8981-AB9C572E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AF06B-D39C-D64C-BDD7-957068BE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F08F-7CC3-BE49-B39B-5410AA90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C8771-E1F8-7B49-8F92-9B50C79B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F99F5-5641-B943-971A-1B05AF8C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F6F2-1D9A-E64F-AD3C-3B6980055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7283-3B43-5247-95DF-E9116DF07B7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2D0B-5E46-A54E-8DEE-0C5BCD2A2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89BF-81B9-C243-B63E-C5152831B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0D3A-7E24-704F-A513-9C3E490D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A6E0B-92DF-7E4E-A873-F1736B09A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Startup Investment World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1D1B8-179E-AD48-A59B-7FC674A8B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Trends - Industries - Acquisitions - Regions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9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067B-EFF2-B44D-BEDA-84A9DF07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437"/>
            <a:ext cx="5831953" cy="18084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Acquired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112C-845F-0441-B748-48EA8572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2122527"/>
            <a:ext cx="3619501" cy="31597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Most acquisitions for Software and web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Companies acquire their peers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A221AD-A19D-734C-A11F-24461EEF5F0B}"/>
              </a:ext>
            </a:extLst>
          </p:cNvPr>
          <p:cNvCxnSpPr>
            <a:cxnSpLocks/>
          </p:cNvCxnSpPr>
          <p:nvPr/>
        </p:nvCxnSpPr>
        <p:spPr>
          <a:xfrm flipH="1">
            <a:off x="985838" y="1428750"/>
            <a:ext cx="38433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020B973-C573-4B41-BEFB-E8124258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59" y="1879886"/>
            <a:ext cx="6676242" cy="30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F3E2-1C38-BD40-8314-78BC7E2B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65" y="425086"/>
            <a:ext cx="30292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Acquired Startups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DAA08-23B9-DA4A-B23B-62B3F57D9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27" y="562132"/>
            <a:ext cx="8413134" cy="6138472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9E0E06-7C17-9E4D-BB10-9EFAF17CCCEC}"/>
              </a:ext>
            </a:extLst>
          </p:cNvPr>
          <p:cNvCxnSpPr>
            <a:cxnSpLocks/>
          </p:cNvCxnSpPr>
          <p:nvPr/>
        </p:nvCxnSpPr>
        <p:spPr>
          <a:xfrm flipH="1">
            <a:off x="653679" y="1914526"/>
            <a:ext cx="24752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927282-493B-D04C-BA20-BF548ED2FE6D}"/>
              </a:ext>
            </a:extLst>
          </p:cNvPr>
          <p:cNvSpPr txBox="1"/>
          <p:nvPr/>
        </p:nvSpPr>
        <p:spPr>
          <a:xfrm>
            <a:off x="553665" y="2332800"/>
            <a:ext cx="2918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 companies get acquired at a much higher price in average. </a:t>
            </a: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 relations price for acquisition may be this high because of an outlier.</a:t>
            </a:r>
          </a:p>
        </p:txBody>
      </p:sp>
    </p:spTree>
    <p:extLst>
      <p:ext uri="{BB962C8B-B14F-4D97-AF65-F5344CB8AC3E}">
        <p14:creationId xmlns:p14="http://schemas.microsoft.com/office/powerpoint/2010/main" val="1969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1D0-4DB7-A84B-A67D-A360559A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119"/>
            <a:ext cx="2931695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Regions per Total investments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C6FD-1552-5845-986B-6976FC6F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8"/>
            <a:ext cx="2931696" cy="36861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43.7%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investments are for companies in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SF Bay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SF Bay: $105B</a:t>
            </a: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NY: $29.3B</a:t>
            </a: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Boston: $28.87B</a:t>
            </a: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Los Angeles: $18.41B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6F0544D-B8C0-D14E-BCC0-D9042027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02" y="0"/>
            <a:ext cx="8097398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2FC636-2159-E748-BD27-E7E5C1F963CF}"/>
              </a:ext>
            </a:extLst>
          </p:cNvPr>
          <p:cNvCxnSpPr>
            <a:cxnSpLocks/>
          </p:cNvCxnSpPr>
          <p:nvPr/>
        </p:nvCxnSpPr>
        <p:spPr>
          <a:xfrm flipH="1">
            <a:off x="942975" y="2286001"/>
            <a:ext cx="21859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0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1D0-4DB7-A84B-A67D-A360559A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68" y="320842"/>
            <a:ext cx="2938711" cy="2915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Most Popular industries within Regions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C6FD-1552-5845-986B-6976FC6F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69" y="3973177"/>
            <a:ext cx="2938710" cy="198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Biotech: most popular within 6 different Regions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43401A6-9ED9-0D4F-A13C-EBAF15D1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32" y="320842"/>
            <a:ext cx="8249640" cy="63205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3FF0C-82D3-5143-95C8-E359C8EBE8B6}"/>
              </a:ext>
            </a:extLst>
          </p:cNvPr>
          <p:cNvCxnSpPr>
            <a:cxnSpLocks/>
          </p:cNvCxnSpPr>
          <p:nvPr/>
        </p:nvCxnSpPr>
        <p:spPr>
          <a:xfrm flipH="1">
            <a:off x="557468" y="3429000"/>
            <a:ext cx="24752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2BB8-8941-AB44-958C-63D12F95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1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Startup Industries within Regions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4C170-E0A9-DB4F-8BF9-63CA960E1ED7}"/>
              </a:ext>
            </a:extLst>
          </p:cNvPr>
          <p:cNvSpPr txBox="1"/>
          <p:nvPr/>
        </p:nvSpPr>
        <p:spPr>
          <a:xfrm>
            <a:off x="977503" y="1323976"/>
            <a:ext cx="102369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 there a significant difference in average funding amount in between the same  startups industries but in different regions ? </a:t>
            </a:r>
          </a:p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Biotech in SF Bay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$34M)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Biotech in LA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(Mean= $23M) 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Difference of 2.08</a:t>
            </a: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Biotech in Boston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(Mean = $32M)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Biotech in SF Bay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$34M) 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 significant difference found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B023B-00A9-BC4E-8A33-41A24C34EAA2}"/>
              </a:ext>
            </a:extLst>
          </p:cNvPr>
          <p:cNvCxnSpPr>
            <a:cxnSpLocks/>
          </p:cNvCxnSpPr>
          <p:nvPr/>
        </p:nvCxnSpPr>
        <p:spPr>
          <a:xfrm flipH="1">
            <a:off x="2257425" y="1323976"/>
            <a:ext cx="75580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0BD685-C144-D446-B886-65B1F85A1EE8}"/>
              </a:ext>
            </a:extLst>
          </p:cNvPr>
          <p:cNvSpPr txBox="1"/>
          <p:nvPr/>
        </p:nvSpPr>
        <p:spPr>
          <a:xfrm>
            <a:off x="6423421" y="2856518"/>
            <a:ext cx="5116115" cy="342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 Biotech in LA 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$23M)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 in Boston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$32M)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 significant difference found</a:t>
            </a:r>
          </a:p>
          <a:p>
            <a:pPr lvl="2">
              <a:lnSpc>
                <a:spcPct val="150000"/>
              </a:lnSpc>
            </a:pPr>
            <a:endParaRPr lang="en-US" sz="2000" u="sng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Mobile in NY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(Mean = $41M)</a:t>
            </a:r>
          </a:p>
          <a:p>
            <a:pPr lvl="1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Mobile in Seattle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(Mean = $125M)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 significant difference found 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347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502-4927-8440-A25A-C56CD359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1222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Conclusion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17BD-EA77-7E40-A637-C898902B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324"/>
            <a:ext cx="10515600" cy="4860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Investment over time</a:t>
            </a: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  </a:t>
            </a: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 has become the most funded industry in recent years.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Startup Industries </a:t>
            </a:r>
          </a:p>
          <a:p>
            <a:pPr>
              <a:lnSpc>
                <a:spcPct val="120000"/>
              </a:lnSpc>
              <a:buFont typeface="Wingdings" pitchFamily="2" charset="2"/>
              <a:buChar char="à"/>
            </a:pP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Biotech startups bring higher valuation and higher investment capital than any other industry.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Acquired Startups  </a:t>
            </a:r>
          </a:p>
          <a:p>
            <a:pPr marL="0" indent="0">
              <a:buNone/>
            </a:pP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  Software startups get most acquired. </a:t>
            </a:r>
          </a:p>
          <a:p>
            <a:pPr marL="0" indent="0">
              <a:buNone/>
            </a:pP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Biotech startups are acquired at higher prices than other industries. </a:t>
            </a:r>
          </a:p>
          <a:p>
            <a:pPr marL="0" indent="0">
              <a:buNone/>
            </a:pP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Most industries tend to acquire their industry peers. </a:t>
            </a:r>
          </a:p>
          <a:p>
            <a:pPr marL="0" indent="0">
              <a:buNone/>
            </a:pPr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Startup Regions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  </a:t>
            </a:r>
            <a:r>
              <a:rPr lang="en-US" sz="2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Lots of Startups are in the Bay Area but our analysis seem to indicate that the startup region does not make a significant difference in total investment for an industry.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89563B-714D-334C-B3C6-80555818983F}"/>
              </a:ext>
            </a:extLst>
          </p:cNvPr>
          <p:cNvCxnSpPr>
            <a:cxnSpLocks/>
          </p:cNvCxnSpPr>
          <p:nvPr/>
        </p:nvCxnSpPr>
        <p:spPr>
          <a:xfrm flipH="1">
            <a:off x="2009776" y="1338266"/>
            <a:ext cx="865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AE1080AE-F39C-7548-8895-515F0782B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10"/>
          <a:stretch/>
        </p:blipFill>
        <p:spPr>
          <a:xfrm>
            <a:off x="131394" y="133240"/>
            <a:ext cx="1642213" cy="13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1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9E16FB-AD32-7448-927A-5A442098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B8CFE2-F9BC-8E4A-8F08-F207898F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Questions 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36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502-4927-8440-A25A-C56CD359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Dataset and Analysis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17BD-EA77-7E40-A637-C898902B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2"/>
            <a:ext cx="5110162" cy="4008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Dataset contains information about the startup investment ecosystem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Investment over time</a:t>
            </a:r>
          </a:p>
          <a:p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Startup Industries </a:t>
            </a:r>
          </a:p>
          <a:p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Acquired Startups  </a:t>
            </a:r>
          </a:p>
          <a:p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Startup Regions </a:t>
            </a:r>
          </a:p>
          <a:p>
            <a:pPr marL="0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89563B-714D-334C-B3C6-80555818983F}"/>
              </a:ext>
            </a:extLst>
          </p:cNvPr>
          <p:cNvCxnSpPr>
            <a:cxnSpLocks/>
          </p:cNvCxnSpPr>
          <p:nvPr/>
        </p:nvCxnSpPr>
        <p:spPr>
          <a:xfrm flipH="1">
            <a:off x="1766888" y="1295403"/>
            <a:ext cx="865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8FD9DF-8655-B641-A9BF-DB1DBBA23820}"/>
              </a:ext>
            </a:extLst>
          </p:cNvPr>
          <p:cNvSpPr txBox="1"/>
          <p:nvPr/>
        </p:nvSpPr>
        <p:spPr>
          <a:xfrm>
            <a:off x="838200" y="4981437"/>
            <a:ext cx="511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Most of our investments are for Startups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88E90117-4FBD-CD43-B078-1D075FDD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96" y="1942197"/>
            <a:ext cx="5110162" cy="44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B93F-0A21-D642-9D04-96501012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05"/>
            <a:ext cx="10515600" cy="10145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Investment trend over time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97A32-9F96-EF4D-A9C4-DEF3232D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00" y="1458427"/>
            <a:ext cx="7948400" cy="51520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610BA2-80F6-3E43-859C-C8A2468E8D9F}"/>
              </a:ext>
            </a:extLst>
          </p:cNvPr>
          <p:cNvCxnSpPr>
            <a:cxnSpLocks/>
          </p:cNvCxnSpPr>
          <p:nvPr/>
        </p:nvCxnSpPr>
        <p:spPr>
          <a:xfrm flipH="1">
            <a:off x="1766888" y="1228729"/>
            <a:ext cx="865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CA58-A234-B448-9B0D-71831C21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Investment trend by funding rounds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A113-C294-FE4B-9C4F-6E2AB7B9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5"/>
            <a:ext cx="3575701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Seed rounds (angel rounds)</a:t>
            </a:r>
          </a:p>
          <a:p>
            <a:pPr marL="457200" lvl="1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$500K to $1M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Series-a rounds</a:t>
            </a:r>
          </a:p>
          <a:p>
            <a:pPr marL="457200" lvl="1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$3M to $8M 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Series-b rounds </a:t>
            </a:r>
          </a:p>
          <a:p>
            <a:pPr marL="457200" lvl="1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$8M to $20M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Series-c+ rounds 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$30M to $50M </a:t>
            </a:r>
          </a:p>
          <a:p>
            <a:pPr marL="457200" lvl="1" indent="0">
              <a:buNone/>
            </a:pPr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Private equity </a:t>
            </a:r>
          </a:p>
          <a:p>
            <a:pPr marL="457200" lvl="1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Different from financing given to Startups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43325-976E-2246-81FA-7F618974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2"/>
          <a:stretch/>
        </p:blipFill>
        <p:spPr>
          <a:xfrm>
            <a:off x="4301917" y="1743075"/>
            <a:ext cx="7890084" cy="49901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A53911-0777-434E-AAA8-540DAB377E9B}"/>
              </a:ext>
            </a:extLst>
          </p:cNvPr>
          <p:cNvCxnSpPr>
            <a:cxnSpLocks/>
          </p:cNvCxnSpPr>
          <p:nvPr/>
        </p:nvCxnSpPr>
        <p:spPr>
          <a:xfrm flipH="1">
            <a:off x="1766888" y="1262064"/>
            <a:ext cx="865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1462-10F4-0B4B-A6FC-2EF99B5F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16" y="1115023"/>
            <a:ext cx="3135011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Most funded industries over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55DC-7895-8147-B9AE-35576F8C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35" y="3216957"/>
            <a:ext cx="2893772" cy="182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leads the way being the top funded industry type for the last 5 most recent years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82632-E20C-DB43-AB0F-E6B179DD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69" y="365125"/>
            <a:ext cx="8330831" cy="63293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5F876-D950-D347-B84A-21AA7C8DB548}"/>
              </a:ext>
            </a:extLst>
          </p:cNvPr>
          <p:cNvCxnSpPr>
            <a:cxnSpLocks/>
          </p:cNvCxnSpPr>
          <p:nvPr/>
        </p:nvCxnSpPr>
        <p:spPr>
          <a:xfrm flipH="1">
            <a:off x="725606" y="2728516"/>
            <a:ext cx="24747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A0F03A2A-8856-2049-80CE-AC84E2FB8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279286" y="5196877"/>
            <a:ext cx="1367434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2BB8-8941-AB44-958C-63D12F95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79" y="768819"/>
            <a:ext cx="2999282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Analyzing Startup industries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3A9F9-A6DB-504A-9E35-A5BCD7495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" b="-1"/>
          <a:stretch/>
        </p:blipFill>
        <p:spPr>
          <a:xfrm>
            <a:off x="3322518" y="214312"/>
            <a:ext cx="8708637" cy="6523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DEEEA-B8FE-E941-A642-9DC60BA5871F}"/>
              </a:ext>
            </a:extLst>
          </p:cNvPr>
          <p:cNvSpPr txBox="1"/>
          <p:nvPr/>
        </p:nvSpPr>
        <p:spPr>
          <a:xfrm>
            <a:off x="639279" y="3134716"/>
            <a:ext cx="2683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Top industries</a:t>
            </a:r>
          </a:p>
          <a:p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Software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60D53-A9BE-5246-80D0-A14BE4EB06DD}"/>
              </a:ext>
            </a:extLst>
          </p:cNvPr>
          <p:cNvCxnSpPr>
            <a:cxnSpLocks/>
          </p:cNvCxnSpPr>
          <p:nvPr/>
        </p:nvCxnSpPr>
        <p:spPr>
          <a:xfrm flipH="1">
            <a:off x="639279" y="2514205"/>
            <a:ext cx="24747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89A8-3938-6542-8D48-7F8315E3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06" y="15005"/>
            <a:ext cx="2686436" cy="19276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Startup industries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92F667-4A49-2145-B8F6-19DFB1C6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42" y="157878"/>
            <a:ext cx="8881178" cy="6542243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DB45A9-E4A7-884E-BF3C-26293D8C5284}"/>
              </a:ext>
            </a:extLst>
          </p:cNvPr>
          <p:cNvCxnSpPr>
            <a:cxnSpLocks/>
          </p:cNvCxnSpPr>
          <p:nvPr/>
        </p:nvCxnSpPr>
        <p:spPr>
          <a:xfrm flipH="1">
            <a:off x="497006" y="1742678"/>
            <a:ext cx="20747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AAA817-FAB8-B143-B644-41F035F07730}"/>
              </a:ext>
            </a:extLst>
          </p:cNvPr>
          <p:cNvSpPr txBox="1"/>
          <p:nvPr/>
        </p:nvSpPr>
        <p:spPr>
          <a:xfrm>
            <a:off x="497006" y="1942704"/>
            <a:ext cx="24890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companies get about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40% more investments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than Software companies.</a:t>
            </a:r>
          </a:p>
          <a:p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 of investment is only 1/3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of number of investment for Software. </a:t>
            </a:r>
          </a:p>
        </p:txBody>
      </p:sp>
    </p:spTree>
    <p:extLst>
      <p:ext uri="{BB962C8B-B14F-4D97-AF65-F5344CB8AC3E}">
        <p14:creationId xmlns:p14="http://schemas.microsoft.com/office/powerpoint/2010/main" val="359042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2BB8-8941-AB44-958C-63D12F95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36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Analyzing Startup Industries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4C170-E0A9-DB4F-8BF9-63CA960E1ED7}"/>
              </a:ext>
            </a:extLst>
          </p:cNvPr>
          <p:cNvSpPr txBox="1"/>
          <p:nvPr/>
        </p:nvSpPr>
        <p:spPr>
          <a:xfrm>
            <a:off x="1326356" y="1524001"/>
            <a:ext cx="95392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 there a significant difference in average funding amount in between different startups industries ? </a:t>
            </a:r>
          </a:p>
          <a:p>
            <a:pPr algn="ctr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endParaRPr lang="en-US" sz="20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Biotech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$21.5M)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Health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(Mean= $14.3M) 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Difference of 2.3</a:t>
            </a: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endParaRPr lang="en-US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Biotech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(Mean = $21.5M)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Software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$9M) 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Difference of 11.4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B023B-00A9-BC4E-8A33-41A24C34EAA2}"/>
              </a:ext>
            </a:extLst>
          </p:cNvPr>
          <p:cNvCxnSpPr>
            <a:cxnSpLocks/>
          </p:cNvCxnSpPr>
          <p:nvPr/>
        </p:nvCxnSpPr>
        <p:spPr>
          <a:xfrm flipH="1">
            <a:off x="1766887" y="1376363"/>
            <a:ext cx="8658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0BD685-C144-D446-B886-65B1F85A1EE8}"/>
              </a:ext>
            </a:extLst>
          </p:cNvPr>
          <p:cNvSpPr txBox="1"/>
          <p:nvPr/>
        </p:nvSpPr>
        <p:spPr>
          <a:xfrm>
            <a:off x="6095999" y="2701926"/>
            <a:ext cx="5119689" cy="295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Hardware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$15.4M)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Software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(Mean = $9M) 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Difference of 4.5</a:t>
            </a:r>
          </a:p>
          <a:p>
            <a:pPr lvl="2">
              <a:lnSpc>
                <a:spcPct val="150000"/>
              </a:lnSpc>
            </a:pPr>
            <a:endParaRPr lang="en-US" sz="2000" u="sng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Mobile </a:t>
            </a: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 (Mean = $24M)</a:t>
            </a:r>
          </a:p>
          <a:p>
            <a:pPr lvl="1"/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Video Games  (Mean = $12M)</a:t>
            </a:r>
          </a:p>
          <a:p>
            <a:pPr lvl="2">
              <a:lnSpc>
                <a:spcPct val="150000"/>
              </a:lnSpc>
            </a:pPr>
            <a:r>
              <a:rPr lang="en-US" sz="20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itchFamily="2" charset="2"/>
              </a:rPr>
              <a:t>No significant difference found </a:t>
            </a:r>
          </a:p>
        </p:txBody>
      </p:sp>
    </p:spTree>
    <p:extLst>
      <p:ext uri="{BB962C8B-B14F-4D97-AF65-F5344CB8AC3E}">
        <p14:creationId xmlns:p14="http://schemas.microsoft.com/office/powerpoint/2010/main" val="274734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067B-EFF2-B44D-BEDA-84A9DF07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3485" cy="18084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Startup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112C-845F-0441-B748-48EA8572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065"/>
            <a:ext cx="4333407" cy="27163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Most startups are still operating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Only 5.7% of companies were acquired.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About 6231 Startup total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5828B-B721-6847-8306-E93C654B6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6" r="1905"/>
          <a:stretch/>
        </p:blipFill>
        <p:spPr>
          <a:xfrm>
            <a:off x="5746698" y="127416"/>
            <a:ext cx="5831954" cy="66031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A221AD-A19D-734C-A11F-24461EEF5F0B}"/>
              </a:ext>
            </a:extLst>
          </p:cNvPr>
          <p:cNvCxnSpPr>
            <a:cxnSpLocks/>
          </p:cNvCxnSpPr>
          <p:nvPr/>
        </p:nvCxnSpPr>
        <p:spPr>
          <a:xfrm flipH="1">
            <a:off x="942976" y="1743075"/>
            <a:ext cx="31289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3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10625</TotalTime>
  <Words>605</Words>
  <Application>Microsoft Macintosh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Segoe UI Historic</vt:lpstr>
      <vt:lpstr>Wingdings</vt:lpstr>
      <vt:lpstr>Office Theme</vt:lpstr>
      <vt:lpstr>The Startup Investment World </vt:lpstr>
      <vt:lpstr>Dataset and Analysis Introduction </vt:lpstr>
      <vt:lpstr>Investment trend over time  </vt:lpstr>
      <vt:lpstr>Investment trend by funding rounds </vt:lpstr>
      <vt:lpstr>Most funded industries over time </vt:lpstr>
      <vt:lpstr>Analyzing Startup industries</vt:lpstr>
      <vt:lpstr>Startup industries</vt:lpstr>
      <vt:lpstr>Analyzing Startup Industries</vt:lpstr>
      <vt:lpstr>Startup status</vt:lpstr>
      <vt:lpstr>Acquired Startups</vt:lpstr>
      <vt:lpstr>Acquired Startups </vt:lpstr>
      <vt:lpstr>Regions per Total investments  </vt:lpstr>
      <vt:lpstr>Most Popular industries within Regions </vt:lpstr>
      <vt:lpstr>Startup Industries within Regions </vt:lpstr>
      <vt:lpstr>Conclusion and 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Startup Investment World </dc:title>
  <dc:creator>alice giomi</dc:creator>
  <cp:lastModifiedBy>alice giomi</cp:lastModifiedBy>
  <cp:revision>61</cp:revision>
  <dcterms:created xsi:type="dcterms:W3CDTF">2021-02-15T00:25:34Z</dcterms:created>
  <dcterms:modified xsi:type="dcterms:W3CDTF">2021-02-23T02:06:56Z</dcterms:modified>
</cp:coreProperties>
</file>