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71" r:id="rId5"/>
    <p:sldId id="272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59" r:id="rId14"/>
    <p:sldId id="267" r:id="rId15"/>
    <p:sldId id="268" r:id="rId16"/>
    <p:sldId id="26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6"/>
    <p:restoredTop sz="78582"/>
  </p:normalViewPr>
  <p:slideViewPr>
    <p:cSldViewPr snapToGrid="0" snapToObjects="1">
      <p:cViewPr varScale="1">
        <p:scale>
          <a:sx n="99" d="100"/>
          <a:sy n="99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840F6-7EDE-C644-9AEA-8EF529E6E2D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DD952-9D31-D44B-B5BA-CADB4859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looked at our data and decided to analyze categories that could possibly raise questions. What I mean by that is that I tried to identify categories that could make a difference in the sale price other than just the size or type of the property. </a:t>
            </a:r>
          </a:p>
          <a:p>
            <a:endParaRPr lang="en-US" dirty="0"/>
          </a:p>
          <a:p>
            <a:r>
              <a:rPr lang="en-US" dirty="0"/>
              <a:t>I did look at the pool of neighborhoods we have and identified the ones that seem to average the higher sale prices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5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mention about using t-test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4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T-test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6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to buy cheap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8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two group population numbers are high enough for our t-test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</a:t>
            </a:r>
          </a:p>
          <a:p>
            <a:r>
              <a:rPr lang="en-US" dirty="0"/>
              <a:t>Then t-test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1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57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And thank You 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8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test to make sure there was a difference in between all of our groups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1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and upper range of our groups. Used a t-test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4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 </a:t>
            </a:r>
            <a:r>
              <a:rPr lang="en-US" dirty="0" err="1"/>
              <a:t>inestigations</a:t>
            </a:r>
            <a:r>
              <a:rPr lang="en-US" dirty="0"/>
              <a:t>. Used t-test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then t-test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a t-test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T-test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large difference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4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T-test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D952-9D31-D44B-B5BA-CADB4859E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7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CFA6-5A27-EE46-935B-43BE81763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0DD88-DB8B-234C-8D3D-3B26BB002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EB6F-5CCC-1842-B3CA-F915233B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66CE-031B-6847-AF77-BE59E77439C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FA3C-9BDC-A446-AFA1-AB0666ED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75B0-3374-1F43-B66C-DE636135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985F-B982-B743-AD32-FBACB4DD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C00B-E971-CA4F-9619-7343A435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7B70D-9F46-1849-AE38-2C6D91F54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41A59-26FF-5B44-A1DD-1ECB3DC4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66CE-031B-6847-AF77-BE59E77439C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4341-4026-0645-8A27-A2EF3EEA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2C2F-C007-F24E-BD41-A79412C2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985F-B982-B743-AD32-FBACB4DD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DCAB9-EDA7-A44D-89BF-363ED33AD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B7E02-9506-6146-AF42-43F254866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B7DC-374A-6E4F-B91C-B819CF59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66CE-031B-6847-AF77-BE59E77439C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B6B3E-8226-4744-96A9-8A4AB3B5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84C44-B5C0-D746-B918-821761B5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985F-B982-B743-AD32-FBACB4DD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2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EBDB-FAD0-D14F-8FDC-245E4219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BB41-D9EC-A149-88D0-0A52898B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5DE9-6F6A-2B48-B827-17C7F30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66CE-031B-6847-AF77-BE59E77439C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90E5-C8C4-3B45-97F0-790A3D9C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E7008-2193-B842-B25D-D9688A91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985F-B982-B743-AD32-FBACB4DD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DFB5-0DB3-2F4C-B52D-567C8E1C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D409E-465A-7045-AE0D-37F69123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E869-9C45-FA4D-93BE-7598BF84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66CE-031B-6847-AF77-BE59E77439C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436F1-F81A-674B-B702-4E468963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4D0F-2576-A041-96EF-2F28E4C1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985F-B982-B743-AD32-FBACB4DD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9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D64E-77E4-6546-8100-0ACCBFA1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1059-4186-F740-968A-2E730EB9F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6890C-FA59-D045-AC14-7331469DF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9F43D-31DE-6E44-AEB5-8C589C85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66CE-031B-6847-AF77-BE59E77439C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E4671-80AA-5645-BFE8-C8B0EB6A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516E9-3CAA-5D47-AB84-04AB99C1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985F-B982-B743-AD32-FBACB4DD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D1D-DDA9-1F43-994D-2F5C4A02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F350-2626-A44A-8765-AAE85CA74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8D291-9936-FF4F-A1E0-FBCD04912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54713-983F-4646-8792-8984608DC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44295-AE93-AA47-886E-4C4C391BC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51BC0-DCDD-AC49-8754-6CA54CFA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66CE-031B-6847-AF77-BE59E77439C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EE301-92B5-FD49-8CEF-1E443BE7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D8265-94EF-8F42-88FA-C87E3EBB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985F-B982-B743-AD32-FBACB4DD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25FF-C12E-494B-BDAC-C57E60DB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AFB2A-B7D4-654E-A7C3-F0B21965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66CE-031B-6847-AF77-BE59E77439C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07E5F-3753-1E41-B424-439A5F99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43CEB-DF3A-E847-80F9-D22C1A9E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985F-B982-B743-AD32-FBACB4DD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40D41-6739-5C48-9D6C-E167B556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66CE-031B-6847-AF77-BE59E77439C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E2B61-F0B3-AE4E-8ABF-545865F6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EE30F-2698-234D-8464-7171B385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985F-B982-B743-AD32-FBACB4DD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4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7BD5-A568-9146-9122-7B948322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6E6E-C410-9643-AA88-D92F2AE3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B2EDC-35EF-2045-9DBF-CDD4D5B42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8338C-D8F5-034E-8A46-B8B25604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66CE-031B-6847-AF77-BE59E77439C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A7DDB-38A5-0546-B41D-96BA988B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746DE-FD52-534D-967E-FDA60C1D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985F-B982-B743-AD32-FBACB4DD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E474-BFBB-444E-9C09-931DB006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E9A9F-FB96-904C-9898-143812BDF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2039F-46D1-794E-A731-EE4870B6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49886-A6EE-7041-BEA1-1EECD044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66CE-031B-6847-AF77-BE59E77439C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F22BC-17F8-E648-B6D7-B506A0C6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98B3E-8488-C647-A388-CB240A39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985F-B982-B743-AD32-FBACB4DD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198CE-D5D9-8C4C-9805-2AA8255B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4A17F-EB51-B34B-A75C-9C6A9A677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1993-8D4A-4C48-8C6D-3D697BBB6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66CE-031B-6847-AF77-BE59E77439C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502F-D228-0B49-B1BB-F77F091EA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5CB88-A4D5-DE4D-BD15-F1E041034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985F-B982-B743-AD32-FBACB4DD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8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8.gi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12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C984-3544-7E49-A183-5C8C0751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2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C085-828D-2F44-A97D-93D58829D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4" y="16789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1460 Houses total across 23 neighborhoods 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Sale Price analyzed over 12 categories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21084-E897-9B45-8CE1-6D966BE19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496" y="1849988"/>
            <a:ext cx="2032000" cy="468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844D6-FB93-A84D-817D-6C310794C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54" y="2871989"/>
            <a:ext cx="6369113" cy="36642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0379FE-C8ED-154A-BAF8-B9B4DB38DD20}"/>
              </a:ext>
            </a:extLst>
          </p:cNvPr>
          <p:cNvCxnSpPr>
            <a:cxnSpLocks/>
          </p:cNvCxnSpPr>
          <p:nvPr/>
        </p:nvCxnSpPr>
        <p:spPr>
          <a:xfrm>
            <a:off x="838199" y="1249773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8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63F8-83BB-BB48-A105-A951801A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Wood deck or no wood deck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0E2D3-C795-9F4E-B6E2-101B3698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0" y="2124839"/>
            <a:ext cx="6083300" cy="393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19ACB4-FC53-8A48-B0AD-93BF3E9380B6}"/>
              </a:ext>
            </a:extLst>
          </p:cNvPr>
          <p:cNvSpPr txBox="1"/>
          <p:nvPr/>
        </p:nvSpPr>
        <p:spPr>
          <a:xfrm>
            <a:off x="691051" y="1574779"/>
            <a:ext cx="41786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Houses with a wood deck: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48% of total number of houses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Average sale price: $205,586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29% increase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Houses without a deck: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52% of total number of houses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Average sale price: $158,265</a:t>
            </a:r>
          </a:p>
          <a:p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7" name="Picture 6" descr="A wooden bench&#10;&#10;Description automatically generated">
            <a:extLst>
              <a:ext uri="{FF2B5EF4-FFF2-40B4-BE49-F238E27FC236}">
                <a16:creationId xmlns:a16="http://schemas.microsoft.com/office/drawing/2014/main" id="{DE9ABDA6-5630-A648-8193-680C1481D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80" y="4093339"/>
            <a:ext cx="3610587" cy="23995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7A6CA-2180-6F48-9F30-4732F22FA8F3}"/>
              </a:ext>
            </a:extLst>
          </p:cNvPr>
          <p:cNvCxnSpPr>
            <a:cxnSpLocks/>
          </p:cNvCxnSpPr>
          <p:nvPr/>
        </p:nvCxnSpPr>
        <p:spPr>
          <a:xfrm>
            <a:off x="975899" y="1272745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4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7232-21D6-CC4F-81BF-2C716247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2555"/>
            <a:ext cx="10515600" cy="5987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Privacy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D7BCA-DF67-B84E-827D-18AE2515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036" y="1046357"/>
            <a:ext cx="5157787" cy="823912"/>
          </a:xfrm>
        </p:spPr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Lot Configuration 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83E98C-24ED-3C49-97CE-2B7F48FE7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4048" y="2332038"/>
            <a:ext cx="4287796" cy="2174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Difference between Corner Lots and </a:t>
            </a:r>
            <a:r>
              <a:rPr lang="en-US" sz="20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Cul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 Sac Lots </a:t>
            </a:r>
          </a:p>
          <a:p>
            <a:pPr marL="0" indent="0">
              <a:buNone/>
            </a:pP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 difference between Corner Lots and Inside Lots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BB5F318-ECFC-3A49-8071-9308FDDF9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051" y="3940102"/>
            <a:ext cx="4771767" cy="2558480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1EE41C-59E9-A748-82E2-FEA1EA599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669" y="1618134"/>
            <a:ext cx="5157787" cy="181086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79894-2ECF-E244-883A-E27BE5752F2A}"/>
              </a:ext>
            </a:extLst>
          </p:cNvPr>
          <p:cNvCxnSpPr>
            <a:cxnSpLocks/>
          </p:cNvCxnSpPr>
          <p:nvPr/>
        </p:nvCxnSpPr>
        <p:spPr>
          <a:xfrm>
            <a:off x="975899" y="1164324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Checkbox Checked outline">
            <a:extLst>
              <a:ext uri="{FF2B5EF4-FFF2-40B4-BE49-F238E27FC236}">
                <a16:creationId xmlns:a16="http://schemas.microsoft.com/office/drawing/2014/main" id="{14957E95-459C-964F-9973-0B95C9871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036" y="2272172"/>
            <a:ext cx="674323" cy="674323"/>
          </a:xfrm>
          <a:prstGeom prst="rect">
            <a:avLst/>
          </a:prstGeom>
        </p:spPr>
      </p:pic>
      <p:pic>
        <p:nvPicPr>
          <p:cNvPr id="17" name="Graphic 16" descr="Checkbox Crossed outline">
            <a:extLst>
              <a:ext uri="{FF2B5EF4-FFF2-40B4-BE49-F238E27FC236}">
                <a16:creationId xmlns:a16="http://schemas.microsoft.com/office/drawing/2014/main" id="{27EF516A-0934-204E-AC47-576BBDD47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4356" y="3419432"/>
            <a:ext cx="674323" cy="674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982B81-C480-CD43-B423-717F2B40C010}"/>
              </a:ext>
            </a:extLst>
          </p:cNvPr>
          <p:cNvSpPr txBox="1"/>
          <p:nvPr/>
        </p:nvSpPr>
        <p:spPr>
          <a:xfrm>
            <a:off x="551036" y="4763328"/>
            <a:ext cx="53802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Overall Average Sale prices:</a:t>
            </a:r>
          </a:p>
          <a:p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r>
              <a:rPr lang="en-US" sz="20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Cul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 Sac Lots &gt; Inside and Corner Lots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E739D5-5B94-404A-ADD1-E304770A1C9D}"/>
              </a:ext>
            </a:extLst>
          </p:cNvPr>
          <p:cNvSpPr/>
          <p:nvPr/>
        </p:nvSpPr>
        <p:spPr>
          <a:xfrm>
            <a:off x="10410116" y="1373595"/>
            <a:ext cx="1611968" cy="281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4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7232-21D6-CC4F-81BF-2C716247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47006"/>
            <a:ext cx="10515600" cy="5987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Privacy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3327B-76BE-8844-91D4-EECEC873E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75899" y="1269940"/>
            <a:ext cx="5183188" cy="823912"/>
          </a:xfrm>
        </p:spPr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Fenced Properties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8C5102-D0FB-9344-A8BA-FAE79CBF800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84108" y="2397186"/>
            <a:ext cx="5833288" cy="356319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E8B88B-BFD5-D442-A204-F042B8145DED}"/>
              </a:ext>
            </a:extLst>
          </p:cNvPr>
          <p:cNvCxnSpPr>
            <a:cxnSpLocks/>
          </p:cNvCxnSpPr>
          <p:nvPr/>
        </p:nvCxnSpPr>
        <p:spPr>
          <a:xfrm>
            <a:off x="975899" y="1272745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6AE012-C5DA-A943-A6C0-3AA5FA25EE48}"/>
              </a:ext>
            </a:extLst>
          </p:cNvPr>
          <p:cNvSpPr txBox="1"/>
          <p:nvPr/>
        </p:nvSpPr>
        <p:spPr>
          <a:xfrm>
            <a:off x="975899" y="2162844"/>
            <a:ext cx="41521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*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Surprisingly</a:t>
            </a:r>
          </a:p>
          <a:p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Houses with fence average sale price: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$152,912</a:t>
            </a:r>
          </a:p>
          <a:p>
            <a:pPr lvl="1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Houses with no fence average sale price: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$187,596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22% increase </a:t>
            </a:r>
          </a:p>
          <a:p>
            <a:pPr lvl="1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8" name="Picture 17" descr="A close up of a fence&#10;&#10;Description automatically generated">
            <a:extLst>
              <a:ext uri="{FF2B5EF4-FFF2-40B4-BE49-F238E27FC236}">
                <a16:creationId xmlns:a16="http://schemas.microsoft.com/office/drawing/2014/main" id="{5774ACD0-8C10-B84C-8E09-031E4E0C60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0005" r="-5759"/>
          <a:stretch/>
        </p:blipFill>
        <p:spPr>
          <a:xfrm>
            <a:off x="1820405" y="5462571"/>
            <a:ext cx="2680343" cy="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5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9D07-3C66-C94A-9262-45340C1C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When to buy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2DCF-8765-3642-89E6-C602E36B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091" y="1825625"/>
            <a:ext cx="3971306" cy="4351338"/>
          </a:xfrm>
        </p:spPr>
        <p:txBody>
          <a:bodyPr>
            <a:normAutofit/>
          </a:bodyPr>
          <a:lstStyle/>
          <a:p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Normal or Abnormal Sale </a:t>
            </a:r>
          </a:p>
          <a:p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Best month of the year to buy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09CFA8-D133-4D44-AB9C-C5A7821ADAE8}"/>
              </a:ext>
            </a:extLst>
          </p:cNvPr>
          <p:cNvCxnSpPr>
            <a:cxnSpLocks/>
          </p:cNvCxnSpPr>
          <p:nvPr/>
        </p:nvCxnSpPr>
        <p:spPr>
          <a:xfrm>
            <a:off x="975899" y="1272745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vintage photo of a house&#10;&#10;Description automatically generated">
            <a:extLst>
              <a:ext uri="{FF2B5EF4-FFF2-40B4-BE49-F238E27FC236}">
                <a16:creationId xmlns:a16="http://schemas.microsoft.com/office/drawing/2014/main" id="{9C1F3F81-CFAC-6D46-AB88-D22114F42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21" y="1975824"/>
            <a:ext cx="4970479" cy="405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5945-60BA-1E4A-82B1-D312A942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Normal or Abnormal Sale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54D6-5B17-9849-9E02-A9574730E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381"/>
            <a:ext cx="44381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Abnormal Sales: </a:t>
            </a:r>
          </a:p>
          <a:p>
            <a:pPr marL="0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Trades, Foreclosures, Short Sales </a:t>
            </a:r>
          </a:p>
          <a:p>
            <a:pPr marL="0" indent="0">
              <a:buNone/>
            </a:pP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*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Surprisingly</a:t>
            </a: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18% of total Sales 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Average Sale Price: $207,071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18% higher than Normal Sales Average Price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E6ECD-88CA-CA41-A27F-AF5EF6DB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93144"/>
            <a:ext cx="5753100" cy="34163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4E7F0D-D84F-7841-9DB6-08FD38E36DF1}"/>
              </a:ext>
            </a:extLst>
          </p:cNvPr>
          <p:cNvCxnSpPr>
            <a:cxnSpLocks/>
          </p:cNvCxnSpPr>
          <p:nvPr/>
        </p:nvCxnSpPr>
        <p:spPr>
          <a:xfrm>
            <a:off x="975899" y="1272745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395D9D9A-1740-AA4B-A068-9EB6A6E0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135" y="5121275"/>
            <a:ext cx="147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3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48E5-D93C-4349-9066-862913AB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Best month of the year to buy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31A6-FFE7-5144-9F25-6372BA65D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585911"/>
            <a:ext cx="10515600" cy="2561024"/>
          </a:xfrm>
        </p:spPr>
        <p:txBody>
          <a:bodyPr/>
          <a:lstStyle/>
          <a:p>
            <a:r>
              <a:rPr lang="en-US" sz="20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Anova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 No significant difference between months houses are sold. </a:t>
            </a:r>
          </a:p>
          <a:p>
            <a:pPr marL="0" indent="0">
              <a:buNone/>
            </a:pP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T-test: Some difference in average sale price between April and October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P-value = 0,0522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66DE6-DD7F-4B4D-AF77-3BC9F1DBA2C2}"/>
              </a:ext>
            </a:extLst>
          </p:cNvPr>
          <p:cNvSpPr txBox="1"/>
          <p:nvPr/>
        </p:nvSpPr>
        <p:spPr>
          <a:xfrm>
            <a:off x="975899" y="1590335"/>
            <a:ext cx="4821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April </a:t>
            </a:r>
          </a:p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Average Sale Price: $171,503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FFF70-364D-DC4D-9C03-8C4269C636DE}"/>
              </a:ext>
            </a:extLst>
          </p:cNvPr>
          <p:cNvSpPr txBox="1"/>
          <p:nvPr/>
        </p:nvSpPr>
        <p:spPr>
          <a:xfrm>
            <a:off x="6394908" y="1690688"/>
            <a:ext cx="4821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October</a:t>
            </a:r>
          </a:p>
          <a:p>
            <a:pPr algn="ctr"/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Average Sale Price: $195,683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9" name="Graphic 8" descr="Checkbox Crossed outline">
            <a:extLst>
              <a:ext uri="{FF2B5EF4-FFF2-40B4-BE49-F238E27FC236}">
                <a16:creationId xmlns:a16="http://schemas.microsoft.com/office/drawing/2014/main" id="{985C9D0B-33B5-2245-B40F-B4973BEFE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8306" y="2652619"/>
            <a:ext cx="914400" cy="914400"/>
          </a:xfrm>
          <a:prstGeom prst="rect">
            <a:avLst/>
          </a:prstGeom>
        </p:spPr>
      </p:pic>
      <p:pic>
        <p:nvPicPr>
          <p:cNvPr id="11" name="Graphic 10" descr="Checkbox Checked outline">
            <a:extLst>
              <a:ext uri="{FF2B5EF4-FFF2-40B4-BE49-F238E27FC236}">
                <a16:creationId xmlns:a16="http://schemas.microsoft.com/office/drawing/2014/main" id="{6FFCD9CB-58CF-8549-AB53-3FAA2ECA0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9296" y="2652619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68D391-9EE6-8847-81DA-0BF5521521D7}"/>
              </a:ext>
            </a:extLst>
          </p:cNvPr>
          <p:cNvCxnSpPr>
            <a:cxnSpLocks/>
          </p:cNvCxnSpPr>
          <p:nvPr/>
        </p:nvCxnSpPr>
        <p:spPr>
          <a:xfrm>
            <a:off x="975899" y="1272745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Diagram, engineering drawing&#10;&#10;Description automatically generated">
            <a:extLst>
              <a:ext uri="{FF2B5EF4-FFF2-40B4-BE49-F238E27FC236}">
                <a16:creationId xmlns:a16="http://schemas.microsoft.com/office/drawing/2014/main" id="{97402004-EE20-5644-AEA5-6DB82C4A9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75897" y="2765988"/>
            <a:ext cx="1589173" cy="1181084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4DC91-551A-824A-B9D5-0A32343C54C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3890"/>
          <a:stretch/>
        </p:blipFill>
        <p:spPr>
          <a:xfrm>
            <a:off x="9626927" y="2776653"/>
            <a:ext cx="1589173" cy="127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0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C6BB-FB9E-7844-A24C-0FE99DCF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‘perfect’ set up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0347-C9FD-ED48-AAEF-5D847F64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00" y="1596980"/>
            <a:ext cx="10515600" cy="46106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Exterior Appearance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19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Cement Board </a:t>
            </a:r>
            <a:endParaRPr lang="en-US" sz="20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Foundation material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19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Poured Concrete </a:t>
            </a:r>
            <a:endParaRPr lang="en-US" sz="20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As much bathrooms as bedrooms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19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Yes ! </a:t>
            </a:r>
            <a:endParaRPr lang="en-US" sz="20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Basement has full bath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19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Yes ! </a:t>
            </a:r>
            <a:endParaRPr lang="en-US" sz="19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Kitchen appearance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19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Good to Excellent </a:t>
            </a:r>
            <a:endParaRPr lang="en-US" sz="20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Wood deck or no wood deck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19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Wood deck </a:t>
            </a:r>
            <a:endParaRPr lang="en-US" sz="19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Privacy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Lot configuration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1900" b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Cul</a:t>
            </a:r>
            <a:r>
              <a:rPr lang="en-US" sz="19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 de sac </a:t>
            </a:r>
            <a:endParaRPr lang="en-US" sz="20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Fence or no fence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19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No significance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Buy in the spring </a:t>
            </a:r>
          </a:p>
          <a:p>
            <a:pPr marL="0" indent="0">
              <a:buNone/>
            </a:pP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2BDC3C-3B98-3545-B023-7B6F0B63523A}"/>
              </a:ext>
            </a:extLst>
          </p:cNvPr>
          <p:cNvCxnSpPr>
            <a:cxnSpLocks/>
          </p:cNvCxnSpPr>
          <p:nvPr/>
        </p:nvCxnSpPr>
        <p:spPr>
          <a:xfrm>
            <a:off x="975899" y="1272745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rge building&#10;&#10;Description automatically generated">
            <a:extLst>
              <a:ext uri="{FF2B5EF4-FFF2-40B4-BE49-F238E27FC236}">
                <a16:creationId xmlns:a16="http://schemas.microsoft.com/office/drawing/2014/main" id="{BC1E4D60-0675-6A4D-8CE7-8D8D6565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97" y="2697318"/>
            <a:ext cx="4325903" cy="27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4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54A1-6CA3-9748-B796-016ACE90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767" y="2766218"/>
            <a:ext cx="3450465" cy="1325563"/>
          </a:xfrm>
        </p:spPr>
        <p:txBody>
          <a:bodyPr/>
          <a:lstStyle/>
          <a:p>
            <a:pPr algn="ctr"/>
            <a:r>
              <a:rPr lang="en-US" dirty="0">
                <a:latin typeface="Segoe UI Emoji" panose="020F0502020204030204" pitchFamily="34" charset="0"/>
                <a:cs typeface="Segoe UI Emoji" panose="020F0502020204030204" pitchFamily="34" charset="0"/>
              </a:rPr>
              <a:t>Questions ?</a:t>
            </a:r>
            <a:br>
              <a:rPr lang="en-US" dirty="0">
                <a:latin typeface="Segoe UI Emoji" panose="020F0502020204030204" pitchFamily="34" charset="0"/>
                <a:cs typeface="Segoe UI Emoji" panose="020F0502020204030204" pitchFamily="34" charset="0"/>
              </a:rPr>
            </a:br>
            <a:r>
              <a:rPr lang="en-US" dirty="0">
                <a:latin typeface="Segoe UI Emoji" panose="020F0502020204030204" pitchFamily="34" charset="0"/>
                <a:cs typeface="Segoe UI Emoji" panose="020F0502020204030204" pitchFamily="34" charset="0"/>
              </a:rPr>
              <a:t>Thanks ! </a:t>
            </a:r>
          </a:p>
        </p:txBody>
      </p:sp>
    </p:spTree>
    <p:extLst>
      <p:ext uri="{BB962C8B-B14F-4D97-AF65-F5344CB8AC3E}">
        <p14:creationId xmlns:p14="http://schemas.microsoft.com/office/powerpoint/2010/main" val="353228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9CC5-9BED-AB4A-8EC4-A55BC825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2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‘perfect’ set 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25EB-D95F-674A-977F-78784DCA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2043938"/>
            <a:ext cx="4802579" cy="208135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Exterior Appearance 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Foundation material 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As much bathrooms as bedrooms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BC44F5-EC9B-8847-BA5C-6A74B9D83E0A}"/>
              </a:ext>
            </a:extLst>
          </p:cNvPr>
          <p:cNvCxnSpPr>
            <a:cxnSpLocks/>
          </p:cNvCxnSpPr>
          <p:nvPr/>
        </p:nvCxnSpPr>
        <p:spPr>
          <a:xfrm>
            <a:off x="975899" y="1438820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6F3CCE-2857-F945-ACD0-EDAD7DE21AF5}"/>
              </a:ext>
            </a:extLst>
          </p:cNvPr>
          <p:cNvSpPr txBox="1">
            <a:spLocks/>
          </p:cNvSpPr>
          <p:nvPr/>
        </p:nvSpPr>
        <p:spPr>
          <a:xfrm>
            <a:off x="6551226" y="2043938"/>
            <a:ext cx="4802579" cy="324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Basement has full bath 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Kitchen appearance 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Wood deck or no wood deck 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Privacy </a:t>
            </a:r>
          </a:p>
          <a:p>
            <a:pPr lvl="1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Lot configuration</a:t>
            </a:r>
          </a:p>
          <a:p>
            <a:pPr lvl="1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Fence or no fence </a:t>
            </a:r>
          </a:p>
          <a:p>
            <a:pPr lvl="1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When to buy </a:t>
            </a:r>
          </a:p>
          <a:p>
            <a:pPr lvl="1"/>
            <a:r>
              <a:rPr lang="en-US" sz="2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Normal or Abnormal Sale </a:t>
            </a:r>
          </a:p>
          <a:p>
            <a:pPr lvl="1"/>
            <a:r>
              <a:rPr lang="en-US" sz="2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Better time of the year to buy ? </a:t>
            </a: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5144D16A-6641-604A-A709-E00E8AB8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31" y="3429000"/>
            <a:ext cx="4112109" cy="27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2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483E-A452-3848-83FB-D5C436A0D1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09953" y="423971"/>
            <a:ext cx="5671751" cy="11144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Exterior Appearance </a:t>
            </a:r>
            <a:br>
              <a:rPr lang="en-US" sz="3300" dirty="0"/>
            </a:br>
            <a:endParaRPr lang="en-US" sz="3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5937B-5968-7D4B-AB7C-A0286C00C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7" y="2146043"/>
            <a:ext cx="6339761" cy="389640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69455A-70F8-A647-AEE4-937B9180A07A}"/>
              </a:ext>
            </a:extLst>
          </p:cNvPr>
          <p:cNvCxnSpPr>
            <a:cxnSpLocks/>
          </p:cNvCxnSpPr>
          <p:nvPr/>
        </p:nvCxnSpPr>
        <p:spPr>
          <a:xfrm>
            <a:off x="963827" y="1322173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32A5DC6-0423-AA4E-B60F-2FAA2C867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596" y="2869043"/>
            <a:ext cx="2695443" cy="24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0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FCA1-1E97-1348-9429-75993C4E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Exterior Appearance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AA8D4-1645-A449-B95C-012104E7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541" y="1886608"/>
            <a:ext cx="5157787" cy="473831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Wood siding Vs Cement Board siding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8D41FC-C43D-FF42-A15E-0E99DD36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41" y="2649926"/>
            <a:ext cx="5523121" cy="3623167"/>
          </a:xfrm>
          <a:prstGeom prst="rect">
            <a:avLst/>
          </a:prstGeom>
        </p:spPr>
      </p:pic>
      <p:pic>
        <p:nvPicPr>
          <p:cNvPr id="17" name="Graphic 16" descr="Checkbox Checked outline">
            <a:extLst>
              <a:ext uri="{FF2B5EF4-FFF2-40B4-BE49-F238E27FC236}">
                <a16:creationId xmlns:a16="http://schemas.microsoft.com/office/drawing/2014/main" id="{BCBC06FD-3CDD-7F43-9B61-931A0823A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1896" y="1799494"/>
            <a:ext cx="741625" cy="741625"/>
          </a:xfrm>
          <a:prstGeom prst="rect">
            <a:avLst/>
          </a:prstGeom>
        </p:spPr>
      </p:pic>
      <p:pic>
        <p:nvPicPr>
          <p:cNvPr id="23" name="Content Placeholder 5" descr="A close up of a cage&#10;&#10;Description automatically generated">
            <a:extLst>
              <a:ext uri="{FF2B5EF4-FFF2-40B4-BE49-F238E27FC236}">
                <a16:creationId xmlns:a16="http://schemas.microsoft.com/office/drawing/2014/main" id="{B9B4E294-BFB4-DC4F-9A7C-77451F86B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8599" y="584907"/>
            <a:ext cx="2638425" cy="2638425"/>
          </a:xfrm>
          <a:prstGeom prst="rect">
            <a:avLst/>
          </a:prstGeom>
        </p:spPr>
      </p:pic>
      <p:pic>
        <p:nvPicPr>
          <p:cNvPr id="24" name="Picture 23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B1362D15-9215-5C49-866A-EA7121668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8599" y="3753840"/>
            <a:ext cx="3552792" cy="25192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D29610-F95D-D44B-91BA-A3EF99DB043A}"/>
              </a:ext>
            </a:extLst>
          </p:cNvPr>
          <p:cNvCxnSpPr>
            <a:cxnSpLocks/>
          </p:cNvCxnSpPr>
          <p:nvPr/>
        </p:nvCxnSpPr>
        <p:spPr>
          <a:xfrm>
            <a:off x="606246" y="1571314"/>
            <a:ext cx="54897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96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FCA1-1E97-1348-9429-75993C4E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Exterior Appearance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366AC-8B21-9D41-A9C7-2F180E7C3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1909582"/>
            <a:ext cx="5183188" cy="505482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Brick Face Vs Cement Board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F04514-98A1-4047-A9C1-17311DCB6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728032"/>
            <a:ext cx="5627513" cy="3479607"/>
          </a:xfrm>
          <a:prstGeom prst="rect">
            <a:avLst/>
          </a:prstGeom>
        </p:spPr>
      </p:pic>
      <p:pic>
        <p:nvPicPr>
          <p:cNvPr id="19" name="Graphic 18" descr="Checkbox Crossed outline">
            <a:extLst>
              <a:ext uri="{FF2B5EF4-FFF2-40B4-BE49-F238E27FC236}">
                <a16:creationId xmlns:a16="http://schemas.microsoft.com/office/drawing/2014/main" id="{A547A801-CDB9-4446-BA12-5BB9FAB3F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1307" y="1853085"/>
            <a:ext cx="712549" cy="712549"/>
          </a:xfrm>
          <a:prstGeom prst="rect">
            <a:avLst/>
          </a:prstGeom>
        </p:spPr>
      </p:pic>
      <p:pic>
        <p:nvPicPr>
          <p:cNvPr id="11" name="Picture 10" descr="A brick wall&#10;&#10;Description automatically generated">
            <a:extLst>
              <a:ext uri="{FF2B5EF4-FFF2-40B4-BE49-F238E27FC236}">
                <a16:creationId xmlns:a16="http://schemas.microsoft.com/office/drawing/2014/main" id="{023BA3DD-5472-0948-809C-E101E1CCF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694" y="453735"/>
            <a:ext cx="2685705" cy="2685705"/>
          </a:xfrm>
          <a:prstGeom prst="rect">
            <a:avLst/>
          </a:prstGeom>
        </p:spPr>
      </p:pic>
      <p:pic>
        <p:nvPicPr>
          <p:cNvPr id="14" name="Content Placeholder 5" descr="A close up of a cage&#10;&#10;Description automatically generated">
            <a:extLst>
              <a:ext uri="{FF2B5EF4-FFF2-40B4-BE49-F238E27FC236}">
                <a16:creationId xmlns:a16="http://schemas.microsoft.com/office/drawing/2014/main" id="{EF50C1F7-5BC5-6E4C-828C-1FF399349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0694" y="3521934"/>
            <a:ext cx="2685705" cy="268570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13B2C-F62B-264F-834B-5CEBAC1F82CE}"/>
              </a:ext>
            </a:extLst>
          </p:cNvPr>
          <p:cNvCxnSpPr>
            <a:cxnSpLocks/>
          </p:cNvCxnSpPr>
          <p:nvPr/>
        </p:nvCxnSpPr>
        <p:spPr>
          <a:xfrm>
            <a:off x="606246" y="1571314"/>
            <a:ext cx="54897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42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FC6A1-A13E-E747-B9E7-EADEA1F97C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6656" y="338826"/>
            <a:ext cx="9795637" cy="110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Foundation material 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D6700-D447-4647-A1DC-093940E5F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9" y="3335705"/>
            <a:ext cx="3797536" cy="2415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71E92-C3C8-694A-AC9B-90414B6E5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887" y="3374641"/>
            <a:ext cx="3797536" cy="23374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359391-99EE-A246-B215-0BB1AA1CB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676" y="3376897"/>
            <a:ext cx="3896533" cy="2275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E96BE2-0C27-E94C-AB1C-106F6A6E1503}"/>
              </a:ext>
            </a:extLst>
          </p:cNvPr>
          <p:cNvSpPr txBox="1"/>
          <p:nvPr/>
        </p:nvSpPr>
        <p:spPr>
          <a:xfrm>
            <a:off x="572945" y="2887366"/>
            <a:ext cx="379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Brick &amp; Tile Vs Poured Concrete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794D49-E117-BB4B-AFCB-8A0A1FEA1ABD}"/>
              </a:ext>
            </a:extLst>
          </p:cNvPr>
          <p:cNvSpPr txBox="1"/>
          <p:nvPr/>
        </p:nvSpPr>
        <p:spPr>
          <a:xfrm>
            <a:off x="4370481" y="2887366"/>
            <a:ext cx="379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Cinder Block Vs Poured Concrete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286B2-11EB-774C-9613-B6CADE84788F}"/>
              </a:ext>
            </a:extLst>
          </p:cNvPr>
          <p:cNvSpPr txBox="1"/>
          <p:nvPr/>
        </p:nvSpPr>
        <p:spPr>
          <a:xfrm>
            <a:off x="8689169" y="2887366"/>
            <a:ext cx="385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Brick &amp; Tile Vs Cinder Block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65EB84-5BAD-F045-ABEC-DB7B53698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655" y="1569967"/>
            <a:ext cx="9144000" cy="8382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1770CC-D627-284F-8D1E-F85D96B2FF00}"/>
              </a:ext>
            </a:extLst>
          </p:cNvPr>
          <p:cNvCxnSpPr>
            <a:cxnSpLocks/>
          </p:cNvCxnSpPr>
          <p:nvPr/>
        </p:nvCxnSpPr>
        <p:spPr>
          <a:xfrm>
            <a:off x="922554" y="1062681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1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B4C4-AE6B-8E44-A4E5-71AA5D5A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One bath for each bedrooms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695297-3270-CB42-8C77-0EB728729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6526" y="2115868"/>
            <a:ext cx="5857274" cy="3450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F1DFB1-C77F-1E4F-90EF-DD3911C2F72F}"/>
              </a:ext>
            </a:extLst>
          </p:cNvPr>
          <p:cNvSpPr txBox="1"/>
          <p:nvPr/>
        </p:nvSpPr>
        <p:spPr>
          <a:xfrm>
            <a:off x="838200" y="2426913"/>
            <a:ext cx="37101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29% of total number of houses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Average sale price: $210,744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25% increase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71% of total number of houses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Average sale price: $168,796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Graphic 6" descr="Checkbox Checked outline">
            <a:extLst>
              <a:ext uri="{FF2B5EF4-FFF2-40B4-BE49-F238E27FC236}">
                <a16:creationId xmlns:a16="http://schemas.microsoft.com/office/drawing/2014/main" id="{58D898E1-FF8B-ED4E-846E-BF86E8B05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428" y="2603456"/>
            <a:ext cx="825544" cy="825544"/>
          </a:xfrm>
          <a:prstGeom prst="rect">
            <a:avLst/>
          </a:prstGeom>
        </p:spPr>
      </p:pic>
      <p:pic>
        <p:nvPicPr>
          <p:cNvPr id="8" name="Graphic 7" descr="Checkbox Crossed outline">
            <a:extLst>
              <a:ext uri="{FF2B5EF4-FFF2-40B4-BE49-F238E27FC236}">
                <a16:creationId xmlns:a16="http://schemas.microsoft.com/office/drawing/2014/main" id="{0FC4BA61-5C3E-574A-AF62-D12C9FD602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428" y="4456847"/>
            <a:ext cx="825544" cy="8255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FB90E-F19D-2F48-B7C5-C7D4FE656628}"/>
              </a:ext>
            </a:extLst>
          </p:cNvPr>
          <p:cNvCxnSpPr>
            <a:cxnSpLocks/>
          </p:cNvCxnSpPr>
          <p:nvPr/>
        </p:nvCxnSpPr>
        <p:spPr>
          <a:xfrm>
            <a:off x="963827" y="1322173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9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C6E1-BBE3-474A-B5BD-17BE767A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Basement has full bath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BB708-A06E-9442-ABC6-67E16B66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427" y="1795835"/>
            <a:ext cx="5614373" cy="3489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96836-29D2-B449-A93A-7F7D34342468}"/>
              </a:ext>
            </a:extLst>
          </p:cNvPr>
          <p:cNvSpPr txBox="1"/>
          <p:nvPr/>
        </p:nvSpPr>
        <p:spPr>
          <a:xfrm>
            <a:off x="838200" y="1721659"/>
            <a:ext cx="42071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Houses with at least one full bath in basement: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41% of total house 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Average Sale price: $202,745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22% increase </a:t>
            </a:r>
          </a:p>
          <a:p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Houses without bathroom in basement: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59% of total house 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Average Sale Price: $165,521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2D2748-280C-3D40-94DD-460528966747}"/>
              </a:ext>
            </a:extLst>
          </p:cNvPr>
          <p:cNvCxnSpPr>
            <a:cxnSpLocks/>
          </p:cNvCxnSpPr>
          <p:nvPr/>
        </p:nvCxnSpPr>
        <p:spPr>
          <a:xfrm>
            <a:off x="963827" y="1322173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692B7B5-1D8D-6B4D-A90E-4BD61A8542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20" t="13571" r="21103" b="7968"/>
          <a:stretch/>
        </p:blipFill>
        <p:spPr>
          <a:xfrm>
            <a:off x="439386" y="4903043"/>
            <a:ext cx="1326594" cy="194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0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774B-6FE5-544B-97C8-BE9F964D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328"/>
            <a:ext cx="10515600" cy="1325563"/>
          </a:xfrm>
        </p:spPr>
        <p:txBody>
          <a:bodyPr/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Kitchen appearance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07A38-8BC2-0144-9A48-BAF5CC50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8" y="3419475"/>
            <a:ext cx="5136562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D616C-4308-A946-8BD3-14E4B7AE4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232" y="3419475"/>
            <a:ext cx="5334000" cy="307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6B753-7ADA-5047-9B12-4BB7C24D2C21}"/>
              </a:ext>
            </a:extLst>
          </p:cNvPr>
          <p:cNvSpPr txBox="1"/>
          <p:nvPr/>
        </p:nvSpPr>
        <p:spPr>
          <a:xfrm>
            <a:off x="6420754" y="1674978"/>
            <a:ext cx="47953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Fair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Excellent </a:t>
            </a:r>
          </a:p>
          <a:p>
            <a:pPr lvl="1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$222,989 (68%) Increase in Price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6FA4A-5438-8848-986F-5555B5C10458}"/>
              </a:ext>
            </a:extLst>
          </p:cNvPr>
          <p:cNvSpPr txBox="1"/>
          <p:nvPr/>
        </p:nvSpPr>
        <p:spPr>
          <a:xfrm>
            <a:off x="6420754" y="2528860"/>
            <a:ext cx="47953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Good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Excellent </a:t>
            </a:r>
          </a:p>
          <a:p>
            <a:pPr lvl="1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$116,439 (35%) Increase in Price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BA3BC-BA93-F04D-B654-7142F82A2E62}"/>
              </a:ext>
            </a:extLst>
          </p:cNvPr>
          <p:cNvCxnSpPr>
            <a:cxnSpLocks/>
          </p:cNvCxnSpPr>
          <p:nvPr/>
        </p:nvCxnSpPr>
        <p:spPr>
          <a:xfrm>
            <a:off x="975899" y="1272745"/>
            <a:ext cx="102402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188C22-104E-F146-A374-9731B5CF5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886" y="1772499"/>
            <a:ext cx="2532184" cy="1366047"/>
          </a:xfrm>
          <a:prstGeom prst="rect">
            <a:avLst/>
          </a:prstGeom>
        </p:spPr>
      </p:pic>
      <p:pic>
        <p:nvPicPr>
          <p:cNvPr id="13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C38628AD-86B0-4645-89C2-D43006406B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863" r="1223" b="6596"/>
          <a:stretch/>
        </p:blipFill>
        <p:spPr>
          <a:xfrm>
            <a:off x="652827" y="1911927"/>
            <a:ext cx="2048926" cy="122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7440</TotalTime>
  <Words>656</Words>
  <Application>Microsoft Macintosh PowerPoint</Application>
  <PresentationFormat>Widescreen</PresentationFormat>
  <Paragraphs>162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 Emoji</vt:lpstr>
      <vt:lpstr>Segoe UI Historic</vt:lpstr>
      <vt:lpstr>Office Theme</vt:lpstr>
      <vt:lpstr>Data introduction</vt:lpstr>
      <vt:lpstr>The ‘perfect’ set up </vt:lpstr>
      <vt:lpstr>Exterior Appearance  </vt:lpstr>
      <vt:lpstr>Exterior Appearance</vt:lpstr>
      <vt:lpstr>Exterior Appearance</vt:lpstr>
      <vt:lpstr>Foundation material  </vt:lpstr>
      <vt:lpstr>One bath for each bedrooms  </vt:lpstr>
      <vt:lpstr>Basement has full bath  </vt:lpstr>
      <vt:lpstr>Kitchen appearance  </vt:lpstr>
      <vt:lpstr>Wood deck or no wood deck  </vt:lpstr>
      <vt:lpstr>Privacy  </vt:lpstr>
      <vt:lpstr>Privacy  </vt:lpstr>
      <vt:lpstr>When to buy</vt:lpstr>
      <vt:lpstr>Normal or Abnormal Sale  </vt:lpstr>
      <vt:lpstr>Best month of the year to buy  </vt:lpstr>
      <vt:lpstr>The ‘perfect’ set up </vt:lpstr>
      <vt:lpstr>Questions ? Thanks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giomi</dc:creator>
  <cp:lastModifiedBy>alice giomi</cp:lastModifiedBy>
  <cp:revision>45</cp:revision>
  <dcterms:created xsi:type="dcterms:W3CDTF">2020-12-11T00:56:57Z</dcterms:created>
  <dcterms:modified xsi:type="dcterms:W3CDTF">2020-12-21T10:42:00Z</dcterms:modified>
</cp:coreProperties>
</file>