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bold.fntdata"/><Relationship Id="rId12" Type="http://schemas.openxmlformats.org/officeDocument/2006/relationships/slide" Target="slides/slide8.xml"/><Relationship Id="rId34" Type="http://schemas.openxmlformats.org/officeDocument/2006/relationships/font" Target="fonts/Roboto-regular.fntdata"/><Relationship Id="rId15" Type="http://schemas.openxmlformats.org/officeDocument/2006/relationships/slide" Target="slides/slide11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png"/><Relationship Id="rId4" Type="http://schemas.openxmlformats.org/officeDocument/2006/relationships/image" Target="../media/image0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Relationship Id="rId4" Type="http://schemas.openxmlformats.org/officeDocument/2006/relationships/image" Target="../media/image0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Relationship Id="rId4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Relationship Id="rId4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Classifying Facts and Opinions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84750" y="0"/>
            <a:ext cx="4045200" cy="91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News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50" y="818050"/>
            <a:ext cx="4147500" cy="40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>
            <p:ph type="title"/>
          </p:nvPr>
        </p:nvSpPr>
        <p:spPr>
          <a:xfrm>
            <a:off x="4801050" y="0"/>
            <a:ext cx="4045200" cy="91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Opinions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1048" y="856867"/>
            <a:ext cx="4045199" cy="3991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Frequent POS Tags with Stopwords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8775" y="1653007"/>
            <a:ext cx="5383125" cy="3235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5425" y="1660137"/>
            <a:ext cx="5383125" cy="322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Frequent POS Tags without Stopwords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2400" y="1704800"/>
            <a:ext cx="5258333" cy="315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6225" y="1658825"/>
            <a:ext cx="5334999" cy="319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250" y="416525"/>
            <a:ext cx="7645400" cy="458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400" y="359450"/>
            <a:ext cx="7550249" cy="453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 &amp; Evaluation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Decisions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Inclusion of stopwords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Parameter selection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Specifics of POS tag features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Selecting the sets of features: unigrams, bigrams, POS tags, other indicators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Unigram without stop words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250" y="1959725"/>
            <a:ext cx="7645399" cy="262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Unigram with stop words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300" y="1998775"/>
            <a:ext cx="7645399" cy="2630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275" y="979825"/>
            <a:ext cx="7645399" cy="14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275" y="2571400"/>
            <a:ext cx="7645399" cy="19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/>
              <a:t>Problem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Large amount of information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Limited time and judgement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Prioritize information intake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275" y="2131450"/>
            <a:ext cx="6564081" cy="349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6025" y="-111200"/>
            <a:ext cx="6564075" cy="378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Individual POS tags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300" y="1960987"/>
            <a:ext cx="7645399" cy="262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Word-tag pairs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300" y="1953175"/>
            <a:ext cx="7645399" cy="2641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Unigram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250" y="1954037"/>
            <a:ext cx="7645399" cy="2640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Unigram, Bigram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250" y="1971062"/>
            <a:ext cx="7645399" cy="2606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Unigram, bigram, POS tag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300" y="2000675"/>
            <a:ext cx="7645399" cy="26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 Model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Logistic Regression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default parameters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Include stopwords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Unigrams, bigrams and POS tags (word-tag pairs)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712" y="345550"/>
            <a:ext cx="7648575" cy="46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925" y="0"/>
            <a:ext cx="686560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250" y="843075"/>
            <a:ext cx="7645399" cy="3845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50" y="130125"/>
            <a:ext cx="5734050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8100" y="2553675"/>
            <a:ext cx="573405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Limitations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Short text classification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Topics of articles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174" y="1243450"/>
            <a:ext cx="7743700" cy="464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98250" y="59650"/>
            <a:ext cx="8826600" cy="41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3200"/>
          </a:p>
          <a:p>
            <a:pPr lvl="0" rtl="0">
              <a:spcBef>
                <a:spcPts val="0"/>
              </a:spcBef>
              <a:buNone/>
            </a:pPr>
            <a:r>
              <a:rPr lang="en" sz="3200"/>
              <a:t>Progress from midterm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158250" y="939250"/>
            <a:ext cx="8826600" cy="39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98450" lvl="0" marL="457200" rtl="0">
              <a:lnSpc>
                <a:spcPct val="165600"/>
              </a:lnSpc>
              <a:spcBef>
                <a:spcPts val="0"/>
              </a:spcBef>
              <a:buSzPct val="61111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Data collection:</a:t>
            </a:r>
          </a:p>
          <a:p>
            <a:pPr indent="-298450" lvl="1" marL="914400" rtl="0">
              <a:lnSpc>
                <a:spcPct val="165600"/>
              </a:lnSpc>
              <a:spcBef>
                <a:spcPts val="0"/>
              </a:spcBef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Changed news sources; Added noise; Preprocessing: get_words(); summary statistics.</a:t>
            </a:r>
          </a:p>
          <a:p>
            <a:pPr indent="-298450" lvl="0" marL="457200" rtl="0">
              <a:lnSpc>
                <a:spcPct val="165600"/>
              </a:lnSpc>
              <a:spcBef>
                <a:spcPts val="0"/>
              </a:spcBef>
              <a:buSzPct val="61111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Feature Generation:</a:t>
            </a:r>
          </a:p>
          <a:p>
            <a:pPr indent="-298450" lvl="1" marL="914400" rtl="0">
              <a:lnSpc>
                <a:spcPct val="165600"/>
              </a:lnSpc>
              <a:spcBef>
                <a:spcPts val="0"/>
              </a:spcBef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WordNet: “opinion seed words” ; POS tags: individual tags versus using word-tag pairs; Stopwords: included; proportion of shared words, stop words, and opinion indicators in the article. </a:t>
            </a:r>
          </a:p>
          <a:p>
            <a:pPr indent="-298450" lvl="0" marL="457200" rtl="0">
              <a:lnSpc>
                <a:spcPct val="165600"/>
              </a:lnSpc>
              <a:spcBef>
                <a:spcPts val="0"/>
              </a:spcBef>
              <a:buSzPct val="61111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Model: </a:t>
            </a:r>
          </a:p>
          <a:p>
            <a:pPr indent="-298450" lvl="1" marL="914400" rtl="0">
              <a:lnSpc>
                <a:spcPct val="165600"/>
              </a:lnSpc>
              <a:spcBef>
                <a:spcPts val="0"/>
              </a:spcBef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Parameter sweep; Evaluation: learning curve</a:t>
            </a:r>
          </a:p>
          <a:p>
            <a:pPr indent="-298450" lvl="0" marL="457200" rtl="0">
              <a:lnSpc>
                <a:spcPct val="165600"/>
              </a:lnSpc>
              <a:spcBef>
                <a:spcPts val="0"/>
              </a:spcBef>
              <a:buSzPct val="61111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User Interface:</a:t>
            </a:r>
          </a:p>
          <a:p>
            <a:pPr indent="-298450" lvl="1" marL="914400" rtl="0">
              <a:lnSpc>
                <a:spcPct val="165600"/>
              </a:lnSpc>
              <a:spcBef>
                <a:spcPts val="0"/>
              </a:spcBef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Prettified interface and pickled model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 Statistics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 Statistics: News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300" y="1974100"/>
            <a:ext cx="7645399" cy="2600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 Statistics: Opinion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325" y="1952187"/>
            <a:ext cx="7645399" cy="2643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Number of words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8625" y="1745335"/>
            <a:ext cx="5105800" cy="3063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8208" y="1742425"/>
            <a:ext cx="5105792" cy="306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 Statistics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7400" y="1756000"/>
            <a:ext cx="5223900" cy="313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2625" y="1737325"/>
            <a:ext cx="5223900" cy="3134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Stop words and word length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62900" y="1803575"/>
            <a:ext cx="5127424" cy="307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6575" y="1812150"/>
            <a:ext cx="5127426" cy="307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