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Source Sans Pr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7.xml"/><Relationship Id="rId22" Type="http://schemas.openxmlformats.org/officeDocument/2006/relationships/font" Target="fonts/SourceSansPro-bold.fntdata"/><Relationship Id="rId10" Type="http://schemas.openxmlformats.org/officeDocument/2006/relationships/slide" Target="slides/slide6.xml"/><Relationship Id="rId21" Type="http://schemas.openxmlformats.org/officeDocument/2006/relationships/font" Target="fonts/SourceSansPro-regular.fntdata"/><Relationship Id="rId13" Type="http://schemas.openxmlformats.org/officeDocument/2006/relationships/slide" Target="slides/slide9.xml"/><Relationship Id="rId24" Type="http://schemas.openxmlformats.org/officeDocument/2006/relationships/font" Target="fonts/SourceSansPro-boldItalic.fntdata"/><Relationship Id="rId12" Type="http://schemas.openxmlformats.org/officeDocument/2006/relationships/slide" Target="slides/slide8.xml"/><Relationship Id="rId23" Type="http://schemas.openxmlformats.org/officeDocument/2006/relationships/font" Target="fonts/SourceSansPr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aleway-italic.fntdata"/><Relationship Id="rId6" Type="http://schemas.openxmlformats.org/officeDocument/2006/relationships/slide" Target="slides/slide2.xml"/><Relationship Id="rId18"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tIns="91425"/>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311700" y="743000"/>
            <a:ext cx="8520599" cy="2006399"/>
          </a:xfrm>
          <a:prstGeom prst="rect">
            <a:avLst/>
          </a:prstGeom>
        </p:spPr>
        <p:txBody>
          <a:bodyPr anchorCtr="0" anchor="b" bIns="91425" lIns="91425" rIns="91425" tIns="91425"/>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1"/>
            <a:ext cx="8520599" cy="13008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51" name="Shape 51"/>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7" name="Shape 1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6" name="Shape 3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499" cy="49820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199" cy="15336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1" name="Shape 41"/>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3" name="Shape 4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23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zh-C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485875" y="264475"/>
            <a:ext cx="8183700" cy="1473600"/>
          </a:xfrm>
          <a:prstGeom prst="rect">
            <a:avLst/>
          </a:prstGeom>
        </p:spPr>
        <p:txBody>
          <a:bodyPr anchorCtr="0" anchor="b" bIns="91425" lIns="91425" rIns="91425" tIns="91425">
            <a:noAutofit/>
          </a:bodyPr>
          <a:lstStyle/>
          <a:p>
            <a:pPr lvl="0">
              <a:spcBef>
                <a:spcPts val="0"/>
              </a:spcBef>
              <a:buClr>
                <a:srgbClr val="000000"/>
              </a:buClr>
              <a:buSzPct val="26190"/>
              <a:buFont typeface="Arial"/>
              <a:buNone/>
            </a:pPr>
            <a:r>
              <a:rPr lang="zh-CN"/>
              <a:t>Classifying Subjectivity Using News Sources</a:t>
            </a:r>
          </a:p>
        </p:txBody>
      </p:sp>
      <p:sp>
        <p:nvSpPr>
          <p:cNvPr id="59" name="Shape 59"/>
          <p:cNvSpPr txBox="1"/>
          <p:nvPr>
            <p:ph idx="1" type="subTitle"/>
          </p:nvPr>
        </p:nvSpPr>
        <p:spPr>
          <a:xfrm>
            <a:off x="485875" y="1738075"/>
            <a:ext cx="8183700" cy="861000"/>
          </a:xfrm>
          <a:prstGeom prst="rect">
            <a:avLst/>
          </a:prstGeom>
        </p:spPr>
        <p:txBody>
          <a:bodyPr anchorCtr="0" anchor="t" bIns="91425" lIns="91425" rIns="91425" tIns="91425">
            <a:noAutofit/>
          </a:bodyPr>
          <a:lstStyle/>
          <a:p>
            <a:pPr lvl="0">
              <a:spcBef>
                <a:spcPts val="0"/>
              </a:spcBef>
              <a:buNone/>
            </a:pPr>
            <a:r>
              <a:rPr lang="zh-CN"/>
              <a:t>Xiaorui &amp; Lingwei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zh-CN"/>
              <a:t>Adaptation and Obstacles</a:t>
            </a:r>
          </a:p>
        </p:txBody>
      </p:sp>
      <p:sp>
        <p:nvSpPr>
          <p:cNvPr id="119" name="Shape 11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chemeClr val="dk2"/>
              </a:buClr>
              <a:buSzPct val="61111"/>
              <a:buFont typeface="Arial"/>
              <a:buNone/>
            </a:pPr>
            <a:r>
              <a:rPr lang="zh-CN"/>
              <a:t>Differences between the writing styles rather than the real difference in facts and opinions? </a:t>
            </a:r>
          </a:p>
          <a:p>
            <a:pPr lvl="0" rtl="0">
              <a:spcBef>
                <a:spcPts val="0"/>
              </a:spcBef>
              <a:buClr>
                <a:schemeClr val="dk2"/>
              </a:buClr>
              <a:buSzPct val="61111"/>
              <a:buFont typeface="Arial"/>
              <a:buNone/>
            </a:pPr>
            <a:r>
              <a:rPr lang="zh-CN"/>
              <a:t>Cleaner webscraping </a:t>
            </a:r>
          </a:p>
          <a:p>
            <a:pPr lvl="0" rtl="0">
              <a:spcBef>
                <a:spcPts val="0"/>
              </a:spcBef>
              <a:buClr>
                <a:schemeClr val="dk2"/>
              </a:buClr>
              <a:buSzPct val="61111"/>
              <a:buFont typeface="Arial"/>
              <a:buNone/>
            </a:pPr>
            <a:r>
              <a:rPr lang="zh-CN"/>
              <a:t>Accurate results for long texts but not good at classifying short texts: plot of text length vs correct classification. </a:t>
            </a:r>
          </a:p>
          <a:p>
            <a:pPr lv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zh-CN"/>
              <a:t>Adaptation and Obstacles</a:t>
            </a:r>
          </a:p>
        </p:txBody>
      </p:sp>
      <p:sp>
        <p:nvSpPr>
          <p:cNvPr id="125" name="Shape 12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zh-CN"/>
              <a:t>Feature generation: </a:t>
            </a:r>
          </a:p>
          <a:p>
            <a:pPr indent="457200" lvl="0" rtl="0">
              <a:spcBef>
                <a:spcPts val="0"/>
              </a:spcBef>
              <a:buNone/>
            </a:pPr>
            <a:r>
              <a:rPr lang="zh-CN"/>
              <a:t>Past tenses and modifiers? </a:t>
            </a:r>
          </a:p>
          <a:p>
            <a:pPr indent="457200" lvl="0" rtl="0">
              <a:spcBef>
                <a:spcPts val="0"/>
              </a:spcBef>
              <a:buNone/>
            </a:pPr>
            <a:r>
              <a:rPr lang="zh-CN"/>
              <a:t>Looking for advice on what other useful features </a:t>
            </a:r>
          </a:p>
          <a:p>
            <a:pPr lvl="0" rtl="0">
              <a:spcBef>
                <a:spcPts val="0"/>
              </a:spcBef>
              <a:buNone/>
            </a:pPr>
            <a:r>
              <a:rPr lang="zh-CN"/>
              <a:t>User interface: </a:t>
            </a:r>
          </a:p>
          <a:p>
            <a:pPr indent="457200" lvl="0" rtl="0">
              <a:spcBef>
                <a:spcPts val="0"/>
              </a:spcBef>
              <a:buNone/>
            </a:pPr>
            <a:r>
              <a:rPr lang="zh-CN"/>
              <a:t>Significant time to train the classifier.</a:t>
            </a:r>
          </a:p>
          <a:p>
            <a:pPr lvl="0" rt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zh-CN"/>
              <a:t>Next Steps</a:t>
            </a:r>
          </a:p>
        </p:txBody>
      </p:sp>
      <p:sp>
        <p:nvSpPr>
          <p:cNvPr id="131" name="Shape 13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chemeClr val="dk2"/>
              </a:buClr>
              <a:buSzPct val="68750"/>
              <a:buFont typeface="Arial"/>
              <a:buNone/>
            </a:pPr>
            <a:r>
              <a:rPr lang="zh-CN" sz="1600"/>
              <a:t>Improve the preprocessing functions to generate better web scrape output</a:t>
            </a:r>
          </a:p>
          <a:p>
            <a:pPr lvl="0" rtl="0">
              <a:spcBef>
                <a:spcPts val="0"/>
              </a:spcBef>
              <a:buClr>
                <a:schemeClr val="dk2"/>
              </a:buClr>
              <a:buSzPct val="68750"/>
              <a:buFont typeface="Arial"/>
              <a:buNone/>
            </a:pPr>
            <a:r>
              <a:rPr lang="zh-CN" sz="1600"/>
              <a:t>Add more features to the models: more literature review. opinion seed words. Stemmer and wordnet for more features. </a:t>
            </a:r>
          </a:p>
          <a:p>
            <a:pPr lvl="0" rtl="0">
              <a:spcBef>
                <a:spcPts val="0"/>
              </a:spcBef>
              <a:buClr>
                <a:schemeClr val="dk2"/>
              </a:buClr>
              <a:buSzPct val="68750"/>
              <a:buFont typeface="Arial"/>
              <a:buNone/>
            </a:pPr>
            <a:r>
              <a:rPr lang="zh-CN" sz="1600"/>
              <a:t>Implement feature selection?</a:t>
            </a:r>
          </a:p>
          <a:p>
            <a:pPr lvl="0">
              <a:spcBef>
                <a:spcPts val="0"/>
              </a:spcBef>
              <a:buClr>
                <a:schemeClr val="dk2"/>
              </a:buClr>
              <a:buSzPct val="68750"/>
              <a:buFont typeface="Arial"/>
              <a:buNone/>
            </a:pPr>
            <a:r>
              <a:rPr lang="zh-CN" sz="1600"/>
              <a:t>Improve the design and functionality of the user interface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zh-CN"/>
              <a:t>Introduction</a:t>
            </a:r>
          </a:p>
        </p:txBody>
      </p:sp>
      <p:sp>
        <p:nvSpPr>
          <p:cNvPr id="65" name="Shape 6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Clr>
                <a:schemeClr val="dk2"/>
              </a:buClr>
              <a:buSzPct val="61111"/>
              <a:buFont typeface="Arial"/>
              <a:buNone/>
            </a:pPr>
            <a:r>
              <a:rPr lang="zh-CN"/>
              <a:t>The goal of our project is to distinguish subjective and factual remarks in news articles. We will approximate subjective remarks by using articles in the opinion sections, assuming that articles from the opinion sections are subjective while the articles in the other categories are objective. </a:t>
            </a:r>
          </a:p>
          <a:p>
            <a:pPr lvl="0">
              <a:spcBef>
                <a:spcPts val="0"/>
              </a:spcBef>
              <a:buNone/>
            </a:pPr>
            <a:r>
              <a:rPr lang="zh-CN"/>
              <a:t>We will scrape articles from http://www.factcheck.org/askfactcheck/ as our source dataset for all things considered truth. For opinions, we will use articles from http://www.usatoday.com/opinion/. We will build our corpus and assign labels to help us build the classifiers.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zh-CN"/>
              <a:t>Progress Track</a:t>
            </a:r>
          </a:p>
        </p:txBody>
      </p:sp>
      <p:sp>
        <p:nvSpPr>
          <p:cNvPr id="71" name="Shape 7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zh-CN" sz="1600"/>
              <a:t>Literature review: some but needs more</a:t>
            </a:r>
          </a:p>
          <a:p>
            <a:pPr lvl="0" rtl="0">
              <a:spcBef>
                <a:spcPts val="0"/>
              </a:spcBef>
              <a:buNone/>
            </a:pPr>
            <a:r>
              <a:rPr lang="zh-CN" sz="1600"/>
              <a:t>Data collection: 200 =&gt; 100 from each </a:t>
            </a:r>
          </a:p>
          <a:p>
            <a:pPr lvl="0" rtl="0">
              <a:spcBef>
                <a:spcPts val="0"/>
              </a:spcBef>
              <a:buClr>
                <a:schemeClr val="dk2"/>
              </a:buClr>
              <a:buSzPct val="68750"/>
              <a:buFont typeface="Arial"/>
              <a:buNone/>
            </a:pPr>
            <a:r>
              <a:rPr lang="zh-CN" sz="1600"/>
              <a:t>Preprocessing: basic scraping </a:t>
            </a:r>
          </a:p>
          <a:p>
            <a:pPr lvl="0" rtl="0">
              <a:spcBef>
                <a:spcPts val="0"/>
              </a:spcBef>
              <a:buNone/>
            </a:pPr>
            <a:r>
              <a:rPr lang="zh-CN" sz="1600"/>
              <a:t>Feature generation: POS, TF-IDF, Negation, Bi-gram.</a:t>
            </a:r>
          </a:p>
          <a:p>
            <a:pPr lvl="0" rtl="0">
              <a:spcBef>
                <a:spcPts val="0"/>
              </a:spcBef>
              <a:buClr>
                <a:schemeClr val="dk2"/>
              </a:buClr>
              <a:buSzPct val="68750"/>
              <a:buFont typeface="Arial"/>
              <a:buNone/>
            </a:pPr>
            <a:r>
              <a:rPr lang="zh-CN" sz="1600"/>
              <a:t>First pass of the model</a:t>
            </a:r>
          </a:p>
          <a:p>
            <a:pPr lvl="0">
              <a:spcBef>
                <a:spcPts val="0"/>
              </a:spcBef>
              <a:buNone/>
            </a:pPr>
            <a:r>
              <a:rPr lang="zh-CN" sz="1600"/>
              <a:t>User interface: Used flask for a proof of concept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zh-CN"/>
              <a:t>Evaluation Results</a:t>
            </a:r>
          </a:p>
        </p:txBody>
      </p:sp>
      <p:sp>
        <p:nvSpPr>
          <p:cNvPr id="77" name="Shape 77"/>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rPr lang="zh-CN"/>
              <a:t>Unigrams</a:t>
            </a:r>
          </a:p>
        </p:txBody>
      </p:sp>
      <p:pic>
        <p:nvPicPr>
          <p:cNvPr id="78" name="Shape 78"/>
          <p:cNvPicPr preferRelativeResize="0"/>
          <p:nvPr/>
        </p:nvPicPr>
        <p:blipFill>
          <a:blip r:embed="rId3">
            <a:alphaModFix/>
          </a:blip>
          <a:stretch>
            <a:fillRect/>
          </a:stretch>
        </p:blipFill>
        <p:spPr>
          <a:xfrm>
            <a:off x="365275" y="1748200"/>
            <a:ext cx="7894300" cy="27144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zh-CN"/>
              <a:t>Evaluation Results</a:t>
            </a:r>
          </a:p>
        </p:txBody>
      </p:sp>
      <p:sp>
        <p:nvSpPr>
          <p:cNvPr id="84" name="Shape 84"/>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zh-CN"/>
              <a:t>Unigrams and Bigrams</a:t>
            </a:r>
          </a:p>
        </p:txBody>
      </p:sp>
      <p:pic>
        <p:nvPicPr>
          <p:cNvPr id="85" name="Shape 85"/>
          <p:cNvPicPr preferRelativeResize="0"/>
          <p:nvPr/>
        </p:nvPicPr>
        <p:blipFill>
          <a:blip r:embed="rId3">
            <a:alphaModFix/>
          </a:blip>
          <a:stretch>
            <a:fillRect/>
          </a:stretch>
        </p:blipFill>
        <p:spPr>
          <a:xfrm>
            <a:off x="363800" y="1756025"/>
            <a:ext cx="8060474" cy="27314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zh-CN"/>
              <a:t>Evaluation Results</a:t>
            </a:r>
          </a:p>
        </p:txBody>
      </p:sp>
      <p:sp>
        <p:nvSpPr>
          <p:cNvPr id="91" name="Shape 91"/>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zh-CN"/>
              <a:t>Unigrams and POS tags</a:t>
            </a:r>
          </a:p>
        </p:txBody>
      </p:sp>
      <p:pic>
        <p:nvPicPr>
          <p:cNvPr id="92" name="Shape 92"/>
          <p:cNvPicPr preferRelativeResize="0"/>
          <p:nvPr/>
        </p:nvPicPr>
        <p:blipFill>
          <a:blip r:embed="rId3">
            <a:alphaModFix/>
          </a:blip>
          <a:stretch>
            <a:fillRect/>
          </a:stretch>
        </p:blipFill>
        <p:spPr>
          <a:xfrm>
            <a:off x="388375" y="1792250"/>
            <a:ext cx="8106700" cy="27874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zh-CN"/>
              <a:t>Evaluation Results</a:t>
            </a:r>
          </a:p>
        </p:txBody>
      </p:sp>
      <p:sp>
        <p:nvSpPr>
          <p:cNvPr id="98" name="Shape 9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zh-CN"/>
              <a:t>Unigrams, Bigrams, and POS tags</a:t>
            </a:r>
          </a:p>
        </p:txBody>
      </p:sp>
      <p:pic>
        <p:nvPicPr>
          <p:cNvPr id="99" name="Shape 99"/>
          <p:cNvPicPr preferRelativeResize="0"/>
          <p:nvPr/>
        </p:nvPicPr>
        <p:blipFill>
          <a:blip r:embed="rId3">
            <a:alphaModFix/>
          </a:blip>
          <a:stretch>
            <a:fillRect/>
          </a:stretch>
        </p:blipFill>
        <p:spPr>
          <a:xfrm>
            <a:off x="388875" y="1841275"/>
            <a:ext cx="7894300" cy="2727598"/>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zh-CN"/>
              <a:t>Important Features</a:t>
            </a:r>
          </a:p>
        </p:txBody>
      </p:sp>
      <p:sp>
        <p:nvSpPr>
          <p:cNvPr id="105" name="Shape 105"/>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06" name="Shape 106"/>
          <p:cNvPicPr preferRelativeResize="0"/>
          <p:nvPr/>
        </p:nvPicPr>
        <p:blipFill>
          <a:blip r:embed="rId3">
            <a:alphaModFix/>
          </a:blip>
          <a:stretch>
            <a:fillRect/>
          </a:stretch>
        </p:blipFill>
        <p:spPr>
          <a:xfrm>
            <a:off x="3914825" y="591661"/>
            <a:ext cx="5229175" cy="41260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zh-CN"/>
              <a:t>Important Features</a:t>
            </a:r>
          </a:p>
        </p:txBody>
      </p:sp>
      <p:sp>
        <p:nvSpPr>
          <p:cNvPr id="112" name="Shape 11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113" name="Shape 113"/>
          <p:cNvPicPr preferRelativeResize="0"/>
          <p:nvPr/>
        </p:nvPicPr>
        <p:blipFill>
          <a:blip r:embed="rId3">
            <a:alphaModFix/>
          </a:blip>
          <a:stretch>
            <a:fillRect/>
          </a:stretch>
        </p:blipFill>
        <p:spPr>
          <a:xfrm>
            <a:off x="3883350" y="452350"/>
            <a:ext cx="5290624" cy="45436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