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7" r:id="rId8"/>
    <p:sldId id="278" r:id="rId9"/>
    <p:sldId id="261" r:id="rId10"/>
    <p:sldId id="265" r:id="rId11"/>
    <p:sldId id="266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49C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A716E1-F586-42EA-8E50-FAE09099F50C}" type="datetimeFigureOut">
              <a:rPr lang="pt-BR" smtClean="0"/>
              <a:pPr/>
              <a:t>31/05/2016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BA6B55-D11C-45F6-83B4-FF1752FB50B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ite.acad.univali.br/portugo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evenini/CRI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un.codes/cr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latin typeface="Agency FB" pitchFamily="34" charset="0"/>
              </a:rPr>
              <a:t>Para as aulas usaremos o compilador de portugol oficial da competição o: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4365104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 Ele pode ser baixado pelo site abaixo:</a:t>
            </a:r>
          </a:p>
          <a:p>
            <a:r>
              <a:rPr lang="pt-BR" dirty="0" smtClean="0">
                <a:hlinkClick r:id="rId2"/>
              </a:rPr>
              <a:t>http://lite.acad.univali.br/portugol/</a:t>
            </a:r>
            <a:endParaRPr lang="pt-BR" dirty="0" smtClean="0"/>
          </a:p>
        </p:txBody>
      </p:sp>
      <p:pic>
        <p:nvPicPr>
          <p:cNvPr id="4" name="Imagem 3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268760"/>
            <a:ext cx="7579789" cy="2592288"/>
          </a:xfrm>
          <a:prstGeom prst="rect">
            <a:avLst/>
          </a:prstGeom>
        </p:spPr>
      </p:pic>
      <p:pic>
        <p:nvPicPr>
          <p:cNvPr id="5" name="Imagem 4" descr="custom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56388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/>
              <a:t>Entrada e Saída de dados</a:t>
            </a:r>
            <a:endParaRPr lang="pt-BR" sz="5400" dirty="0"/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827584" y="1700808"/>
            <a:ext cx="863807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 smtClean="0">
                <a:solidFill>
                  <a:srgbClr val="EAE49C"/>
                </a:solidFill>
              </a:rPr>
              <a:t> Saída de dados: </a:t>
            </a:r>
            <a:r>
              <a:rPr lang="pt-BR" sz="2400" dirty="0" smtClean="0"/>
              <a:t>Para realizar </a:t>
            </a:r>
          </a:p>
          <a:p>
            <a:r>
              <a:rPr lang="pt-BR" sz="2400" dirty="0" smtClean="0"/>
              <a:t>saída de dados na linguagem c/c++</a:t>
            </a:r>
          </a:p>
          <a:p>
            <a:r>
              <a:rPr lang="pt-BR" sz="2400" dirty="0" smtClean="0"/>
              <a:t>utilizamos o comando “printf/cout”,  já em</a:t>
            </a:r>
          </a:p>
          <a:p>
            <a:r>
              <a:rPr lang="pt-BR" sz="2400" dirty="0" smtClean="0"/>
              <a:t>portugol utilizamos o comando “escreva” para</a:t>
            </a:r>
          </a:p>
          <a:p>
            <a:r>
              <a:rPr lang="pt-BR" sz="2400" dirty="0" smtClean="0"/>
              <a:t>enviar os dados para o usuário.</a:t>
            </a:r>
          </a:p>
          <a:p>
            <a:r>
              <a:rPr lang="pt-BR" sz="2400" dirty="0" smtClean="0">
                <a:solidFill>
                  <a:srgbClr val="EAE49C"/>
                </a:solidFill>
              </a:rPr>
              <a:t>EX¹:  </a:t>
            </a:r>
            <a:r>
              <a:rPr lang="pt-BR" sz="2400" dirty="0" smtClean="0"/>
              <a:t>escreva(“Esse é o valor correspondente a b:”)</a:t>
            </a:r>
          </a:p>
          <a:p>
            <a:pPr algn="ctr"/>
            <a:r>
              <a:rPr lang="pt-BR" sz="2400" dirty="0" smtClean="0">
                <a:solidFill>
                  <a:srgbClr val="EAE49C"/>
                </a:solidFill>
              </a:rPr>
              <a:t>(Veja que foi usado aspas duplo em toda a sentença,</a:t>
            </a:r>
          </a:p>
          <a:p>
            <a:pPr algn="ctr"/>
            <a:r>
              <a:rPr lang="pt-BR" sz="2400" dirty="0" smtClean="0">
                <a:solidFill>
                  <a:srgbClr val="EAE49C"/>
                </a:solidFill>
              </a:rPr>
              <a:t> isso é para que seja impresso na tela exatamente o que está</a:t>
            </a:r>
          </a:p>
          <a:p>
            <a:pPr algn="ctr"/>
            <a:r>
              <a:rPr lang="pt-BR" sz="2400" dirty="0" smtClean="0">
                <a:solidFill>
                  <a:srgbClr val="EAE49C"/>
                </a:solidFill>
              </a:rPr>
              <a:t> escrito no comando)</a:t>
            </a:r>
          </a:p>
          <a:p>
            <a:r>
              <a:rPr lang="pt-BR" sz="2400" dirty="0" smtClean="0">
                <a:solidFill>
                  <a:srgbClr val="EAE49C"/>
                </a:solidFill>
              </a:rPr>
              <a:t>EX²: </a:t>
            </a:r>
            <a:r>
              <a:rPr lang="pt-BR" sz="2400" dirty="0" smtClean="0"/>
              <a:t>escreva (b, “\n”) </a:t>
            </a:r>
            <a:r>
              <a:rPr lang="pt-BR" sz="2400" dirty="0" smtClean="0">
                <a:solidFill>
                  <a:srgbClr val="EAE49C"/>
                </a:solidFill>
              </a:rPr>
              <a:t>(Veja que o aspas duplo só</a:t>
            </a:r>
          </a:p>
          <a:p>
            <a:pPr algn="ctr"/>
            <a:r>
              <a:rPr lang="pt-BR" sz="2400" dirty="0" smtClean="0">
                <a:solidFill>
                  <a:srgbClr val="EAE49C"/>
                </a:solidFill>
              </a:rPr>
              <a:t>está no \n e não no b, o que significa que se</a:t>
            </a:r>
          </a:p>
          <a:p>
            <a:pPr algn="ctr"/>
            <a:r>
              <a:rPr lang="pt-BR" sz="2400" dirty="0" smtClean="0">
                <a:solidFill>
                  <a:srgbClr val="EAE49C"/>
                </a:solidFill>
              </a:rPr>
              <a:t>o valor de b for 42, por exemplo, vai ser impresso na tela</a:t>
            </a:r>
          </a:p>
          <a:p>
            <a:pPr algn="ctr"/>
            <a:r>
              <a:rPr lang="pt-BR" sz="2400" dirty="0" smtClean="0">
                <a:solidFill>
                  <a:srgbClr val="EAE49C"/>
                </a:solidFill>
              </a:rPr>
              <a:t> o número 42 e a linha será quebrada)</a:t>
            </a:r>
          </a:p>
          <a:p>
            <a:endParaRPr lang="pt-BR" sz="3200" dirty="0">
              <a:solidFill>
                <a:srgbClr val="EAE49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/>
              <a:t>Entrada e Saída de dados</a:t>
            </a:r>
            <a:endParaRPr lang="pt-BR" sz="5400" dirty="0"/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0" y="1988840"/>
            <a:ext cx="92416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3200" dirty="0" smtClean="0">
                <a:solidFill>
                  <a:srgbClr val="EAE49C"/>
                </a:solidFill>
              </a:rPr>
              <a:t> Comando Limpa: </a:t>
            </a:r>
            <a:r>
              <a:rPr lang="pt-BR" sz="3200" dirty="0" smtClean="0"/>
              <a:t>O comando “Limpa” no</a:t>
            </a:r>
          </a:p>
          <a:p>
            <a:r>
              <a:rPr lang="pt-BR" sz="3200" dirty="0" smtClean="0"/>
              <a:t>portugol tem a mesma função do “system (“cls”)”</a:t>
            </a:r>
          </a:p>
          <a:p>
            <a:r>
              <a:rPr lang="pt-BR" sz="3200" dirty="0" smtClean="0"/>
              <a:t>no c/c++, ou seja limpa a tela para melhor </a:t>
            </a:r>
          </a:p>
          <a:p>
            <a:r>
              <a:rPr lang="pt-BR" sz="3200" dirty="0" smtClean="0"/>
              <a:t>visualização do programa. Sua sintaxe é simples e</a:t>
            </a:r>
          </a:p>
          <a:p>
            <a:r>
              <a:rPr lang="pt-BR" sz="3200" dirty="0" smtClean="0"/>
              <a:t>baseia-se em digitar “Limpa()” e já está pronto.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Desvios Condicionais</a:t>
            </a:r>
            <a:endParaRPr lang="pt-BR" sz="5400" dirty="0"/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658985" y="1412776"/>
            <a:ext cx="74350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>
                <a:solidFill>
                  <a:srgbClr val="EAE49C"/>
                </a:solidFill>
              </a:rPr>
              <a:t> Se</a:t>
            </a:r>
          </a:p>
          <a:p>
            <a:r>
              <a:rPr lang="pt-BR" sz="2800" dirty="0" smtClean="0"/>
              <a:t>O laço “se” tem a mesma função do if no</a:t>
            </a:r>
          </a:p>
          <a:p>
            <a:r>
              <a:rPr lang="pt-BR" sz="2800" dirty="0" smtClean="0"/>
              <a:t>c/c++ a única diferença é que ao invés de “if”</a:t>
            </a:r>
          </a:p>
          <a:p>
            <a:r>
              <a:rPr lang="pt-BR" sz="2800" dirty="0" smtClean="0"/>
              <a:t>se escreve a palavra “se” </a:t>
            </a:r>
          </a:p>
          <a:p>
            <a:r>
              <a:rPr lang="pt-BR" sz="2800" dirty="0" smtClean="0">
                <a:solidFill>
                  <a:srgbClr val="EAE49C"/>
                </a:solidFill>
              </a:rPr>
              <a:t>EX: </a:t>
            </a:r>
          </a:p>
          <a:p>
            <a:r>
              <a:rPr lang="pt-BR" sz="2800" dirty="0" smtClean="0"/>
              <a:t>Em c/c++                    Em portugol</a:t>
            </a:r>
          </a:p>
          <a:p>
            <a:r>
              <a:rPr lang="pt-BR" sz="2800" dirty="0" smtClean="0"/>
              <a:t>  if (CONDIÇÃO) {     se (CONDIÇÃO) {</a:t>
            </a:r>
          </a:p>
          <a:p>
            <a:r>
              <a:rPr lang="pt-BR" sz="2800" dirty="0" smtClean="0"/>
              <a:t>       COMANDO;             COMANDO</a:t>
            </a:r>
          </a:p>
          <a:p>
            <a:r>
              <a:rPr lang="pt-BR" sz="2800" dirty="0" smtClean="0"/>
              <a:t>}                                     }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3923928" y="350100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Desvios Condicionais</a:t>
            </a:r>
            <a:endParaRPr lang="pt-BR" sz="5400" dirty="0"/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899592" y="1533465"/>
            <a:ext cx="802655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3200" dirty="0" smtClean="0">
                <a:solidFill>
                  <a:srgbClr val="EAE49C"/>
                </a:solidFill>
              </a:rPr>
              <a:t> </a:t>
            </a:r>
            <a:r>
              <a:rPr lang="pt-BR" sz="2800" dirty="0" smtClean="0">
                <a:solidFill>
                  <a:srgbClr val="EAE49C"/>
                </a:solidFill>
              </a:rPr>
              <a:t>Se-Senao</a:t>
            </a:r>
          </a:p>
          <a:p>
            <a:r>
              <a:rPr lang="pt-BR" sz="2800" dirty="0" smtClean="0"/>
              <a:t>O se-senao se assemelha muito ao if-else</a:t>
            </a:r>
          </a:p>
          <a:p>
            <a:r>
              <a:rPr lang="pt-BR" sz="2800" dirty="0" smtClean="0"/>
              <a:t>do c/c++ e a única diferença quando passamos</a:t>
            </a:r>
          </a:p>
          <a:p>
            <a:r>
              <a:rPr lang="pt-BR" sz="2800" dirty="0" smtClean="0"/>
              <a:t>para o portugol é que ao invés de if colocamos</a:t>
            </a:r>
          </a:p>
          <a:p>
            <a:r>
              <a:rPr lang="pt-BR" sz="2800" dirty="0" smtClean="0"/>
              <a:t>se e no lugar de else colocamos o senao a sintaxe</a:t>
            </a:r>
          </a:p>
          <a:p>
            <a:r>
              <a:rPr lang="pt-BR" sz="2800" dirty="0" smtClean="0"/>
              <a:t>fica assim:</a:t>
            </a:r>
          </a:p>
          <a:p>
            <a:r>
              <a:rPr lang="pt-BR" sz="2800" dirty="0" smtClean="0"/>
              <a:t>      se (CONDIÇÃO) {</a:t>
            </a:r>
          </a:p>
          <a:p>
            <a:r>
              <a:rPr lang="pt-BR" sz="2800" dirty="0" smtClean="0"/>
              <a:t>            COMANDO</a:t>
            </a:r>
          </a:p>
          <a:p>
            <a:r>
              <a:rPr lang="pt-BR" sz="2800" dirty="0" smtClean="0"/>
              <a:t>      }</a:t>
            </a:r>
          </a:p>
          <a:p>
            <a:r>
              <a:rPr lang="pt-BR" sz="2800" dirty="0" smtClean="0"/>
              <a:t>      senao {</a:t>
            </a:r>
          </a:p>
          <a:p>
            <a:r>
              <a:rPr lang="pt-BR" sz="2800" dirty="0" smtClean="0"/>
              <a:t>           COMANDO</a:t>
            </a:r>
          </a:p>
          <a:p>
            <a:r>
              <a:rPr lang="pt-BR" sz="2800" dirty="0" smtClean="0"/>
              <a:t>      }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Desvios Condicionais</a:t>
            </a:r>
            <a:endParaRPr lang="pt-BR" sz="5400" dirty="0"/>
          </a:p>
        </p:txBody>
      </p:sp>
      <p:pic>
        <p:nvPicPr>
          <p:cNvPr id="6" name="Espaço Reservado para Conteúdo 5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0" y="1340768"/>
            <a:ext cx="91727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>
                <a:solidFill>
                  <a:srgbClr val="EAE49C"/>
                </a:solidFill>
              </a:rPr>
              <a:t> Escolha-caso</a:t>
            </a:r>
          </a:p>
          <a:p>
            <a:r>
              <a:rPr lang="pt-BR" sz="2800" dirty="0" smtClean="0"/>
              <a:t>O Escolha-caso é o mesmo que o switch em c/c++</a:t>
            </a:r>
          </a:p>
          <a:p>
            <a:r>
              <a:rPr lang="pt-BR" sz="2800" dirty="0" smtClean="0"/>
              <a:t>e para usa-lo em portugol trocamos as palavras</a:t>
            </a:r>
          </a:p>
          <a:p>
            <a:r>
              <a:rPr lang="pt-BR" sz="2800" dirty="0" smtClean="0"/>
              <a:t>switch por escolha, case por caso, break por pare e</a:t>
            </a:r>
          </a:p>
          <a:p>
            <a:r>
              <a:rPr lang="pt-BR" sz="2800" dirty="0" smtClean="0"/>
              <a:t>default por caso contrario.</a:t>
            </a:r>
          </a:p>
          <a:p>
            <a:r>
              <a:rPr lang="pt-BR" sz="2800" dirty="0" smtClean="0">
                <a:solidFill>
                  <a:srgbClr val="EAE49C"/>
                </a:solidFill>
              </a:rPr>
              <a:t>EX:</a:t>
            </a:r>
          </a:p>
          <a:p>
            <a:r>
              <a:rPr lang="pt-BR" sz="2800" dirty="0" smtClean="0"/>
              <a:t>Em c/c++:                                Em portugol:</a:t>
            </a:r>
          </a:p>
          <a:p>
            <a:r>
              <a:rPr lang="pt-BR" sz="2800" dirty="0" smtClean="0"/>
              <a:t>switch(VARIALVEL)             escolha(VARIAVEL) { </a:t>
            </a:r>
          </a:p>
          <a:p>
            <a:r>
              <a:rPr lang="pt-BR" sz="2800" dirty="0" smtClean="0"/>
              <a:t>case 1: COMANDO; break;   caso 1 : COMANDO</a:t>
            </a:r>
          </a:p>
          <a:p>
            <a:r>
              <a:rPr lang="pt-BR" sz="2800" dirty="0" smtClean="0"/>
              <a:t>default: COMANDO;             caso contrario: COMANDO </a:t>
            </a:r>
          </a:p>
          <a:p>
            <a:r>
              <a:rPr lang="pt-BR" sz="2800" dirty="0" smtClean="0"/>
              <a:t>                  }                                }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4427984" y="3933056"/>
            <a:ext cx="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Laços de Repetição</a:t>
            </a:r>
            <a:endParaRPr lang="pt-BR" sz="5400" dirty="0"/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6" name="CaixaDeTexto 5"/>
          <p:cNvSpPr txBox="1"/>
          <p:nvPr/>
        </p:nvSpPr>
        <p:spPr>
          <a:xfrm>
            <a:off x="179512" y="1844824"/>
            <a:ext cx="88921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3200" dirty="0" smtClean="0">
                <a:solidFill>
                  <a:srgbClr val="EAE49C"/>
                </a:solidFill>
              </a:rPr>
              <a:t> Para</a:t>
            </a:r>
          </a:p>
          <a:p>
            <a:r>
              <a:rPr lang="pt-BR" sz="3200" dirty="0" smtClean="0"/>
              <a:t>O laço de repetição para é o mesmo que o</a:t>
            </a:r>
          </a:p>
          <a:p>
            <a:r>
              <a:rPr lang="pt-BR" sz="3200" dirty="0" smtClean="0"/>
              <a:t>for do c/c++ só que no lugar de for escrevemos</a:t>
            </a:r>
          </a:p>
          <a:p>
            <a:r>
              <a:rPr lang="pt-BR" sz="3200" dirty="0" smtClean="0"/>
              <a:t>para.</a:t>
            </a:r>
          </a:p>
          <a:p>
            <a:r>
              <a:rPr lang="pt-BR" sz="3200" dirty="0" smtClean="0">
                <a:solidFill>
                  <a:srgbClr val="EAE49C"/>
                </a:solidFill>
              </a:rPr>
              <a:t>EX:</a:t>
            </a:r>
          </a:p>
          <a:p>
            <a:r>
              <a:rPr lang="pt-BR" sz="3200" dirty="0" smtClean="0"/>
              <a:t>            Em c/c++                   Em Portugol</a:t>
            </a:r>
          </a:p>
          <a:p>
            <a:r>
              <a:rPr lang="pt-BR" sz="3200" dirty="0" smtClean="0"/>
              <a:t>            for (i=0; i&lt;3; i++) {    para (i=0; i&lt;3; i++) {</a:t>
            </a:r>
          </a:p>
          <a:p>
            <a:r>
              <a:rPr lang="pt-BR" sz="3200" dirty="0" smtClean="0"/>
              <a:t>                   COMANDO                 COMANDO</a:t>
            </a:r>
          </a:p>
          <a:p>
            <a:r>
              <a:rPr lang="pt-BR" sz="3200" dirty="0" smtClean="0"/>
              <a:t>            }                                    }</a:t>
            </a:r>
            <a:endParaRPr lang="pt-BR" sz="32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4932040" y="4293096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Laços de Repetição</a:t>
            </a:r>
            <a:endParaRPr lang="pt-BR" sz="5400" dirty="0"/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240601" y="1196752"/>
            <a:ext cx="914224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3200" dirty="0" smtClean="0">
                <a:solidFill>
                  <a:srgbClr val="EAE49C"/>
                </a:solidFill>
              </a:rPr>
              <a:t> Enquanto</a:t>
            </a:r>
          </a:p>
          <a:p>
            <a:r>
              <a:rPr lang="pt-BR" sz="3200" dirty="0" smtClean="0"/>
              <a:t>O laço de repetição enquanto assim como</a:t>
            </a:r>
          </a:p>
          <a:p>
            <a:r>
              <a:rPr lang="pt-BR" sz="3200" dirty="0" smtClean="0"/>
              <a:t>o para muda muito pouco do c/c++ para o</a:t>
            </a:r>
          </a:p>
          <a:p>
            <a:r>
              <a:rPr lang="pt-BR" sz="3200" dirty="0" smtClean="0"/>
              <a:t>portugol trocamos a palavra while por</a:t>
            </a:r>
          </a:p>
          <a:p>
            <a:r>
              <a:rPr lang="pt-BR" sz="3200" dirty="0" smtClean="0"/>
              <a:t>enquanto.</a:t>
            </a:r>
          </a:p>
          <a:p>
            <a:r>
              <a:rPr lang="pt-BR" sz="3200" dirty="0" smtClean="0">
                <a:solidFill>
                  <a:srgbClr val="EAE49C"/>
                </a:solidFill>
              </a:rPr>
              <a:t>EX:</a:t>
            </a:r>
          </a:p>
          <a:p>
            <a:r>
              <a:rPr lang="pt-BR" sz="3200" dirty="0" smtClean="0"/>
              <a:t>Em c/c++:                       Em portugol:</a:t>
            </a:r>
          </a:p>
          <a:p>
            <a:r>
              <a:rPr lang="pt-BR" sz="3200" dirty="0" smtClean="0"/>
              <a:t>while(CONDIÇAO) {    enquanto(CONDIÇAO) { </a:t>
            </a:r>
          </a:p>
          <a:p>
            <a:r>
              <a:rPr lang="pt-BR" sz="3200" dirty="0" smtClean="0"/>
              <a:t>COMANDO;                   COMANDO</a:t>
            </a:r>
          </a:p>
          <a:p>
            <a:r>
              <a:rPr lang="pt-BR" sz="3200" dirty="0" smtClean="0"/>
              <a:t>            }                             }</a:t>
            </a:r>
          </a:p>
          <a:p>
            <a:r>
              <a:rPr lang="pt-BR" sz="3200" dirty="0" smtClean="0">
                <a:solidFill>
                  <a:srgbClr val="EAE49C"/>
                </a:solidFill>
              </a:rPr>
              <a:t>     </a:t>
            </a:r>
            <a:endParaRPr lang="pt-BR" sz="3200" dirty="0">
              <a:solidFill>
                <a:srgbClr val="EAE49C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355976" y="4149080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Laços de Repetição</a:t>
            </a:r>
            <a:endParaRPr lang="pt-BR" sz="5400" dirty="0"/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442579" y="1484784"/>
            <a:ext cx="8701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>
                <a:solidFill>
                  <a:srgbClr val="EAE49C"/>
                </a:solidFill>
              </a:rPr>
              <a:t> Faça-enquanto</a:t>
            </a:r>
          </a:p>
          <a:p>
            <a:r>
              <a:rPr lang="pt-BR" sz="2800" dirty="0" smtClean="0"/>
              <a:t>O laço de repetição faça-enquanto muda muito pouco</a:t>
            </a:r>
          </a:p>
          <a:p>
            <a:r>
              <a:rPr lang="pt-BR" sz="2800" dirty="0" smtClean="0"/>
              <a:t>do c/c++ para o portugol trocamos a palavra</a:t>
            </a:r>
          </a:p>
          <a:p>
            <a:r>
              <a:rPr lang="pt-BR" sz="2800" dirty="0" smtClean="0"/>
              <a:t>while por enquanto e o do por faca.</a:t>
            </a:r>
          </a:p>
          <a:p>
            <a:r>
              <a:rPr lang="pt-BR" sz="2800" dirty="0" smtClean="0">
                <a:solidFill>
                  <a:srgbClr val="EAE49C"/>
                </a:solidFill>
              </a:rPr>
              <a:t>EX:</a:t>
            </a:r>
          </a:p>
          <a:p>
            <a:r>
              <a:rPr lang="pt-BR" sz="2800" dirty="0" smtClean="0"/>
              <a:t>Em c/c++:                             Em portugol:</a:t>
            </a:r>
          </a:p>
          <a:p>
            <a:r>
              <a:rPr lang="pt-BR" sz="2800" dirty="0" smtClean="0"/>
              <a:t>do {                                         faca { </a:t>
            </a:r>
          </a:p>
          <a:p>
            <a:r>
              <a:rPr lang="pt-BR" sz="2800" dirty="0" smtClean="0"/>
              <a:t>COMANDO;                        COMANDO</a:t>
            </a:r>
          </a:p>
          <a:p>
            <a:r>
              <a:rPr lang="pt-BR" sz="2800" dirty="0" smtClean="0"/>
              <a:t>} while (CONDICAO);   }    enquanto (CONDICAO) }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644008" y="3356992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7200" dirty="0" smtClean="0">
                <a:latin typeface="+mn-lt"/>
              </a:rPr>
              <a:t>Portas Lógicas</a:t>
            </a:r>
            <a:endParaRPr lang="pt-BR" sz="7200" dirty="0">
              <a:latin typeface="+mn-lt"/>
            </a:endParaRPr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2267744" y="1700808"/>
            <a:ext cx="44502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/>
              <a:t>&amp;&amp; = e</a:t>
            </a:r>
          </a:p>
          <a:p>
            <a:r>
              <a:rPr lang="pt-BR" sz="9600" dirty="0" smtClean="0"/>
              <a:t>! = nao</a:t>
            </a:r>
          </a:p>
          <a:p>
            <a:r>
              <a:rPr lang="pt-BR" sz="9600" dirty="0" smtClean="0"/>
              <a:t>|| = 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Exemplo de códigos </a:t>
            </a:r>
            <a:endParaRPr lang="pt-BR" sz="5400" dirty="0"/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179512" y="2420888"/>
            <a:ext cx="87655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Você encontrará exemplos de códigos  no link a baixo:</a:t>
            </a:r>
          </a:p>
          <a:p>
            <a:pPr algn="ctr"/>
            <a:r>
              <a:rPr lang="pt-BR" sz="2800" u="sng" dirty="0" smtClean="0">
                <a:solidFill>
                  <a:srgbClr val="002060"/>
                </a:solidFill>
                <a:hlinkClick r:id="rId3"/>
              </a:rPr>
              <a:t>https://</a:t>
            </a:r>
            <a:r>
              <a:rPr lang="pt-BR" sz="2800" u="sng" dirty="0" smtClean="0">
                <a:solidFill>
                  <a:srgbClr val="002060"/>
                </a:solidFill>
                <a:hlinkClick r:id="rId3"/>
              </a:rPr>
              <a:t>github.com/alicevenini/CRIA</a:t>
            </a:r>
            <a:endParaRPr lang="pt-BR" sz="2800" u="sng" dirty="0" smtClean="0">
              <a:solidFill>
                <a:srgbClr val="002060"/>
              </a:solidFill>
            </a:endParaRPr>
          </a:p>
          <a:p>
            <a:pPr algn="ctr"/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Qualquer dúvida pergunte ao professor.</a:t>
            </a:r>
          </a:p>
          <a:p>
            <a:pPr algn="ctr"/>
            <a:r>
              <a:rPr lang="pt-BR" sz="2800" dirty="0" smtClean="0">
                <a:solidFill>
                  <a:srgbClr val="EAE49C"/>
                </a:solidFill>
              </a:rPr>
              <a:t>Bons Estudos!</a:t>
            </a:r>
            <a:endParaRPr lang="pt-BR" sz="2800" dirty="0">
              <a:solidFill>
                <a:srgbClr val="EAE4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Autofit/>
          </a:bodyPr>
          <a:lstStyle/>
          <a:p>
            <a:r>
              <a:rPr lang="pt-BR" sz="7200" b="0" dirty="0" smtClean="0">
                <a:latin typeface="Agency FB" pitchFamily="34" charset="0"/>
              </a:rPr>
              <a:t>Para  fazer os </a:t>
            </a:r>
            <a:r>
              <a:rPr lang="pt-BR" sz="7200" b="0" dirty="0" err="1" smtClean="0">
                <a:latin typeface="Agency FB" pitchFamily="34" charset="0"/>
              </a:rPr>
              <a:t>exercicios</a:t>
            </a:r>
            <a:r>
              <a:rPr lang="pt-BR" sz="7200" b="0" dirty="0" smtClean="0">
                <a:latin typeface="Agency FB" pitchFamily="34" charset="0"/>
              </a:rPr>
              <a:t> usaremos o no site </a:t>
            </a:r>
            <a:r>
              <a:rPr lang="pt-BR" sz="7200" b="0" dirty="0" smtClean="0">
                <a:latin typeface="Agency FB" pitchFamily="34" charset="0"/>
                <a:hlinkClick r:id="rId2"/>
              </a:rPr>
              <a:t>http://run.codes/cria</a:t>
            </a:r>
            <a:r>
              <a:rPr lang="pt-BR" sz="7200" b="0" dirty="0" smtClean="0">
                <a:latin typeface="Agency FB" pitchFamily="34" charset="0"/>
              </a:rPr>
              <a:t>, com o usuário e senha recebidos por e-mail. </a:t>
            </a:r>
            <a:endParaRPr lang="pt-BR" sz="7200" b="0" dirty="0">
              <a:latin typeface="Agency FB" pitchFamily="34" charset="0"/>
            </a:endParaRPr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>
                <a:latin typeface="+mn-lt"/>
              </a:rPr>
              <a:t>Declaração de Variável</a:t>
            </a:r>
            <a:endParaRPr lang="pt-BR" sz="6000" dirty="0">
              <a:latin typeface="+mn-lt"/>
            </a:endParaRPr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7" name="CaixaDeTexto 6"/>
          <p:cNvSpPr txBox="1"/>
          <p:nvPr/>
        </p:nvSpPr>
        <p:spPr>
          <a:xfrm>
            <a:off x="539552" y="1844824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3200" dirty="0">
                <a:solidFill>
                  <a:srgbClr val="EAE49C"/>
                </a:solidFill>
              </a:rPr>
              <a:t> </a:t>
            </a:r>
            <a:r>
              <a:rPr lang="pt-BR" sz="3200" dirty="0" smtClean="0">
                <a:solidFill>
                  <a:srgbClr val="EAE49C"/>
                </a:solidFill>
              </a:rPr>
              <a:t> Tipo Inteiro: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Para se declarar uma variável inteira que em c/c++ seria declarada com int no portugol é declarada com a palavra “Inteiro”.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pt-BR" sz="3200" dirty="0" smtClean="0">
                <a:solidFill>
                  <a:srgbClr val="EAE49C"/>
                </a:solidFill>
              </a:rPr>
              <a:t>EX:  </a:t>
            </a:r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Em c/c++      Em portugol</a:t>
            </a:r>
          </a:p>
          <a:p>
            <a:r>
              <a:rPr lang="pt-BR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       int var;           Inteiro var </a:t>
            </a:r>
            <a:endParaRPr lang="pt-BR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491880" y="4365104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>
                <a:latin typeface="+mn-lt"/>
              </a:rPr>
              <a:t>Declaração de Variável</a:t>
            </a:r>
            <a:endParaRPr lang="pt-BR" sz="6000" dirty="0">
              <a:latin typeface="+mn-lt"/>
            </a:endParaRPr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467544" y="1772816"/>
            <a:ext cx="8928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3200" dirty="0" smtClean="0">
                <a:solidFill>
                  <a:srgbClr val="EAE49C"/>
                </a:solidFill>
              </a:rPr>
              <a:t> Tipo Caracter: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Para se declarar uma variável caracter que em c/c++ seria declarada com char no portugol é declarada com a palavra “Caracter”.</a:t>
            </a:r>
          </a:p>
          <a:p>
            <a:endParaRPr lang="pt-BR" sz="3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t-BR" sz="3200" dirty="0" smtClean="0">
                <a:solidFill>
                  <a:srgbClr val="EAE49C"/>
                </a:solidFill>
              </a:rPr>
              <a:t>EX: </a:t>
            </a:r>
            <a:r>
              <a:rPr lang="pt-BR" sz="3200" dirty="0" smtClean="0"/>
              <a:t>Em c/c++        Em portugol</a:t>
            </a:r>
          </a:p>
          <a:p>
            <a:r>
              <a:rPr lang="pt-BR" sz="3200" dirty="0">
                <a:solidFill>
                  <a:srgbClr val="EAE49C"/>
                </a:solidFill>
              </a:rPr>
              <a:t> </a:t>
            </a:r>
            <a:r>
              <a:rPr lang="pt-BR" sz="3200" dirty="0" smtClean="0">
                <a:solidFill>
                  <a:srgbClr val="EAE49C"/>
                </a:solidFill>
              </a:rPr>
              <a:t>      </a:t>
            </a:r>
            <a:r>
              <a:rPr lang="pt-BR" sz="3200" dirty="0" smtClean="0"/>
              <a:t>char var;           Caracter var</a:t>
            </a:r>
            <a:endParaRPr lang="pt-BR" sz="3200" dirty="0" smtClean="0">
              <a:solidFill>
                <a:srgbClr val="EAE49C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203848" y="4221088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>
                <a:latin typeface="+mn-lt"/>
              </a:rPr>
              <a:t>Declaração de Variável</a:t>
            </a:r>
            <a:endParaRPr lang="pt-BR" sz="6000" dirty="0">
              <a:latin typeface="+mn-lt"/>
            </a:endParaRPr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539552" y="1772816"/>
            <a:ext cx="8023350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3200" dirty="0" smtClean="0">
                <a:solidFill>
                  <a:srgbClr val="EAE49C"/>
                </a:solidFill>
              </a:rPr>
              <a:t> Tipo Real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Para se declarar uma variável real que 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em c/c++ seria declarada com float no 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portugol é declarada com a palavra “Real”.</a:t>
            </a:r>
          </a:p>
          <a:p>
            <a:endParaRPr lang="pt-BR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t-BR" sz="3200" dirty="0" smtClean="0">
                <a:solidFill>
                  <a:srgbClr val="EAE49C"/>
                </a:solidFill>
              </a:rPr>
              <a:t>EX: </a:t>
            </a:r>
            <a:r>
              <a:rPr lang="pt-BR" sz="3200" dirty="0" smtClean="0"/>
              <a:t>Em c/c++        Em portugol</a:t>
            </a:r>
          </a:p>
          <a:p>
            <a:r>
              <a:rPr lang="pt-BR" sz="3200" dirty="0" smtClean="0">
                <a:solidFill>
                  <a:srgbClr val="EAE49C"/>
                </a:solidFill>
              </a:rPr>
              <a:t>       </a:t>
            </a:r>
            <a:r>
              <a:rPr lang="pt-BR" sz="3200" dirty="0" smtClean="0"/>
              <a:t>float var;           Real var</a:t>
            </a:r>
            <a:endParaRPr lang="pt-BR" sz="3200" dirty="0" smtClean="0">
              <a:solidFill>
                <a:srgbClr val="EAE49C"/>
              </a:solidFill>
            </a:endParaRPr>
          </a:p>
          <a:p>
            <a:endParaRPr lang="pt-BR" sz="3200" dirty="0" smtClean="0"/>
          </a:p>
          <a:p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3491880" y="4149080"/>
            <a:ext cx="0" cy="115212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>
                <a:latin typeface="+mn-lt"/>
              </a:rPr>
              <a:t>Declaração de Variável</a:t>
            </a:r>
            <a:endParaRPr lang="pt-BR" sz="6000" dirty="0">
              <a:latin typeface="+mn-lt"/>
            </a:endParaRPr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6" name="CaixaDeTexto 5"/>
          <p:cNvSpPr txBox="1"/>
          <p:nvPr/>
        </p:nvSpPr>
        <p:spPr>
          <a:xfrm>
            <a:off x="467544" y="1772816"/>
            <a:ext cx="8456161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3200" dirty="0" smtClean="0">
                <a:solidFill>
                  <a:srgbClr val="EAE49C"/>
                </a:solidFill>
              </a:rPr>
              <a:t>Tipo Logica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Para se declarar uma variável logica, ou seja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que guarda 1 para verdadeiro e 0 para falso,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que em c/c++ seria declarada com bool no </a:t>
            </a:r>
          </a:p>
          <a:p>
            <a:r>
              <a:rPr lang="pt-BR" sz="3200" dirty="0" smtClean="0">
                <a:solidFill>
                  <a:schemeClr val="tx1">
                    <a:lumMod val="95000"/>
                  </a:schemeClr>
                </a:solidFill>
              </a:rPr>
              <a:t>portugol é declarada com a palavra “Logico”.</a:t>
            </a:r>
          </a:p>
          <a:p>
            <a:endParaRPr lang="pt-BR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t-BR" sz="3200" dirty="0" smtClean="0">
                <a:solidFill>
                  <a:srgbClr val="EAE49C"/>
                </a:solidFill>
              </a:rPr>
              <a:t>EX: </a:t>
            </a:r>
            <a:r>
              <a:rPr lang="pt-BR" sz="3200" dirty="0" smtClean="0"/>
              <a:t>Em c/c++        Em portugol</a:t>
            </a:r>
          </a:p>
          <a:p>
            <a:r>
              <a:rPr lang="pt-BR" sz="3200" dirty="0" smtClean="0">
                <a:solidFill>
                  <a:srgbClr val="EAE49C"/>
                </a:solidFill>
              </a:rPr>
              <a:t>       </a:t>
            </a:r>
            <a:r>
              <a:rPr lang="pt-BR" sz="3200" dirty="0" smtClean="0"/>
              <a:t>bool var;           Logico var</a:t>
            </a:r>
            <a:endParaRPr lang="pt-BR" sz="3200" dirty="0" smtClean="0">
              <a:solidFill>
                <a:srgbClr val="EAE49C"/>
              </a:solidFill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347864" y="4797152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+mn-lt"/>
              </a:rPr>
              <a:t>Declaração de Variável</a:t>
            </a:r>
            <a:endParaRPr lang="pt-BR" sz="6000" dirty="0">
              <a:latin typeface="+mn-lt"/>
            </a:endParaRPr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611560" y="1340768"/>
            <a:ext cx="829425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 smtClean="0">
                <a:solidFill>
                  <a:srgbClr val="EAE49C"/>
                </a:solidFill>
              </a:rPr>
              <a:t> Tipo Cadeia</a:t>
            </a:r>
          </a:p>
          <a:p>
            <a:r>
              <a:rPr lang="pt-BR" sz="2000" dirty="0" smtClean="0"/>
              <a:t>Esse tipo de variável tem a mesma função de string em c/c++,</a:t>
            </a:r>
          </a:p>
          <a:p>
            <a:r>
              <a:rPr lang="pt-BR" sz="2000" dirty="0" smtClean="0"/>
              <a:t>mas sua sintaxe no portugol é diferente. Veja abaixo.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EAE49C"/>
                </a:solidFill>
              </a:rPr>
              <a:t> Declarando uma cadeia</a:t>
            </a:r>
          </a:p>
          <a:p>
            <a:r>
              <a:rPr lang="pt-BR" sz="2000" dirty="0" smtClean="0"/>
              <a:t>Para se declarar uma cadeia basta você escrever cadeia e logo após</a:t>
            </a:r>
          </a:p>
          <a:p>
            <a:r>
              <a:rPr lang="pt-BR" sz="2000" dirty="0" smtClean="0"/>
              <a:t>dizer o nome da sua variavel.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EAE49C"/>
                </a:solidFill>
              </a:rPr>
              <a:t> Dando valor a sua cadeia</a:t>
            </a:r>
          </a:p>
          <a:p>
            <a:r>
              <a:rPr lang="pt-BR" sz="2000" dirty="0" smtClean="0"/>
              <a:t>Depois de declarada é hora de dizer o que está gravado na sua cadeia</a:t>
            </a:r>
          </a:p>
          <a:p>
            <a:r>
              <a:rPr lang="pt-BR" sz="2000" dirty="0" smtClean="0"/>
              <a:t>temos dois modos de fazer isso igualando sua cadeia a o que você quer </a:t>
            </a:r>
          </a:p>
          <a:p>
            <a:r>
              <a:rPr lang="pt-BR" sz="2000" dirty="0" smtClean="0"/>
              <a:t>que grave dentro de aspas duplo ou dar para o usuário digitar.</a:t>
            </a:r>
          </a:p>
          <a:p>
            <a:r>
              <a:rPr lang="pt-BR" sz="2000" dirty="0" smtClean="0"/>
              <a:t>EX¹: </a:t>
            </a:r>
          </a:p>
          <a:p>
            <a:r>
              <a:rPr lang="pt-BR" sz="2000" dirty="0" smtClean="0"/>
              <a:t>nome = “Alice” (Valor atribuído pelo programador)</a:t>
            </a:r>
          </a:p>
          <a:p>
            <a:r>
              <a:rPr lang="pt-BR" sz="2000" dirty="0" smtClean="0"/>
              <a:t>EX²:</a:t>
            </a:r>
          </a:p>
          <a:p>
            <a:r>
              <a:rPr lang="pt-BR" sz="2000" dirty="0" smtClean="0"/>
              <a:t>escreva ("Digite seu nome: ")               Valor atribuído pelo usuário</a:t>
            </a:r>
          </a:p>
          <a:p>
            <a:r>
              <a:rPr lang="pt-BR" sz="2000" dirty="0" smtClean="0"/>
              <a:t>           leia (nome2)</a:t>
            </a:r>
          </a:p>
        </p:txBody>
      </p:sp>
      <p:sp>
        <p:nvSpPr>
          <p:cNvPr id="6" name="Chave direita 5"/>
          <p:cNvSpPr/>
          <p:nvPr/>
        </p:nvSpPr>
        <p:spPr>
          <a:xfrm>
            <a:off x="4355976" y="5301208"/>
            <a:ext cx="216024" cy="7920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+mn-lt"/>
              </a:rPr>
              <a:t>Declaração de Variável</a:t>
            </a:r>
            <a:endParaRPr lang="pt-BR" sz="6000" dirty="0">
              <a:latin typeface="+mn-lt"/>
            </a:endParaRPr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179512" y="141277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 smtClean="0">
                <a:solidFill>
                  <a:srgbClr val="EAE49C"/>
                </a:solidFill>
              </a:rPr>
              <a:t> </a:t>
            </a:r>
            <a:r>
              <a:rPr lang="pt-BR" sz="2000" dirty="0" smtClean="0">
                <a:solidFill>
                  <a:srgbClr val="EAE49C"/>
                </a:solidFill>
              </a:rPr>
              <a:t>Tipo Cadeia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EAE49C"/>
                </a:solidFill>
              </a:rPr>
              <a:t> Imprimindo a Cadeia</a:t>
            </a:r>
          </a:p>
          <a:p>
            <a:r>
              <a:rPr lang="pt-BR" sz="2000" dirty="0" smtClean="0"/>
              <a:t>Para imprimir a cadeia basta se usar o comando “escreva” e colocar dentro do</a:t>
            </a:r>
          </a:p>
          <a:p>
            <a:r>
              <a:rPr lang="pt-BR" sz="2000" dirty="0" smtClean="0"/>
              <a:t>parênteses, mas fora do aspas duplo uma virgula e o nome da sua variável</a:t>
            </a:r>
          </a:p>
          <a:p>
            <a:r>
              <a:rPr lang="pt-BR" sz="2000" dirty="0" smtClean="0"/>
              <a:t>o nome será impresso na tela no FINAL da frase escrita no escreva caso tenha algo.</a:t>
            </a:r>
          </a:p>
          <a:p>
            <a:r>
              <a:rPr lang="pt-BR" sz="2000" dirty="0" smtClean="0">
                <a:solidFill>
                  <a:srgbClr val="EAE49C"/>
                </a:solidFill>
              </a:rPr>
              <a:t>EX:</a:t>
            </a:r>
          </a:p>
          <a:p>
            <a:r>
              <a:rPr lang="pt-BR" sz="2000" dirty="0" smtClean="0"/>
              <a:t>cadeia nome</a:t>
            </a:r>
          </a:p>
          <a:p>
            <a:r>
              <a:rPr lang="pt-BR" sz="2000" dirty="0" smtClean="0"/>
              <a:t>escreva ("digite seu nome ")                  Será impresso: </a:t>
            </a:r>
          </a:p>
          <a:p>
            <a:r>
              <a:rPr lang="pt-BR" sz="2000" dirty="0" smtClean="0"/>
              <a:t>leia (nome)                                               oi (NOME DIGITADO)</a:t>
            </a:r>
          </a:p>
          <a:p>
            <a:r>
              <a:rPr lang="pt-BR" sz="2000" dirty="0" smtClean="0"/>
              <a:t>escreva ("oi ", nome)  </a:t>
            </a:r>
          </a:p>
        </p:txBody>
      </p:sp>
      <p:sp>
        <p:nvSpPr>
          <p:cNvPr id="6" name="Chave direita 5"/>
          <p:cNvSpPr/>
          <p:nvPr/>
        </p:nvSpPr>
        <p:spPr>
          <a:xfrm>
            <a:off x="3707904" y="3933056"/>
            <a:ext cx="216024" cy="10081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/>
              <a:t>Entrada e Saída de dados</a:t>
            </a:r>
            <a:endParaRPr lang="pt-BR" sz="5400" dirty="0"/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467544" y="1844824"/>
            <a:ext cx="810350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3200" dirty="0" smtClean="0">
                <a:solidFill>
                  <a:srgbClr val="EAE49C"/>
                </a:solidFill>
              </a:rPr>
              <a:t> Entrada de dados: </a:t>
            </a:r>
            <a:r>
              <a:rPr lang="pt-BR" sz="3200" dirty="0" smtClean="0"/>
              <a:t>Para realizar </a:t>
            </a:r>
          </a:p>
          <a:p>
            <a:r>
              <a:rPr lang="pt-BR" sz="3200" dirty="0" smtClean="0"/>
              <a:t>entrada de dados na linguagem c/c++</a:t>
            </a:r>
          </a:p>
          <a:p>
            <a:r>
              <a:rPr lang="pt-BR" sz="3200" dirty="0" smtClean="0"/>
              <a:t>utilizamos o comando “scanf/cin”,  já em</a:t>
            </a:r>
          </a:p>
          <a:p>
            <a:r>
              <a:rPr lang="pt-BR" sz="3200" dirty="0" smtClean="0"/>
              <a:t>portugol utilizamos o comando “leia” para</a:t>
            </a:r>
          </a:p>
          <a:p>
            <a:r>
              <a:rPr lang="pt-BR" sz="3200" dirty="0" smtClean="0"/>
              <a:t>receber os dados do usuário.</a:t>
            </a:r>
          </a:p>
          <a:p>
            <a:r>
              <a:rPr lang="pt-BR" sz="3200" dirty="0" smtClean="0">
                <a:solidFill>
                  <a:srgbClr val="EAE49C"/>
                </a:solidFill>
              </a:rPr>
              <a:t>EX:  </a:t>
            </a:r>
            <a:r>
              <a:rPr lang="pt-BR" sz="3200" dirty="0" smtClean="0"/>
              <a:t>leia(b)</a:t>
            </a:r>
          </a:p>
          <a:p>
            <a:pPr algn="ctr"/>
            <a:r>
              <a:rPr lang="pt-BR" sz="3200" dirty="0" smtClean="0"/>
              <a:t>(O usuário digitou um valor para “b” e </a:t>
            </a:r>
          </a:p>
          <a:p>
            <a:pPr algn="ctr"/>
            <a:r>
              <a:rPr lang="pt-BR" sz="3200" dirty="0" smtClean="0"/>
              <a:t>o programa armazenou esse valor.)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637</TotalTime>
  <Words>1083</Words>
  <Application>Microsoft Office PowerPoint</Application>
  <PresentationFormat>Apresentação na tela (4:3)</PresentationFormat>
  <Paragraphs>166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Ápice</vt:lpstr>
      <vt:lpstr> Para as aulas usaremos o compilador de portugol oficial da competição o:</vt:lpstr>
      <vt:lpstr>Para  fazer os exercicios usaremos o no site http://run.codes/cria, com o usuário e senha recebidos por e-mail. </vt:lpstr>
      <vt:lpstr>Declaração de Variável</vt:lpstr>
      <vt:lpstr>Declaração de Variável</vt:lpstr>
      <vt:lpstr>Declaração de Variável</vt:lpstr>
      <vt:lpstr>Declaração de Variável</vt:lpstr>
      <vt:lpstr>Declaração de Variável</vt:lpstr>
      <vt:lpstr>Declaração de Variável</vt:lpstr>
      <vt:lpstr>Entrada e Saída de dados</vt:lpstr>
      <vt:lpstr>Entrada e Saída de dados</vt:lpstr>
      <vt:lpstr>Entrada e Saída de dados</vt:lpstr>
      <vt:lpstr>Desvios Condicionais</vt:lpstr>
      <vt:lpstr>Desvios Condicionais</vt:lpstr>
      <vt:lpstr>Desvios Condicionais</vt:lpstr>
      <vt:lpstr>Laços de Repetição</vt:lpstr>
      <vt:lpstr>Laços de Repetição</vt:lpstr>
      <vt:lpstr>Laços de Repetição</vt:lpstr>
      <vt:lpstr>Portas Lógicas</vt:lpstr>
      <vt:lpstr>Exemplo de códigos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as aulas usaremos o compilador de portugol oficial da competição o:</dc:title>
  <dc:creator>Alice Guadalupe Venini</dc:creator>
  <cp:lastModifiedBy>Alice Guadalupe Venini</cp:lastModifiedBy>
  <cp:revision>62</cp:revision>
  <dcterms:created xsi:type="dcterms:W3CDTF">2016-04-24T18:13:52Z</dcterms:created>
  <dcterms:modified xsi:type="dcterms:W3CDTF">2016-05-31T22:09:47Z</dcterms:modified>
</cp:coreProperties>
</file>