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58" r:id="rId5"/>
    <p:sldId id="264" r:id="rId6"/>
    <p:sldId id="259" r:id="rId7"/>
    <p:sldId id="260" r:id="rId8"/>
    <p:sldId id="261" r:id="rId9"/>
    <p:sldId id="262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19B62-4F72-4207-A6B9-B0D25C415A31}" type="datetimeFigureOut">
              <a:rPr lang="pt-BR" smtClean="0"/>
              <a:pPr/>
              <a:t>21/11/2020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469A3-B21E-47D0-A1DC-CA4A1A812AF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19B62-4F72-4207-A6B9-B0D25C415A31}" type="datetimeFigureOut">
              <a:rPr lang="pt-BR" smtClean="0"/>
              <a:pPr/>
              <a:t>21/11/2020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469A3-B21E-47D0-A1DC-CA4A1A812AF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19B62-4F72-4207-A6B9-B0D25C415A31}" type="datetimeFigureOut">
              <a:rPr lang="pt-BR" smtClean="0"/>
              <a:pPr/>
              <a:t>21/11/2020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469A3-B21E-47D0-A1DC-CA4A1A812AF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19B62-4F72-4207-A6B9-B0D25C415A31}" type="datetimeFigureOut">
              <a:rPr lang="pt-BR" smtClean="0"/>
              <a:pPr/>
              <a:t>21/11/2020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469A3-B21E-47D0-A1DC-CA4A1A812AF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19B62-4F72-4207-A6B9-B0D25C415A31}" type="datetimeFigureOut">
              <a:rPr lang="pt-BR" smtClean="0"/>
              <a:pPr/>
              <a:t>21/11/2020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469A3-B21E-47D0-A1DC-CA4A1A812AF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19B62-4F72-4207-A6B9-B0D25C415A31}" type="datetimeFigureOut">
              <a:rPr lang="pt-BR" smtClean="0"/>
              <a:pPr/>
              <a:t>21/11/2020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469A3-B21E-47D0-A1DC-CA4A1A812AF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19B62-4F72-4207-A6B9-B0D25C415A31}" type="datetimeFigureOut">
              <a:rPr lang="pt-BR" smtClean="0"/>
              <a:pPr/>
              <a:t>21/11/2020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469A3-B21E-47D0-A1DC-CA4A1A812AF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19B62-4F72-4207-A6B9-B0D25C415A31}" type="datetimeFigureOut">
              <a:rPr lang="pt-BR" smtClean="0"/>
              <a:pPr/>
              <a:t>21/11/2020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469A3-B21E-47D0-A1DC-CA4A1A812AF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19B62-4F72-4207-A6B9-B0D25C415A31}" type="datetimeFigureOut">
              <a:rPr lang="pt-BR" smtClean="0"/>
              <a:pPr/>
              <a:t>21/11/2020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469A3-B21E-47D0-A1DC-CA4A1A812AF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19B62-4F72-4207-A6B9-B0D25C415A31}" type="datetimeFigureOut">
              <a:rPr lang="pt-BR" smtClean="0"/>
              <a:pPr/>
              <a:t>21/11/2020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469A3-B21E-47D0-A1DC-CA4A1A812AF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com Único Canto Aparado e Arredondado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ângulo retângulo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19B62-4F72-4207-A6B9-B0D25C415A31}" type="datetimeFigureOut">
              <a:rPr lang="pt-BR" smtClean="0"/>
              <a:pPr/>
              <a:t>21/11/2020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05469A3-B21E-47D0-A1DC-CA4A1A812AF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orma liv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a liv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C819B62-4F72-4207-A6B9-B0D25C415A31}" type="datetimeFigureOut">
              <a:rPr lang="pt-BR" smtClean="0"/>
              <a:pPr/>
              <a:t>21/11/2020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05469A3-B21E-47D0-A1DC-CA4A1A812AF2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2" name="Grupo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a liv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a liv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bj5Y19x0fs" TargetMode="External"/><Relationship Id="rId2" Type="http://schemas.openxmlformats.org/officeDocument/2006/relationships/hyperlink" Target="https://dzone.com/articles/python-functions-tutorial-working-with-functions-i-1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mathworksheet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13"/>
          <p:cNvSpPr>
            <a:spLocks noChangeArrowheads="1"/>
          </p:cNvSpPr>
          <p:nvPr/>
        </p:nvSpPr>
        <p:spPr bwMode="auto">
          <a:xfrm>
            <a:off x="1763688" y="1196752"/>
            <a:ext cx="820896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RECURSIVE FUNCTION</a:t>
            </a:r>
            <a:endParaRPr lang="pt-BR" sz="40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tângulo 14"/>
          <p:cNvSpPr>
            <a:spLocks noChangeArrowheads="1"/>
          </p:cNvSpPr>
          <p:nvPr/>
        </p:nvSpPr>
        <p:spPr bwMode="auto">
          <a:xfrm>
            <a:off x="683568" y="6074132"/>
            <a:ext cx="63896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BR" sz="1400" b="1" dirty="0">
                <a:latin typeface="Times New Roman" pitchFamily="18" charset="0"/>
                <a:cs typeface="Times New Roman" pitchFamily="18" charset="0"/>
              </a:rPr>
              <a:t>Alice Villar</a:t>
            </a:r>
          </a:p>
          <a:p>
            <a:pPr>
              <a:defRPr/>
            </a:pPr>
            <a:r>
              <a:rPr lang="pt-BR" sz="1400" b="1" dirty="0">
                <a:latin typeface="Times New Roman" pitchFamily="18" charset="0"/>
                <a:cs typeface="Times New Roman" pitchFamily="18" charset="0"/>
              </a:rPr>
              <a:t>Professor Dr. </a:t>
            </a:r>
            <a:r>
              <a:rPr lang="pt-BR" sz="1400" b="1" dirty="0" err="1">
                <a:latin typeface="Times New Roman" pitchFamily="18" charset="0"/>
                <a:cs typeface="Times New Roman" pitchFamily="18" charset="0"/>
              </a:rPr>
              <a:t>Nawaz</a:t>
            </a:r>
            <a:r>
              <a:rPr lang="pt-BR" sz="1400" b="1" dirty="0">
                <a:latin typeface="Times New Roman" pitchFamily="18" charset="0"/>
                <a:cs typeface="Times New Roman" pitchFamily="18" charset="0"/>
              </a:rPr>
              <a:t> Khan  </a:t>
            </a:r>
          </a:p>
        </p:txBody>
      </p:sp>
      <p:sp>
        <p:nvSpPr>
          <p:cNvPr id="6" name="Retângulo 5"/>
          <p:cNvSpPr/>
          <p:nvPr/>
        </p:nvSpPr>
        <p:spPr>
          <a:xfrm>
            <a:off x="684213" y="5436513"/>
            <a:ext cx="4103687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t-BR" sz="16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Launching</a:t>
            </a:r>
            <a:r>
              <a:rPr lang="pt-BR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16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pt-BR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16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Computer</a:t>
            </a:r>
            <a:r>
              <a:rPr lang="pt-BR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16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Science</a:t>
            </a:r>
            <a:endParaRPr lang="pt-BR" sz="1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pt-BR" sz="1600" b="1" dirty="0">
              <a:solidFill>
                <a:schemeClr val="bg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684213" y="5785519"/>
            <a:ext cx="10085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14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Seminar</a:t>
            </a:r>
            <a:r>
              <a:rPr lang="pt-BR" sz="1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14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pt-BR" sz="1400" b="1" dirty="0">
              <a:solidFill>
                <a:schemeClr val="bg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tângulo 12"/>
          <p:cNvSpPr>
            <a:spLocks noChangeArrowheads="1"/>
          </p:cNvSpPr>
          <p:nvPr/>
        </p:nvSpPr>
        <p:spPr bwMode="auto">
          <a:xfrm>
            <a:off x="683568" y="5055567"/>
            <a:ext cx="302198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0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University</a:t>
            </a:r>
            <a:r>
              <a:rPr lang="pt-BR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0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pt-BR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Essex</a:t>
            </a:r>
            <a:r>
              <a:rPr lang="pt-BR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000" b="1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online</a:t>
            </a:r>
            <a:endParaRPr lang="pt-BR" sz="20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Picture 16" descr="C:\ARQUIVOS DE USO DIÁRIO\ALICE MESTRADO\RECURSIVIDADE\RECURSIVIDADE NINJA 2-0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1988840"/>
            <a:ext cx="3888432" cy="30750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11"/>
          <p:cNvSpPr>
            <a:spLocks noChangeArrowheads="1"/>
          </p:cNvSpPr>
          <p:nvPr/>
        </p:nvSpPr>
        <p:spPr bwMode="auto">
          <a:xfrm>
            <a:off x="755576" y="4581128"/>
            <a:ext cx="6840538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Recursive 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functions</a:t>
            </a:r>
            <a:endParaRPr lang="pt-BR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Programming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languages support recursion by allowing functions to call themselves within their code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 function is said to be 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recursive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 if it calls itself.</a:t>
            </a:r>
            <a:endParaRPr lang="pt-BR" b="1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pt-BR" b="1" dirty="0">
              <a:latin typeface="Times New Roman" pitchFamily="18" charset="0"/>
              <a:cs typeface="Times New Roman" pitchFamily="18" charset="0"/>
            </a:endParaRPr>
          </a:p>
          <a:p>
            <a:endParaRPr lang="pt-BR" b="1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endParaRPr lang="pt-BR" b="1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endParaRPr lang="pt-BR" b="1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r>
              <a:rPr lang="pt-BR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</a:t>
            </a:r>
          </a:p>
        </p:txBody>
      </p:sp>
      <p:sp>
        <p:nvSpPr>
          <p:cNvPr id="11" name="Retângulo 11"/>
          <p:cNvSpPr>
            <a:spLocks noChangeArrowheads="1"/>
          </p:cNvSpPr>
          <p:nvPr/>
        </p:nvSpPr>
        <p:spPr bwMode="auto">
          <a:xfrm>
            <a:off x="755576" y="1679897"/>
            <a:ext cx="6840538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Recursion is a method of solving a problem where the solution depends on solutions to smaller instances of the same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problem (Graham, 1990). </a:t>
            </a:r>
            <a:endParaRPr lang="pt-BR" b="1" dirty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Why use recursion in programming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endParaRPr lang="pt-BR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We use recursion to break a big problem in small problems and those small problems into further smaller problems and so on. At the end, the solutions of all the smaller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subproblems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will help in finding the solution of the big main problem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pt-BR" b="1" dirty="0">
              <a:latin typeface="Times New Roman" pitchFamily="18" charset="0"/>
              <a:cs typeface="Times New Roman" pitchFamily="18" charset="0"/>
            </a:endParaRPr>
          </a:p>
          <a:p>
            <a:endParaRPr lang="pt-BR" b="1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endParaRPr lang="pt-BR" b="1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endParaRPr lang="pt-BR" b="1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r>
              <a:rPr lang="pt-BR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395536" y="260648"/>
            <a:ext cx="7056784" cy="461665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eaLnBrk="1" hangingPunct="1">
              <a:defRPr/>
            </a:pPr>
            <a:r>
              <a:rPr lang="pt-BR" sz="2400" b="1" cap="all" dirty="0">
                <a:ln w="0"/>
                <a:solidFill>
                  <a:srgbClr val="C00000"/>
                </a:soli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pt-BR" sz="2400" b="1" cap="all" dirty="0" smtClean="0">
                <a:ln w="0"/>
                <a:solidFill>
                  <a:srgbClr val="C00000"/>
                </a:solidFill>
                <a:effectLst>
                  <a:reflection blurRad="12700" stA="50000" endPos="50000" dist="5000" dir="5400000" sy="-100000" rotWithShape="0"/>
                </a:effectLst>
              </a:rPr>
              <a:t>PYTHON RECURSIVE FUNCTION</a:t>
            </a:r>
            <a:endParaRPr lang="pt-BR" sz="2400" b="1" cap="all" dirty="0">
              <a:ln w="0"/>
              <a:solidFill>
                <a:srgbClr val="C000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95536" y="260648"/>
            <a:ext cx="7056784" cy="461665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eaLnBrk="1" hangingPunct="1">
              <a:defRPr/>
            </a:pPr>
            <a:r>
              <a:rPr lang="pt-BR" sz="2400" b="1" cap="all" dirty="0">
                <a:ln w="0"/>
                <a:solidFill>
                  <a:srgbClr val="C00000"/>
                </a:soli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pt-BR" sz="2400" b="1" cap="all" dirty="0" smtClean="0">
                <a:ln w="0"/>
                <a:solidFill>
                  <a:srgbClr val="C00000"/>
                </a:solidFill>
                <a:effectLst>
                  <a:reflection blurRad="12700" stA="50000" endPos="50000" dist="5000" dir="5400000" sy="-100000" rotWithShape="0"/>
                </a:effectLst>
              </a:rPr>
              <a:t>PYTHON RECURSIVE FUNCTION</a:t>
            </a:r>
            <a:endParaRPr lang="pt-BR" sz="2400" b="1" cap="all" dirty="0">
              <a:ln w="0"/>
              <a:solidFill>
                <a:srgbClr val="C000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Retângulo 11"/>
          <p:cNvSpPr>
            <a:spLocks noChangeArrowheads="1"/>
          </p:cNvSpPr>
          <p:nvPr/>
        </p:nvSpPr>
        <p:spPr bwMode="auto">
          <a:xfrm>
            <a:off x="611560" y="1701383"/>
            <a:ext cx="8569325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Advantages </a:t>
            </a: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recursive functions </a:t>
            </a:r>
          </a:p>
          <a:p>
            <a:endParaRPr lang="en-US" sz="20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Allows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programmers to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use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repetitive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structures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present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many problems.</a:t>
            </a:r>
            <a:endParaRPr lang="pt-BR" b="1" dirty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complex task can be broken down into simpler sub-problems.</a:t>
            </a:r>
            <a:endParaRPr lang="pt-BR" b="1" dirty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Makes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the code look clean and more “elegant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”.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pt-BR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Disadvantages of recursive functions</a:t>
            </a:r>
          </a:p>
          <a:p>
            <a:endParaRPr lang="en-US" sz="20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Sometimes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the logic behind recursion is hard to follow.</a:t>
            </a:r>
            <a:endParaRPr lang="pt-BR" b="1" dirty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Recursive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functions are hard to debug.</a:t>
            </a:r>
            <a:endParaRPr lang="pt-BR" b="1" dirty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Recursive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functions call uses more memory and time. </a:t>
            </a:r>
            <a:endParaRPr lang="pt-BR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1600" b="1" dirty="0">
              <a:latin typeface="Times New Roman" pitchFamily="18" charset="0"/>
              <a:ea typeface="Adobe Devanagari" pitchFamily="18" charset="0"/>
              <a:cs typeface="Times New Roman" pitchFamily="18" charset="0"/>
            </a:endParaRPr>
          </a:p>
          <a:p>
            <a:endParaRPr lang="pt-BR" sz="1600" b="1" dirty="0">
              <a:latin typeface="Times New Roman" pitchFamily="18" charset="0"/>
              <a:ea typeface="Adobe Devanagari" pitchFamily="18" charset="0"/>
              <a:cs typeface="Times New Roman" pitchFamily="18" charset="0"/>
            </a:endParaRPr>
          </a:p>
          <a:p>
            <a:endParaRPr lang="pt-BR" sz="1600" b="1" dirty="0">
              <a:latin typeface="Times New Roman" pitchFamily="18" charset="0"/>
              <a:ea typeface="Adobe Devanagari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95536" y="260648"/>
            <a:ext cx="7056784" cy="461665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eaLnBrk="1" hangingPunct="1">
              <a:defRPr/>
            </a:pPr>
            <a:r>
              <a:rPr lang="pt-BR" sz="2400" b="1" cap="all" dirty="0">
                <a:ln w="0"/>
                <a:solidFill>
                  <a:srgbClr val="C00000"/>
                </a:soli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pt-BR" sz="2400" b="1" cap="all" dirty="0" smtClean="0">
                <a:ln w="0"/>
                <a:solidFill>
                  <a:srgbClr val="C00000"/>
                </a:solidFill>
                <a:effectLst>
                  <a:reflection blurRad="12700" stA="50000" endPos="50000" dist="5000" dir="5400000" sy="-100000" rotWithShape="0"/>
                </a:effectLst>
              </a:rPr>
              <a:t>PYTHON RECURSIVE FUNCTION</a:t>
            </a:r>
            <a:endParaRPr lang="pt-BR" sz="2400" b="1" cap="all" dirty="0">
              <a:ln w="0"/>
              <a:solidFill>
                <a:srgbClr val="C000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68313" y="1196975"/>
            <a:ext cx="5903912" cy="233838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endParaRPr lang="pt-PT" sz="1600" dirty="0"/>
          </a:p>
          <a:p>
            <a:pPr>
              <a:defRPr/>
            </a:pPr>
            <a:endParaRPr lang="pt-BR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defRPr/>
            </a:pPr>
            <a:endParaRPr lang="pt-BR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defRPr/>
            </a:pPr>
            <a:endParaRPr lang="pt-BR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defRPr/>
            </a:pPr>
            <a:endParaRPr lang="pt-BR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defRPr/>
            </a:pPr>
            <a:endParaRPr lang="pt-BR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defRPr/>
            </a:pPr>
            <a:endParaRPr lang="pt-BR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defRPr/>
            </a:pPr>
            <a:endParaRPr lang="pt-BR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defRPr/>
            </a:pPr>
            <a:endParaRPr lang="pt-BR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10" descr="C:\ARQUIVOS DE USO DIÁRIO\ALICE MESTRADO\RECURSIVIDADE\GRÁFICO RECURSIVIDADE 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4045961"/>
            <a:ext cx="5400600" cy="679183"/>
          </a:xfrm>
          <a:prstGeom prst="rect">
            <a:avLst/>
          </a:prstGeom>
          <a:noFill/>
        </p:spPr>
      </p:pic>
      <p:sp>
        <p:nvSpPr>
          <p:cNvPr id="8" name="CaixaDeTexto 7"/>
          <p:cNvSpPr txBox="1">
            <a:spLocks noChangeArrowheads="1"/>
          </p:cNvSpPr>
          <p:nvPr/>
        </p:nvSpPr>
        <p:spPr bwMode="auto">
          <a:xfrm>
            <a:off x="6300192" y="4053552"/>
            <a:ext cx="1351652" cy="815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…and so on</a:t>
            </a:r>
            <a:endParaRPr lang="en-US" b="1" dirty="0" smtClean="0"/>
          </a:p>
          <a:p>
            <a:r>
              <a:rPr lang="pt-BR" b="1" dirty="0" smtClean="0">
                <a:latin typeface="Times New Roman" pitchFamily="18" charset="0"/>
                <a:cs typeface="Times New Roman" pitchFamily="18" charset="0"/>
              </a:rPr>
              <a:t>       </a:t>
            </a:r>
            <a:endParaRPr lang="pt-BR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CaixaDeTexto 9"/>
          <p:cNvSpPr txBox="1">
            <a:spLocks noChangeArrowheads="1"/>
          </p:cNvSpPr>
          <p:nvPr/>
        </p:nvSpPr>
        <p:spPr bwMode="auto">
          <a:xfrm>
            <a:off x="611560" y="1649412"/>
            <a:ext cx="8296182" cy="2200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Recursion for 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Fibonacci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Fibonacci sequence is the sequence of numbers where the first two numbers 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are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0 and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1. Each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subsequent number is the sum of the previous two numbers 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the sequence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pt-BR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Fibonacci sequence looks like this:</a:t>
            </a:r>
            <a:endParaRPr lang="pt-BR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CaixaDeTexto 15"/>
          <p:cNvSpPr txBox="1">
            <a:spLocks noChangeArrowheads="1"/>
          </p:cNvSpPr>
          <p:nvPr/>
        </p:nvSpPr>
        <p:spPr bwMode="auto">
          <a:xfrm>
            <a:off x="6300192" y="4413592"/>
            <a:ext cx="1351652" cy="815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…and so on</a:t>
            </a:r>
            <a:endParaRPr lang="en-US" b="1" dirty="0" smtClean="0"/>
          </a:p>
          <a:p>
            <a:r>
              <a:rPr lang="pt-BR" b="1" dirty="0" smtClean="0">
                <a:latin typeface="Times New Roman" pitchFamily="18" charset="0"/>
                <a:cs typeface="Times New Roman" pitchFamily="18" charset="0"/>
              </a:rPr>
              <a:t>       </a:t>
            </a:r>
            <a:endParaRPr lang="pt-BR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11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95536" y="260648"/>
            <a:ext cx="7056784" cy="461665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eaLnBrk="1" hangingPunct="1">
              <a:defRPr/>
            </a:pPr>
            <a:r>
              <a:rPr lang="pt-BR" sz="2400" b="1" cap="all" dirty="0">
                <a:ln w="0"/>
                <a:solidFill>
                  <a:srgbClr val="C00000"/>
                </a:soli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pt-BR" sz="2400" b="1" cap="all" dirty="0" smtClean="0">
                <a:ln w="0"/>
                <a:solidFill>
                  <a:srgbClr val="C00000"/>
                </a:solidFill>
                <a:effectLst>
                  <a:reflection blurRad="12700" stA="50000" endPos="50000" dist="5000" dir="5400000" sy="-100000" rotWithShape="0"/>
                </a:effectLst>
              </a:rPr>
              <a:t>PYTHON RECURSIVE FUNCTION</a:t>
            </a:r>
            <a:endParaRPr lang="pt-BR" sz="2400" b="1" cap="all" dirty="0">
              <a:ln w="0"/>
              <a:solidFill>
                <a:srgbClr val="C000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1026" name="Picture 2" descr="C:\ARQUIVOS DE USO DIÁRIO\ALICE MESTRADO\RECURSIVIDADE\Fibonacc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1844824"/>
            <a:ext cx="3600399" cy="4765696"/>
          </a:xfrm>
          <a:prstGeom prst="rect">
            <a:avLst/>
          </a:prstGeom>
          <a:noFill/>
        </p:spPr>
      </p:pic>
      <p:sp>
        <p:nvSpPr>
          <p:cNvPr id="10" name="CaixaDeTexto 9"/>
          <p:cNvSpPr txBox="1">
            <a:spLocks noChangeArrowheads="1"/>
          </p:cNvSpPr>
          <p:nvPr/>
        </p:nvSpPr>
        <p:spPr bwMode="auto">
          <a:xfrm>
            <a:off x="1259632" y="1268760"/>
            <a:ext cx="6262035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Each </a:t>
            </a: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number is the sum of the previous two numbers</a:t>
            </a:r>
            <a:endParaRPr lang="pt-BR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95536" y="260648"/>
            <a:ext cx="7056784" cy="461665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eaLnBrk="1" hangingPunct="1">
              <a:defRPr/>
            </a:pPr>
            <a:r>
              <a:rPr lang="pt-BR" sz="2400" b="1" cap="all" dirty="0">
                <a:ln w="0"/>
                <a:solidFill>
                  <a:srgbClr val="C00000"/>
                </a:soli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pt-BR" sz="2400" b="1" cap="all" dirty="0" smtClean="0">
                <a:ln w="0"/>
                <a:solidFill>
                  <a:srgbClr val="C00000"/>
                </a:solidFill>
                <a:effectLst>
                  <a:reflection blurRad="12700" stA="50000" endPos="50000" dist="5000" dir="5400000" sy="-100000" rotWithShape="0"/>
                </a:effectLst>
              </a:rPr>
              <a:t>PYTHON RECURSIVE FUNCTION</a:t>
            </a:r>
            <a:endParaRPr lang="pt-BR" sz="2400" b="1" cap="all" dirty="0">
              <a:ln w="0"/>
              <a:solidFill>
                <a:srgbClr val="C000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Retângulo 11"/>
          <p:cNvSpPr>
            <a:spLocks noChangeArrowheads="1"/>
          </p:cNvSpPr>
          <p:nvPr/>
        </p:nvSpPr>
        <p:spPr bwMode="auto">
          <a:xfrm>
            <a:off x="395536" y="2348880"/>
            <a:ext cx="8569325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Python </a:t>
            </a: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Program to print Fibonacci sequence: </a:t>
            </a:r>
            <a:endParaRPr lang="pt-BR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pt-BR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600" b="1" dirty="0">
              <a:solidFill>
                <a:schemeClr val="bg1"/>
              </a:solidFill>
              <a:latin typeface="Times New Roman" pitchFamily="18" charset="0"/>
              <a:ea typeface="Adobe Devanagari" pitchFamily="18" charset="0"/>
              <a:cs typeface="Times New Roman" pitchFamily="18" charset="0"/>
            </a:endParaRPr>
          </a:p>
          <a:p>
            <a:endParaRPr lang="pt-BR" sz="1600" b="1" dirty="0">
              <a:solidFill>
                <a:schemeClr val="bg1"/>
              </a:solidFill>
              <a:latin typeface="Times New Roman" pitchFamily="18" charset="0"/>
              <a:ea typeface="Adobe Devanagari" pitchFamily="18" charset="0"/>
              <a:cs typeface="Times New Roman" pitchFamily="18" charset="0"/>
            </a:endParaRPr>
          </a:p>
          <a:p>
            <a:endParaRPr lang="pt-BR" sz="1600" b="1" dirty="0">
              <a:solidFill>
                <a:schemeClr val="bg1"/>
              </a:solidFill>
              <a:latin typeface="Times New Roman" pitchFamily="18" charset="0"/>
              <a:ea typeface="Adobe Devanagari" pitchFamily="18" charset="0"/>
              <a:cs typeface="Times New Roman" pitchFamily="18" charset="0"/>
            </a:endParaRPr>
          </a:p>
        </p:txBody>
      </p:sp>
      <p:sp>
        <p:nvSpPr>
          <p:cNvPr id="5" name="CaixaDeTexto 4"/>
          <p:cNvSpPr txBox="1">
            <a:spLocks noChangeArrowheads="1"/>
          </p:cNvSpPr>
          <p:nvPr/>
        </p:nvSpPr>
        <p:spPr bwMode="auto">
          <a:xfrm>
            <a:off x="3851920" y="4437112"/>
            <a:ext cx="1842684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b="1" dirty="0" smtClean="0">
                <a:solidFill>
                  <a:schemeClr val="bg1"/>
                </a:solidFill>
              </a:rPr>
              <a:t>: 2</a:t>
            </a:r>
            <a:r>
              <a:rPr lang="pt-BR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endParaRPr lang="pt-BR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100" dirty="0">
              <a:solidFill>
                <a:srgbClr val="FF66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10" descr="C:\ARQUIVOS DE USO DIÁRIO\ALICE MESTRADO\RECURSIVIDADE\GRÁFICO RECURSIVIDADE 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5301208"/>
            <a:ext cx="5400600" cy="679183"/>
          </a:xfrm>
          <a:prstGeom prst="rect">
            <a:avLst/>
          </a:prstGeom>
          <a:noFill/>
        </p:spPr>
      </p:pic>
      <p:sp>
        <p:nvSpPr>
          <p:cNvPr id="8" name="CaixaDeTexto 7"/>
          <p:cNvSpPr txBox="1">
            <a:spLocks noChangeArrowheads="1"/>
          </p:cNvSpPr>
          <p:nvPr/>
        </p:nvSpPr>
        <p:spPr bwMode="auto">
          <a:xfrm>
            <a:off x="6084168" y="5373216"/>
            <a:ext cx="1351652" cy="815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…and so on</a:t>
            </a:r>
            <a:endParaRPr lang="en-US" b="1" dirty="0" smtClean="0"/>
          </a:p>
          <a:p>
            <a:r>
              <a:rPr lang="pt-BR" b="1" dirty="0" smtClean="0">
                <a:latin typeface="Times New Roman" pitchFamily="18" charset="0"/>
                <a:cs typeface="Times New Roman" pitchFamily="18" charset="0"/>
              </a:rPr>
              <a:t>       </a:t>
            </a:r>
            <a:endParaRPr lang="pt-BR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CaixaDeTexto 8"/>
          <p:cNvSpPr txBox="1">
            <a:spLocks noChangeArrowheads="1"/>
          </p:cNvSpPr>
          <p:nvPr/>
        </p:nvSpPr>
        <p:spPr bwMode="auto">
          <a:xfrm>
            <a:off x="6084168" y="5661248"/>
            <a:ext cx="1351652" cy="815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…and so on</a:t>
            </a:r>
            <a:endParaRPr lang="en-US" b="1" dirty="0" smtClean="0"/>
          </a:p>
          <a:p>
            <a:r>
              <a:rPr lang="pt-BR" b="1" dirty="0" smtClean="0">
                <a:latin typeface="Times New Roman" pitchFamily="18" charset="0"/>
                <a:cs typeface="Times New Roman" pitchFamily="18" charset="0"/>
              </a:rPr>
              <a:t>       </a:t>
            </a:r>
            <a:endParaRPr lang="pt-BR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6" descr="D:\DEFESA TESE DOUTORADO UVA\IMAGENS PARA APRESENTAÇÃO\SETAS-0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6200000">
            <a:off x="1748877" y="6150493"/>
            <a:ext cx="586208" cy="451526"/>
          </a:xfrm>
          <a:prstGeom prst="rect">
            <a:avLst/>
          </a:prstGeom>
          <a:noFill/>
        </p:spPr>
      </p:pic>
      <p:pic>
        <p:nvPicPr>
          <p:cNvPr id="11" name="Picture 6" descr="D:\DEFESA TESE DOUTORADO UVA\IMAGENS PARA APRESENTAÇÃO\SETAS-0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400000">
            <a:off x="1768355" y="4710333"/>
            <a:ext cx="586208" cy="451526"/>
          </a:xfrm>
          <a:prstGeom prst="rect">
            <a:avLst/>
          </a:prstGeom>
          <a:noFill/>
        </p:spPr>
      </p:pic>
      <p:sp>
        <p:nvSpPr>
          <p:cNvPr id="12" name="CaixaDeTexto 9"/>
          <p:cNvSpPr txBox="1">
            <a:spLocks noChangeArrowheads="1"/>
          </p:cNvSpPr>
          <p:nvPr/>
        </p:nvSpPr>
        <p:spPr bwMode="auto">
          <a:xfrm>
            <a:off x="611560" y="692696"/>
            <a:ext cx="7427033" cy="1646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endParaRPr lang="pt-BR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pt-BR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General </a:t>
            </a:r>
            <a:r>
              <a:rPr lang="pt-BR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Rule</a:t>
            </a:r>
            <a:r>
              <a:rPr lang="pt-BR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endParaRPr lang="pt-BR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pt-BR" b="1" dirty="0" err="1" smtClean="0">
                <a:latin typeface="Times New Roman" pitchFamily="18" charset="0"/>
                <a:cs typeface="Times New Roman" pitchFamily="18" charset="0"/>
              </a:rPr>
              <a:t>Fibonacci</a:t>
            </a:r>
            <a:r>
              <a:rPr lang="pt-BR" b="1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pt-BR" b="1" dirty="0">
                <a:latin typeface="Times New Roman" pitchFamily="18" charset="0"/>
                <a:cs typeface="Times New Roman" pitchFamily="18" charset="0"/>
              </a:rPr>
              <a:t>num) = num </a:t>
            </a:r>
            <a:r>
              <a:rPr lang="pt-BR" b="1" dirty="0" err="1" smtClean="0">
                <a:solidFill>
                  <a:srgbClr val="FF66CC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pt-BR" b="1" dirty="0" smtClean="0">
                <a:solidFill>
                  <a:srgbClr val="FF66CC"/>
                </a:solidFill>
                <a:latin typeface="Times New Roman" pitchFamily="18" charset="0"/>
                <a:cs typeface="Times New Roman" pitchFamily="18" charset="0"/>
              </a:rPr>
              <a:t> num&lt;=1 </a:t>
            </a:r>
            <a:endParaRPr lang="pt-BR" b="1" dirty="0">
              <a:solidFill>
                <a:srgbClr val="FF66CC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pt-BR" b="1" dirty="0" err="1" smtClean="0">
                <a:latin typeface="Times New Roman" pitchFamily="18" charset="0"/>
                <a:cs typeface="Times New Roman" pitchFamily="18" charset="0"/>
              </a:rPr>
              <a:t>Fibonacci</a:t>
            </a:r>
            <a:r>
              <a:rPr lang="pt-BR" b="1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pt-BR" b="1" dirty="0">
                <a:latin typeface="Times New Roman" pitchFamily="18" charset="0"/>
                <a:cs typeface="Times New Roman" pitchFamily="18" charset="0"/>
              </a:rPr>
              <a:t>num) = </a:t>
            </a:r>
            <a:r>
              <a:rPr lang="pt-BR" b="1" dirty="0" err="1">
                <a:latin typeface="Times New Roman" pitchFamily="18" charset="0"/>
                <a:cs typeface="Times New Roman" pitchFamily="18" charset="0"/>
              </a:rPr>
              <a:t>Fibonacci</a:t>
            </a:r>
            <a:r>
              <a:rPr lang="pt-BR" b="1" dirty="0">
                <a:latin typeface="Times New Roman" pitchFamily="18" charset="0"/>
                <a:cs typeface="Times New Roman" pitchFamily="18" charset="0"/>
              </a:rPr>
              <a:t> (num-1) + </a:t>
            </a:r>
            <a:r>
              <a:rPr lang="pt-BR" b="1" dirty="0" err="1">
                <a:latin typeface="Times New Roman" pitchFamily="18" charset="0"/>
                <a:cs typeface="Times New Roman" pitchFamily="18" charset="0"/>
              </a:rPr>
              <a:t>Fibonacci</a:t>
            </a:r>
            <a:r>
              <a:rPr lang="pt-BR" b="1" dirty="0">
                <a:latin typeface="Times New Roman" pitchFamily="18" charset="0"/>
                <a:cs typeface="Times New Roman" pitchFamily="18" charset="0"/>
              </a:rPr>
              <a:t> (num-2</a:t>
            </a:r>
            <a:r>
              <a:rPr lang="pt-BR" b="1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pt-BR" b="1" dirty="0" err="1" smtClean="0">
                <a:solidFill>
                  <a:srgbClr val="FF66CC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pt-BR" b="1" dirty="0" smtClean="0">
                <a:solidFill>
                  <a:srgbClr val="FF66CC"/>
                </a:solidFill>
                <a:latin typeface="Times New Roman" pitchFamily="18" charset="0"/>
                <a:cs typeface="Times New Roman" pitchFamily="18" charset="0"/>
              </a:rPr>
              <a:t> a num &gt; 1    </a:t>
            </a:r>
            <a:endParaRPr lang="pt-BR" b="1" dirty="0">
              <a:solidFill>
                <a:srgbClr val="FF66CC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1043608" y="2833772"/>
            <a:ext cx="6639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BASE</a:t>
            </a:r>
          </a:p>
          <a:p>
            <a:r>
              <a:rPr lang="en-US" sz="1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CASE</a:t>
            </a:r>
            <a:endParaRPr lang="pt-BR" sz="1400" dirty="0">
              <a:solidFill>
                <a:srgbClr val="C00000"/>
              </a:solidFill>
            </a:endParaRPr>
          </a:p>
        </p:txBody>
      </p:sp>
      <p:pic>
        <p:nvPicPr>
          <p:cNvPr id="6145" name="Picture 1" descr="C:\ARQUIVOS DE USO DIÁRIO\ALICE MESTRADO\RECURSIVIDADE\Capture Code Fibonacci 20 Nov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23728" y="2852936"/>
            <a:ext cx="5472608" cy="1625080"/>
          </a:xfrm>
          <a:prstGeom prst="rect">
            <a:avLst/>
          </a:prstGeom>
          <a:noFill/>
        </p:spPr>
      </p:pic>
      <p:pic>
        <p:nvPicPr>
          <p:cNvPr id="13" name="Picture 1" descr="D:\DEFESA TESE DOUTORADO UVA\IMAGENS PARA APRESENTAÇÃO\SETAS-04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0800000">
            <a:off x="1691680" y="2905780"/>
            <a:ext cx="1030242" cy="3293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95536" y="260648"/>
            <a:ext cx="7056784" cy="461665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eaLnBrk="1" hangingPunct="1">
              <a:defRPr/>
            </a:pPr>
            <a:r>
              <a:rPr lang="pt-BR" sz="2400" b="1" cap="all" dirty="0">
                <a:ln w="0"/>
                <a:solidFill>
                  <a:srgbClr val="C00000"/>
                </a:soli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pt-BR" sz="2400" b="1" cap="all" dirty="0" smtClean="0">
                <a:ln w="0"/>
                <a:solidFill>
                  <a:srgbClr val="C00000"/>
                </a:solidFill>
                <a:effectLst>
                  <a:reflection blurRad="12700" stA="50000" endPos="50000" dist="5000" dir="5400000" sy="-100000" rotWithShape="0"/>
                </a:effectLst>
              </a:rPr>
              <a:t>PYTHON RECURSIVE FUNCTION</a:t>
            </a:r>
            <a:endParaRPr lang="pt-BR" sz="2400" b="1" cap="all" dirty="0">
              <a:ln w="0"/>
              <a:solidFill>
                <a:srgbClr val="C000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Retângulo 11"/>
          <p:cNvSpPr>
            <a:spLocks noChangeArrowheads="1"/>
          </p:cNvSpPr>
          <p:nvPr/>
        </p:nvSpPr>
        <p:spPr bwMode="auto">
          <a:xfrm>
            <a:off x="323528" y="1149712"/>
            <a:ext cx="8569325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Challenge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pt-BR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pt-BR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600" b="1" dirty="0">
              <a:solidFill>
                <a:schemeClr val="bg1"/>
              </a:solidFill>
              <a:latin typeface="Times New Roman" pitchFamily="18" charset="0"/>
              <a:ea typeface="Adobe Devanagari" pitchFamily="18" charset="0"/>
              <a:cs typeface="Times New Roman" pitchFamily="18" charset="0"/>
            </a:endParaRPr>
          </a:p>
          <a:p>
            <a:endParaRPr lang="pt-BR" sz="1600" b="1" dirty="0">
              <a:solidFill>
                <a:schemeClr val="bg1"/>
              </a:solidFill>
              <a:latin typeface="Times New Roman" pitchFamily="18" charset="0"/>
              <a:ea typeface="Adobe Devanagari" pitchFamily="18" charset="0"/>
              <a:cs typeface="Times New Roman" pitchFamily="18" charset="0"/>
            </a:endParaRPr>
          </a:p>
          <a:p>
            <a:endParaRPr lang="pt-BR" sz="1600" b="1" dirty="0">
              <a:solidFill>
                <a:schemeClr val="bg1"/>
              </a:solidFill>
              <a:latin typeface="Times New Roman" pitchFamily="18" charset="0"/>
              <a:ea typeface="Adobe Devanagari" pitchFamily="18" charset="0"/>
              <a:cs typeface="Times New Roman" pitchFamily="18" charset="0"/>
            </a:endParaRPr>
          </a:p>
        </p:txBody>
      </p:sp>
      <p:sp>
        <p:nvSpPr>
          <p:cNvPr id="5" name="CaixaDeTexto 4"/>
          <p:cNvSpPr txBox="1">
            <a:spLocks noChangeArrowheads="1"/>
          </p:cNvSpPr>
          <p:nvPr/>
        </p:nvSpPr>
        <p:spPr bwMode="auto">
          <a:xfrm>
            <a:off x="539552" y="1556792"/>
            <a:ext cx="8071761" cy="4785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Problem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Write a recursive function called 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recursive_power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 that takes two integers as 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parameters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first parameter is the base and the second parameter is the exponent. 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Return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the base parameter to the power of the exponent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pt-BR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Expected 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  <a:endParaRPr lang="pt-BR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b="1" dirty="0">
                <a:latin typeface="Times New Roman" pitchFamily="18" charset="0"/>
                <a:cs typeface="Times New Roman" pitchFamily="18" charset="0"/>
              </a:rPr>
              <a:t>If the function call is 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recursive_power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(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5, 3), then the function would return 125</a:t>
            </a:r>
            <a:endParaRPr lang="pt-BR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16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t-BR" sz="1600" b="1" dirty="0" err="1" smtClean="0">
                <a:latin typeface="Times New Roman" pitchFamily="18" charset="0"/>
                <a:cs typeface="Times New Roman" pitchFamily="18" charset="0"/>
              </a:rPr>
              <a:t>recursive_power</a:t>
            </a:r>
            <a:r>
              <a:rPr lang="pt-BR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1600" b="1" dirty="0">
                <a:latin typeface="Times New Roman" pitchFamily="18" charset="0"/>
                <a:cs typeface="Times New Roman" pitchFamily="18" charset="0"/>
              </a:rPr>
              <a:t>(base, </a:t>
            </a:r>
            <a:r>
              <a:rPr lang="pt-BR" sz="1600" b="1" dirty="0" err="1" smtClean="0">
                <a:latin typeface="Times New Roman" pitchFamily="18" charset="0"/>
                <a:cs typeface="Times New Roman" pitchFamily="18" charset="0"/>
              </a:rPr>
              <a:t>exponent</a:t>
            </a:r>
            <a:r>
              <a:rPr lang="pt-BR" sz="1600" b="1" dirty="0" smtClean="0">
                <a:latin typeface="Times New Roman" pitchFamily="18" charset="0"/>
                <a:cs typeface="Times New Roman" pitchFamily="18" charset="0"/>
              </a:rPr>
              <a:t>)         </a:t>
            </a:r>
            <a:endParaRPr lang="pt-BR" sz="16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pt-BR" sz="1600" b="1" dirty="0" err="1" smtClean="0">
                <a:latin typeface="Times New Roman" pitchFamily="18" charset="0"/>
                <a:cs typeface="Times New Roman" pitchFamily="18" charset="0"/>
              </a:rPr>
              <a:t>recursive_power</a:t>
            </a:r>
            <a:r>
              <a:rPr lang="pt-BR" sz="1600" b="1" dirty="0" smtClean="0">
                <a:latin typeface="Times New Roman" pitchFamily="18" charset="0"/>
                <a:cs typeface="Times New Roman" pitchFamily="18" charset="0"/>
              </a:rPr>
              <a:t>  (</a:t>
            </a:r>
            <a:r>
              <a:rPr lang="pt-BR" sz="1600" b="1" dirty="0">
                <a:latin typeface="Times New Roman" pitchFamily="18" charset="0"/>
                <a:cs typeface="Times New Roman" pitchFamily="18" charset="0"/>
              </a:rPr>
              <a:t>n1,n2-1)  </a:t>
            </a:r>
            <a:endParaRPr lang="pt-BR" sz="16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recursive_power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 (5,3-1)</a:t>
            </a:r>
          </a:p>
          <a:p>
            <a:pPr>
              <a:buFont typeface="Arial" pitchFamily="34" charset="0"/>
              <a:buChar char="•"/>
            </a:pP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recursive_power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 (5,2-1)</a:t>
            </a:r>
          </a:p>
          <a:p>
            <a:pPr>
              <a:buFont typeface="Arial" pitchFamily="34" charset="0"/>
              <a:buChar char="•"/>
            </a:pP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recursive_power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 (5,1-1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) </a:t>
            </a:r>
            <a:endParaRPr lang="pt-BR" sz="1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aixaDeTexto 9"/>
          <p:cNvSpPr txBox="1">
            <a:spLocks noChangeArrowheads="1"/>
          </p:cNvSpPr>
          <p:nvPr/>
        </p:nvSpPr>
        <p:spPr bwMode="auto">
          <a:xfrm>
            <a:off x="3419872" y="4437112"/>
            <a:ext cx="343490" cy="446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Imagem 7" descr="21 de novembr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59832" y="4653136"/>
            <a:ext cx="6084168" cy="19442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95536" y="260648"/>
            <a:ext cx="7056784" cy="461665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eaLnBrk="1" hangingPunct="1">
              <a:defRPr/>
            </a:pPr>
            <a:r>
              <a:rPr lang="pt-BR" sz="2400" b="1" cap="all" dirty="0">
                <a:ln w="0"/>
                <a:solidFill>
                  <a:srgbClr val="C00000"/>
                </a:soli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pt-BR" sz="2400" b="1" cap="all" dirty="0" smtClean="0">
                <a:ln w="0"/>
                <a:solidFill>
                  <a:srgbClr val="C00000"/>
                </a:solidFill>
                <a:effectLst>
                  <a:reflection blurRad="12700" stA="50000" endPos="50000" dist="5000" dir="5400000" sy="-100000" rotWithShape="0"/>
                </a:effectLst>
              </a:rPr>
              <a:t>PYTHON RECURSIVE FUNCTION</a:t>
            </a:r>
            <a:endParaRPr lang="pt-BR" sz="2400" b="1" cap="all" dirty="0">
              <a:ln w="0"/>
              <a:solidFill>
                <a:srgbClr val="C000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Retângulo 11"/>
          <p:cNvSpPr>
            <a:spLocks noChangeArrowheads="1"/>
          </p:cNvSpPr>
          <p:nvPr/>
        </p:nvSpPr>
        <p:spPr bwMode="auto">
          <a:xfrm>
            <a:off x="251520" y="1635184"/>
            <a:ext cx="8569325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Solving the same problem without </a:t>
            </a:r>
            <a:r>
              <a:rPr lang="en-US" sz="24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recursion </a:t>
            </a:r>
            <a:r>
              <a:rPr lang="en-US" sz="28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pt-BR" sz="28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pt-BR" sz="2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pt-BR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pt-BR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600" b="1" dirty="0">
              <a:solidFill>
                <a:schemeClr val="bg1"/>
              </a:solidFill>
              <a:latin typeface="Times New Roman" pitchFamily="18" charset="0"/>
              <a:ea typeface="Adobe Devanagari" pitchFamily="18" charset="0"/>
              <a:cs typeface="Times New Roman" pitchFamily="18" charset="0"/>
            </a:endParaRPr>
          </a:p>
          <a:p>
            <a:endParaRPr lang="pt-BR" sz="1600" b="1" dirty="0">
              <a:solidFill>
                <a:schemeClr val="bg1"/>
              </a:solidFill>
              <a:latin typeface="Times New Roman" pitchFamily="18" charset="0"/>
              <a:ea typeface="Adobe Devanagari" pitchFamily="18" charset="0"/>
              <a:cs typeface="Times New Roman" pitchFamily="18" charset="0"/>
            </a:endParaRPr>
          </a:p>
          <a:p>
            <a:endParaRPr lang="pt-BR" sz="1600" b="1" dirty="0">
              <a:solidFill>
                <a:schemeClr val="bg1"/>
              </a:solidFill>
              <a:latin typeface="Times New Roman" pitchFamily="18" charset="0"/>
              <a:ea typeface="Adobe Devanagari" pitchFamily="18" charset="0"/>
              <a:cs typeface="Times New Roman" pitchFamily="18" charset="0"/>
            </a:endParaRPr>
          </a:p>
        </p:txBody>
      </p:sp>
      <p:pic>
        <p:nvPicPr>
          <p:cNvPr id="4097" name="Picture 1" descr="C:\ARQUIVOS DE USO DIÁRIO\ALICE MESTRADO\RECURSIVIDADE\Capture último quadro do PowerPoi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2564904"/>
            <a:ext cx="3672408" cy="18606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95536" y="260648"/>
            <a:ext cx="7056784" cy="461665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eaLnBrk="1" hangingPunct="1">
              <a:defRPr/>
            </a:pPr>
            <a:r>
              <a:rPr lang="pt-BR" sz="2400" b="1" cap="all" dirty="0">
                <a:ln w="0"/>
                <a:solidFill>
                  <a:srgbClr val="C00000"/>
                </a:soli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pt-BR" sz="2400" b="1" cap="all" dirty="0" smtClean="0">
                <a:ln w="0"/>
                <a:solidFill>
                  <a:srgbClr val="C00000"/>
                </a:solidFill>
                <a:effectLst>
                  <a:reflection blurRad="12700" stA="50000" endPos="50000" dist="5000" dir="5400000" sy="-100000" rotWithShape="0"/>
                </a:effectLst>
              </a:rPr>
              <a:t>PYTHON RECURSIVE FUNCTION</a:t>
            </a:r>
            <a:endParaRPr lang="pt-BR" sz="2400" b="1" cap="all" dirty="0">
              <a:ln w="0"/>
              <a:solidFill>
                <a:srgbClr val="C000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Retângulo 11"/>
          <p:cNvSpPr>
            <a:spLocks noChangeArrowheads="1"/>
          </p:cNvSpPr>
          <p:nvPr/>
        </p:nvSpPr>
        <p:spPr bwMode="auto">
          <a:xfrm>
            <a:off x="179512" y="1340768"/>
            <a:ext cx="85693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References: </a:t>
            </a:r>
            <a:endParaRPr lang="pt-BR" sz="3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pt-BR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pt-BR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600" b="1" dirty="0">
              <a:solidFill>
                <a:schemeClr val="bg1"/>
              </a:solidFill>
              <a:latin typeface="Times New Roman" pitchFamily="18" charset="0"/>
              <a:ea typeface="Adobe Devanagari" pitchFamily="18" charset="0"/>
              <a:cs typeface="Times New Roman" pitchFamily="18" charset="0"/>
            </a:endParaRPr>
          </a:p>
          <a:p>
            <a:endParaRPr lang="pt-BR" sz="1600" b="1" dirty="0">
              <a:solidFill>
                <a:schemeClr val="bg1"/>
              </a:solidFill>
              <a:latin typeface="Times New Roman" pitchFamily="18" charset="0"/>
              <a:ea typeface="Adobe Devanagari" pitchFamily="18" charset="0"/>
              <a:cs typeface="Times New Roman" pitchFamily="18" charset="0"/>
            </a:endParaRPr>
          </a:p>
          <a:p>
            <a:endParaRPr lang="pt-BR" sz="1600" b="1" dirty="0">
              <a:solidFill>
                <a:schemeClr val="bg1"/>
              </a:solidFill>
              <a:latin typeface="Times New Roman" pitchFamily="18" charset="0"/>
              <a:ea typeface="Adobe Devanagari" pitchFamily="18" charset="0"/>
              <a:cs typeface="Times New Roman" pitchFamily="18" charset="0"/>
            </a:endParaRPr>
          </a:p>
        </p:txBody>
      </p:sp>
      <p:sp>
        <p:nvSpPr>
          <p:cNvPr id="5" name="CaixaDeTexto 4"/>
          <p:cNvSpPr txBox="1">
            <a:spLocks noChangeArrowheads="1"/>
          </p:cNvSpPr>
          <p:nvPr/>
        </p:nvSpPr>
        <p:spPr bwMode="auto">
          <a:xfrm>
            <a:off x="683568" y="2132856"/>
            <a:ext cx="7848872" cy="303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Rao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Anirudh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Python Functions Tutorial: Working With Functions in Python,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Part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BigData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Zone. Available from: </a:t>
            </a:r>
            <a:r>
              <a:rPr lang="en-US" u="sng" dirty="0">
                <a:latin typeface="Times New Roman" pitchFamily="18" charset="0"/>
                <a:cs typeface="Times New Roman" pitchFamily="18" charset="0"/>
                <a:hlinkClick r:id="rId2"/>
              </a:rPr>
              <a:t>https://dzone.com/articles/python-functions-tutorial-working-with-functions-i-1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  <a:p>
            <a:endParaRPr lang="pt-BR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Curso 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de </a:t>
            </a:r>
            <a:r>
              <a:rPr lang="pt-BR" dirty="0" err="1"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 - Funções - Recursividade - </a:t>
            </a:r>
            <a:r>
              <a:rPr lang="pt-BR" dirty="0" err="1">
                <a:latin typeface="Times New Roman" pitchFamily="18" charset="0"/>
                <a:cs typeface="Times New Roman" pitchFamily="18" charset="0"/>
              </a:rPr>
              <a:t>Boson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 Treinamentos: </a:t>
            </a:r>
            <a:r>
              <a:rPr lang="pt-BR" u="sng" dirty="0">
                <a:latin typeface="Times New Roman" pitchFamily="18" charset="0"/>
                <a:cs typeface="Times New Roman" pitchFamily="18" charset="0"/>
                <a:hlinkClick r:id="rId3"/>
              </a:rPr>
              <a:t>https://</a:t>
            </a:r>
            <a:r>
              <a:rPr lang="pt-BR" u="sng" dirty="0" smtClean="0">
                <a:latin typeface="Times New Roman" pitchFamily="18" charset="0"/>
                <a:cs typeface="Times New Roman" pitchFamily="18" charset="0"/>
                <a:hlinkClick r:id="rId3"/>
              </a:rPr>
              <a:t>www.youtube.com/watch?v=fbj5Y19x0fs</a:t>
            </a:r>
            <a:endParaRPr lang="pt-BR" u="sng" dirty="0" smtClean="0">
              <a:latin typeface="Times New Roman" pitchFamily="18" charset="0"/>
              <a:cs typeface="Times New Roman" pitchFamily="18" charset="0"/>
            </a:endParaRPr>
          </a:p>
          <a:p>
            <a:endParaRPr lang="pt-BR" u="sng" dirty="0">
              <a:latin typeface="Times New Roman" pitchFamily="18" charset="0"/>
              <a:cs typeface="Times New Roman" pitchFamily="18" charset="0"/>
            </a:endParaRPr>
          </a:p>
          <a:p>
            <a:endParaRPr lang="pt-BR" u="sng" dirty="0" smtClean="0">
              <a:latin typeface="Times New Roman" pitchFamily="18" charset="0"/>
              <a:cs typeface="Times New Roman" pitchFamily="18" charset="0"/>
            </a:endParaRPr>
          </a:p>
          <a:p>
            <a:endParaRPr lang="pt-BR" dirty="0">
              <a:latin typeface="Times New Roman" pitchFamily="18" charset="0"/>
              <a:cs typeface="Times New Roman" pitchFamily="18" charset="0"/>
            </a:endParaRPr>
          </a:p>
          <a:p>
            <a:endParaRPr lang="pt-BR" dirty="0">
              <a:latin typeface="Times New Roman" pitchFamily="18" charset="0"/>
              <a:cs typeface="Times New Roman" pitchFamily="18" charset="0"/>
            </a:endParaRPr>
          </a:p>
          <a:p>
            <a:endParaRPr 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683568" y="4069904"/>
            <a:ext cx="322069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err="1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Math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Work 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Sheets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:</a:t>
            </a:r>
            <a:endParaRPr kumimoji="0" lang="pt-BR" b="0" i="0" u="sng" strike="noStrike" cap="none" normalizeH="0" baseline="0" dirty="0" smtClean="0">
              <a:ln>
                <a:noFill/>
              </a:ln>
              <a:effectLst/>
              <a:latin typeface="Calibri" pitchFamily="34" charset="0"/>
              <a:ea typeface="Times New Roman" pitchFamily="18" charset="0"/>
              <a:cs typeface="Times New Roman" pitchFamily="18" charset="0"/>
              <a:hlinkClick r:id="rId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sng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  <a:hlinkClick r:id="rId4"/>
              </a:rPr>
              <a:t>https://www.mathworksheets.com/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pt-B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11560" y="4869160"/>
            <a:ext cx="7133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Graham, R.L., Knuth, D. E., and </a:t>
            </a:r>
            <a:r>
              <a:rPr lang="en-US" dirty="0" err="1" smtClean="0"/>
              <a:t>Patashnik</a:t>
            </a:r>
            <a:r>
              <a:rPr lang="en-US" dirty="0" smtClean="0"/>
              <a:t>, O. Concrete Mathematics. </a:t>
            </a:r>
            <a:endParaRPr lang="en-US" dirty="0"/>
          </a:p>
        </p:txBody>
      </p:sp>
      <p:sp>
        <p:nvSpPr>
          <p:cNvPr id="8" name="CaixaDeTexto 7"/>
          <p:cNvSpPr txBox="1"/>
          <p:nvPr/>
        </p:nvSpPr>
        <p:spPr>
          <a:xfrm>
            <a:off x="611560" y="5229200"/>
            <a:ext cx="4661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Addison-Wesley Pub. Co., Reading, MA 1990.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1375</TotalTime>
  <Words>358</Words>
  <Application>Microsoft Office PowerPoint</Application>
  <PresentationFormat>Apresentação na tela (4:3)</PresentationFormat>
  <Paragraphs>115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Fluxo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Alice Villar</cp:lastModifiedBy>
  <cp:revision>47</cp:revision>
  <dcterms:created xsi:type="dcterms:W3CDTF">2020-11-20T04:41:01Z</dcterms:created>
  <dcterms:modified xsi:type="dcterms:W3CDTF">2020-11-21T16:49:29Z</dcterms:modified>
</cp:coreProperties>
</file>