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verage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199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1a66778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1a6677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1a667784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1a6677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3497cd24_5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3497cd24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3497cd24_5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3497cd24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b3497cd24_5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b3497cd24_5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3497cd24_5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3497cd24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3497cd24_5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b3497cd24_5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b3497cd24_5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b3497cd24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3497cd24_5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3497cd24_5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MULTIMETER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3e8a77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93e8a7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MULTIMETER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497cd24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497cd2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3497cd24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3497cd24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3497cd24_2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3497cd24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3497cd24_2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3497cd24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3497cd24_2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3497cd24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3497cd24_5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b3497cd24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b3497cd24_5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b3497cd24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1a66778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1a6677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is.gd/elec_intr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32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hyperlink" Target="https://taleri.files.wordpress.com/2014/02/practical_electronics_for_inventors_-_scherz_paul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s://taleri.files.wordpress.com/2014/02/practical_electronics_for_inventors_-_scherz_paul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taleri.files.wordpress.com/2014/02/practical_electronics_for_inventors_-_scherz_paul.pdf" TargetMode="External"/><Relationship Id="rId5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s://taleri.files.wordpress.com/2014/02/practical_electronics_for_inventors_-_scherz_paul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s://taleri.files.wordpress.com/2014/02/practical_electronics_for_inventors_-_scherz_paul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is.gd/elec_intro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taleri.files.wordpress.com/2014/02/practical_electronics_for_inventors_-_scherz_paul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aleri.files.wordpress.com/2014/02/practical_electronics_for_inventors_-_scherz_paul.pdf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1.appstate.edu/~curtincm/sculpture/suppliers/gizmos/Practical_Electronics_for_Inventors.pdf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hyperlink" Target="http://www1.appstate.edu/~curtincm/sculpture/suppliers/gizmos/Practical_Electronics_for_Inventors.pdf" TargetMode="External"/><Relationship Id="rId8" Type="http://schemas.openxmlformats.org/officeDocument/2006/relationships/hyperlink" Target="http://www1.appstate.edu/~curtincm/sculpture/suppliers/gizmos/Practical_Electronics_for_Inventors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igikey.fr/fr/resources/conversion-calculators/conversion-calculator-resistor-color-code-4-band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aleri.files.wordpress.com/2014/02/practical_electronics_for_inventors_-_scherz_paul.pdf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Electronics I</a:t>
            </a:r>
            <a:r>
              <a:rPr lang="en"/>
              <a:t>ntroduction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http://is.gd/elec_intro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47025" y="1266725"/>
            <a:ext cx="41094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Memo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Current control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Formula: Ic = β Ib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Alias: BJT (Bipolar Junction Trans.)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Usages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imple a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mplification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FM demodulation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...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Behavior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lectronically controlled faucet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0" y="500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Bipolar transistor</a:t>
            </a:r>
            <a:endParaRPr sz="3000"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70795" l="0" r="33967" t="0"/>
          <a:stretch/>
        </p:blipFill>
        <p:spPr>
          <a:xfrm>
            <a:off x="5148200" y="3265462"/>
            <a:ext cx="3280751" cy="111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375" y="504250"/>
            <a:ext cx="901450" cy="9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6155" y="504250"/>
            <a:ext cx="901450" cy="9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0608" y="1562950"/>
            <a:ext cx="2868943" cy="140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8825" y="4533987"/>
            <a:ext cx="1954425" cy="19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 rotWithShape="1">
          <a:blip r:embed="rId8">
            <a:alphaModFix/>
          </a:blip>
          <a:srcRect b="0" l="0" r="21550" t="0"/>
          <a:stretch/>
        </p:blipFill>
        <p:spPr>
          <a:xfrm>
            <a:off x="6721800" y="4549525"/>
            <a:ext cx="1533275" cy="19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447025" y="1266725"/>
            <a:ext cx="41094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Memo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Voltage controlled 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Common ones: CMOS, MOSFET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Usages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Light c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ontrol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, motors, etc.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Digital electronics (processors,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logic gates, etc.)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Behavior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Electronically controlled </a:t>
            </a:r>
            <a:r>
              <a:rPr lang="en" sz="1800" u="sng">
                <a:latin typeface="Average"/>
                <a:ea typeface="Average"/>
                <a:cs typeface="Average"/>
                <a:sym typeface="Average"/>
              </a:rPr>
              <a:t>valve</a:t>
            </a:r>
            <a:endParaRPr sz="1800" u="sng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0" y="500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MOS t</a:t>
            </a:r>
            <a:r>
              <a:rPr lang="en" sz="3000"/>
              <a:t>ransistor</a:t>
            </a:r>
            <a:endParaRPr sz="3000"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26031" r="26265" t="0"/>
          <a:stretch/>
        </p:blipFill>
        <p:spPr>
          <a:xfrm>
            <a:off x="5211079" y="4812800"/>
            <a:ext cx="3154983" cy="16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275" y="335900"/>
            <a:ext cx="1893150" cy="18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8825" y="385025"/>
            <a:ext cx="2056751" cy="203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7450" y="2576389"/>
            <a:ext cx="2953435" cy="208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Optional...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58" y="238325"/>
            <a:ext cx="4444775" cy="54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4556425" y="5695275"/>
            <a:ext cx="45876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PRACTICAL ELECTRONICS FOR INVENTORS</a:t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Paul Scherz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</a:t>
            </a:r>
            <a:r>
              <a:rPr lang="en" sz="1500" u="sng">
                <a:solidFill>
                  <a:srgbClr val="BF9000"/>
                </a:solidFill>
                <a:hlinkClick r:id="rId4"/>
              </a:rPr>
              <a:t>source</a:t>
            </a:r>
            <a:r>
              <a:rPr lang="en" sz="1500"/>
              <a:t>)</a:t>
            </a:r>
            <a:endParaRPr sz="1500"/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-25" y="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1.c. Logic components</a:t>
            </a:r>
            <a:endParaRPr sz="3000"/>
          </a:p>
        </p:txBody>
      </p:sp>
      <p:sp>
        <p:nvSpPr>
          <p:cNvPr id="196" name="Google Shape;196;p25"/>
          <p:cNvSpPr/>
          <p:nvPr/>
        </p:nvSpPr>
        <p:spPr>
          <a:xfrm>
            <a:off x="5019650" y="3820553"/>
            <a:ext cx="1093800" cy="11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447025" y="1266725"/>
            <a:ext cx="34512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Inverter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AND / OR / XOR gates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 flip flops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58" y="238325"/>
            <a:ext cx="4444775" cy="54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>
            <p:ph idx="2" type="body"/>
          </p:nvPr>
        </p:nvSpPr>
        <p:spPr>
          <a:xfrm>
            <a:off x="4556425" y="5695275"/>
            <a:ext cx="45876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PRACTICAL ELECTRONICS FOR INVENTORS</a:t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Paul Scherz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</a:t>
            </a:r>
            <a:r>
              <a:rPr lang="en" sz="1500" u="sng">
                <a:solidFill>
                  <a:srgbClr val="BF9000"/>
                </a:solidFill>
                <a:hlinkClick r:id="rId4"/>
              </a:rPr>
              <a:t>source</a:t>
            </a:r>
            <a:r>
              <a:rPr lang="en" sz="1500"/>
              <a:t>)</a:t>
            </a:r>
            <a:endParaRPr sz="1500"/>
          </a:p>
        </p:txBody>
      </p:sp>
      <p:sp>
        <p:nvSpPr>
          <p:cNvPr id="205" name="Google Shape;205;p26"/>
          <p:cNvSpPr txBox="1"/>
          <p:nvPr>
            <p:ph type="title"/>
          </p:nvPr>
        </p:nvSpPr>
        <p:spPr>
          <a:xfrm>
            <a:off x="-25" y="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2.a. Fundamental </a:t>
            </a:r>
            <a:r>
              <a:rPr lang="en" sz="3000"/>
              <a:t>Circuits</a:t>
            </a:r>
            <a:endParaRPr sz="3000"/>
          </a:p>
        </p:txBody>
      </p:sp>
      <p:sp>
        <p:nvSpPr>
          <p:cNvPr id="206" name="Google Shape;206;p26"/>
          <p:cNvSpPr/>
          <p:nvPr/>
        </p:nvSpPr>
        <p:spPr>
          <a:xfrm>
            <a:off x="5019650" y="3820553"/>
            <a:ext cx="1093800" cy="11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447025" y="1266725"/>
            <a:ext cx="34512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Voltage divider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Low Pass Filter (LPF)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High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Pass Filter (HPF)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Integrated Circuits (IC)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58" y="238325"/>
            <a:ext cx="4444775" cy="54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>
            <p:ph idx="2" type="body"/>
          </p:nvPr>
        </p:nvSpPr>
        <p:spPr>
          <a:xfrm>
            <a:off x="4556425" y="5695275"/>
            <a:ext cx="45876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PRACTICAL ELECTRONICS FOR INVENTORS</a:t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Paul Scherz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</a:t>
            </a:r>
            <a:r>
              <a:rPr lang="en" sz="1500" u="sng">
                <a:solidFill>
                  <a:srgbClr val="BF9000"/>
                </a:solidFill>
                <a:hlinkClick r:id="rId4"/>
              </a:rPr>
              <a:t>source</a:t>
            </a:r>
            <a:r>
              <a:rPr lang="en" sz="1500"/>
              <a:t>)</a:t>
            </a:r>
            <a:endParaRPr sz="1500"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-25" y="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2.b. S</a:t>
            </a:r>
            <a:r>
              <a:rPr lang="en" sz="3000"/>
              <a:t>ensor</a:t>
            </a:r>
            <a:r>
              <a:rPr lang="en" sz="3000"/>
              <a:t>s</a:t>
            </a:r>
            <a:endParaRPr sz="3000"/>
          </a:p>
        </p:txBody>
      </p:sp>
      <p:sp>
        <p:nvSpPr>
          <p:cNvPr id="216" name="Google Shape;216;p27"/>
          <p:cNvSpPr txBox="1"/>
          <p:nvPr>
            <p:ph type="title"/>
          </p:nvPr>
        </p:nvSpPr>
        <p:spPr>
          <a:xfrm>
            <a:off x="447025" y="1266725"/>
            <a:ext cx="41094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Microphones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ariable r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esistor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 (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potentiometers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/ Force Sensitive Resistors / piezor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esistors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, photor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esistors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Accelerometers...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4673819" y="2261375"/>
            <a:ext cx="1093800" cy="121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2275" y="3669600"/>
            <a:ext cx="26193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58" y="238325"/>
            <a:ext cx="4444775" cy="54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>
            <p:ph idx="2" type="body"/>
          </p:nvPr>
        </p:nvSpPr>
        <p:spPr>
          <a:xfrm>
            <a:off x="4556425" y="5695275"/>
            <a:ext cx="45876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PRACTICAL ELECTRONICS FOR INVENTORS</a:t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Paul Scherz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</a:t>
            </a:r>
            <a:r>
              <a:rPr lang="en" sz="1500" u="sng">
                <a:solidFill>
                  <a:srgbClr val="BF9000"/>
                </a:solidFill>
                <a:hlinkClick r:id="rId4"/>
              </a:rPr>
              <a:t>source</a:t>
            </a:r>
            <a:r>
              <a:rPr lang="en" sz="1500"/>
              <a:t>)</a:t>
            </a:r>
            <a:endParaRPr sz="1500"/>
          </a:p>
        </p:txBody>
      </p:sp>
      <p:sp>
        <p:nvSpPr>
          <p:cNvPr id="226" name="Google Shape;226;p28"/>
          <p:cNvSpPr txBox="1"/>
          <p:nvPr>
            <p:ph type="title"/>
          </p:nvPr>
        </p:nvSpPr>
        <p:spPr>
          <a:xfrm>
            <a:off x="-25" y="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2.c. Actuators</a:t>
            </a:r>
            <a:endParaRPr sz="3000"/>
          </a:p>
        </p:txBody>
      </p:sp>
      <p:sp>
        <p:nvSpPr>
          <p:cNvPr id="227" name="Google Shape;227;p28"/>
          <p:cNvSpPr txBox="1"/>
          <p:nvPr>
            <p:ph type="title"/>
          </p:nvPr>
        </p:nvSpPr>
        <p:spPr>
          <a:xfrm>
            <a:off x="447025" y="1266725"/>
            <a:ext cx="34512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Speakers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LEDs (simple, strip..)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Motors (servo, stepper…)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7930650" y="2261375"/>
            <a:ext cx="954600" cy="140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58" y="238325"/>
            <a:ext cx="4444775" cy="54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>
            <p:ph idx="2" type="body"/>
          </p:nvPr>
        </p:nvSpPr>
        <p:spPr>
          <a:xfrm>
            <a:off x="4556425" y="5695275"/>
            <a:ext cx="45876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PRACTICAL ELECTRONICS FOR INVENTORS</a:t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Paul Scherz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</a:t>
            </a:r>
            <a:r>
              <a:rPr lang="en" sz="1500" u="sng">
                <a:solidFill>
                  <a:srgbClr val="BF9000"/>
                </a:solidFill>
                <a:hlinkClick r:id="rId4"/>
              </a:rPr>
              <a:t>source</a:t>
            </a:r>
            <a:r>
              <a:rPr lang="en" sz="1500"/>
              <a:t>)</a:t>
            </a:r>
            <a:endParaRPr sz="1500"/>
          </a:p>
        </p:txBody>
      </p:sp>
      <p:sp>
        <p:nvSpPr>
          <p:cNvPr id="236" name="Google Shape;236;p29"/>
          <p:cNvSpPr txBox="1"/>
          <p:nvPr>
            <p:ph type="title"/>
          </p:nvPr>
        </p:nvSpPr>
        <p:spPr>
          <a:xfrm>
            <a:off x="-25" y="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3. Processors</a:t>
            </a:r>
            <a:endParaRPr sz="3000"/>
          </a:p>
        </p:txBody>
      </p:sp>
      <p:sp>
        <p:nvSpPr>
          <p:cNvPr id="237" name="Google Shape;237;p29"/>
          <p:cNvSpPr txBox="1"/>
          <p:nvPr>
            <p:ph type="title"/>
          </p:nvPr>
        </p:nvSpPr>
        <p:spPr>
          <a:xfrm>
            <a:off x="447025" y="1266725"/>
            <a:ext cx="34512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Microcontrollers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DSP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FPGA (&amp; FPAA)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GPU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8" name="Google Shape;238;p2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  <p:sp>
        <p:nvSpPr>
          <p:cNvPr id="244" name="Google Shape;244;p30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http://is.gd/elec_intro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</a:t>
            </a:r>
            <a:endParaRPr/>
          </a:p>
        </p:txBody>
      </p:sp>
      <p:sp>
        <p:nvSpPr>
          <p:cNvPr id="250" name="Google Shape;250;p31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Multimeters!?</a:t>
            </a:r>
            <a:endParaRPr/>
          </a:p>
        </p:txBody>
      </p:sp>
      <p:sp>
        <p:nvSpPr>
          <p:cNvPr id="251" name="Google Shape;251;p3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b="9238" l="19234" r="10668" t="3280"/>
          <a:stretch/>
        </p:blipFill>
        <p:spPr>
          <a:xfrm>
            <a:off x="4638250" y="901425"/>
            <a:ext cx="4400700" cy="54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658" y="238325"/>
            <a:ext cx="4444775" cy="54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556425" y="5695275"/>
            <a:ext cx="45876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PRACTICAL ELECTRONICS FOR INVENTORS</a:t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Paul Scherz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</a:t>
            </a:r>
            <a:r>
              <a:rPr lang="en" sz="1500" u="sng">
                <a:solidFill>
                  <a:srgbClr val="BF9000"/>
                </a:solidFill>
                <a:hlinkClick r:id="rId4"/>
              </a:rPr>
              <a:t>source</a:t>
            </a:r>
            <a:r>
              <a:rPr lang="en" sz="1500"/>
              <a:t>)</a:t>
            </a:r>
            <a:endParaRPr sz="15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447000" y="1261725"/>
            <a:ext cx="34512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Components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AutoNum type="alphaLcPeriod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Passive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AutoNum type="alphaLcPeriod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Active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AutoNum type="alphaLcPeriod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Logic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Applications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AutoNum type="alphaLcPeriod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Fundamental 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Circuits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AutoNum type="alphaLcPeriod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Sensors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AutoNum type="alphaLcPeriod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Actuators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Processors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-25" y="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MENU</a:t>
            </a:r>
            <a:endParaRPr sz="3000"/>
          </a:p>
        </p:txBody>
      </p:sp>
      <p:sp>
        <p:nvSpPr>
          <p:cNvPr id="68" name="Google Shape;68;p14"/>
          <p:cNvSpPr/>
          <p:nvPr/>
        </p:nvSpPr>
        <p:spPr>
          <a:xfrm>
            <a:off x="5363300" y="898585"/>
            <a:ext cx="1011000" cy="1002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899650" y="1997604"/>
            <a:ext cx="677100" cy="67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667500" y="977700"/>
            <a:ext cx="1093800" cy="95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673819" y="2261375"/>
            <a:ext cx="1093800" cy="121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5019650" y="3820553"/>
            <a:ext cx="1093800" cy="11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930650" y="2261375"/>
            <a:ext cx="954600" cy="140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7678625" y="4682199"/>
            <a:ext cx="1093800" cy="80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2" type="body"/>
          </p:nvPr>
        </p:nvSpPr>
        <p:spPr>
          <a:xfrm>
            <a:off x="4556450" y="5700275"/>
            <a:ext cx="45876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PRACTICAL ELECTRONICS FOR INVENTORS</a:t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Paul Scherz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</a:t>
            </a:r>
            <a:r>
              <a:rPr lang="en" sz="1500" u="sng">
                <a:solidFill>
                  <a:srgbClr val="BF9000"/>
                </a:solidFill>
                <a:hlinkClick r:id="rId3"/>
              </a:rPr>
              <a:t>source</a:t>
            </a:r>
            <a:r>
              <a:rPr lang="en" sz="1500"/>
              <a:t>)</a:t>
            </a:r>
            <a:endParaRPr sz="1500"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447025" y="1266725"/>
            <a:ext cx="34512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Fundamentals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Resistors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Capacitors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Inductors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0" y="500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1.a. Passive </a:t>
            </a:r>
            <a:r>
              <a:rPr lang="en" sz="3000"/>
              <a:t>Components</a:t>
            </a:r>
            <a:endParaRPr sz="30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83" y="243325"/>
            <a:ext cx="4444775" cy="54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5363300" y="1030467"/>
            <a:ext cx="650700" cy="88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275225" y="5165050"/>
            <a:ext cx="2021400" cy="9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Analogy: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tension &lt;=&gt;pressure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BF9000"/>
                </a:solidFill>
                <a:hlinkClick r:id="rId3"/>
              </a:rPr>
              <a:t>source</a:t>
            </a:r>
            <a:endParaRPr sz="1500"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447025" y="1266725"/>
            <a:ext cx="38568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Analogy water - electrons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Current (I): 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electrons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(charged negatively), are attracted by the positive pin of the battery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Circulation: opposite of "electron holes" direction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rage"/>
              <a:buChar char="●"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Tension (U): More water =&gt; more 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pressure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=&gt; more voltage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500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Fundamentals</a:t>
            </a:r>
            <a:endParaRPr sz="30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774" y="514406"/>
            <a:ext cx="2661700" cy="1805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5">
            <a:alphaModFix/>
          </a:blip>
          <a:srcRect b="12679" l="17826" r="5368" t="0"/>
          <a:stretch/>
        </p:blipFill>
        <p:spPr>
          <a:xfrm>
            <a:off x="4901288" y="4675000"/>
            <a:ext cx="2373925" cy="17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2125" y="2657521"/>
            <a:ext cx="2661699" cy="171268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7427625" y="3196650"/>
            <a:ext cx="1716300" cy="7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Analogy: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"electron holes"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BF9000"/>
                </a:solidFill>
                <a:hlinkClick r:id="rId7"/>
              </a:rPr>
              <a:t>source</a:t>
            </a:r>
            <a:endParaRPr sz="1500"/>
          </a:p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7427625" y="834450"/>
            <a:ext cx="17163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Electrons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circulation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(electrons)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BF9000"/>
                </a:solidFill>
                <a:hlinkClick r:id="rId8"/>
              </a:rPr>
              <a:t>source</a:t>
            </a:r>
            <a:endParaRPr sz="1500"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556450" y="5942650"/>
            <a:ext cx="45876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Tool:</a:t>
            </a:r>
            <a:r>
              <a:rPr lang="en" sz="1500"/>
              <a:t> </a:t>
            </a:r>
            <a:r>
              <a:rPr lang="en" sz="1500" u="sng">
                <a:solidFill>
                  <a:srgbClr val="BF9000"/>
                </a:solidFill>
                <a:hlinkClick r:id="rId3"/>
              </a:rPr>
              <a:t>resistor color calculator</a:t>
            </a:r>
            <a:endParaRPr sz="1500">
              <a:solidFill>
                <a:srgbClr val="BF9000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2242" y="503850"/>
            <a:ext cx="1876384" cy="5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700" y="1587650"/>
            <a:ext cx="2568350" cy="7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6">
            <a:alphaModFix/>
          </a:blip>
          <a:srcRect b="12798" l="19199" r="1366" t="3442"/>
          <a:stretch/>
        </p:blipFill>
        <p:spPr>
          <a:xfrm>
            <a:off x="4660549" y="1625239"/>
            <a:ext cx="1648562" cy="816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1363" y="554475"/>
            <a:ext cx="14287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72600" y="3058314"/>
            <a:ext cx="3966600" cy="2690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447025" y="1266725"/>
            <a:ext cx="39666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Memo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Unit: Ω (ohm)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Symbol: R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 = R × I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 = 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U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× I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Standard 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values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0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Ω .. 10MΩ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Usages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Decrease c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urrent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Voltage divider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Filters...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0" y="500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</a:t>
            </a:r>
            <a:r>
              <a:rPr lang="en" sz="3000"/>
              <a:t>esistor</a:t>
            </a:r>
            <a:r>
              <a:rPr lang="en" sz="3000"/>
              <a:t>s</a:t>
            </a:r>
            <a:endParaRPr sz="3000"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6766250" y="837250"/>
            <a:ext cx="1922400" cy="7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Resistor network</a:t>
            </a:r>
            <a:endParaRPr sz="15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47025" y="1266725"/>
            <a:ext cx="42480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Memo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Unit: F (Farad)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Symbol: C (c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apacitance</a:t>
            </a: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 = C dU/dt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Standard values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: 0.1 pF - 1F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Usages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Local/temporary power storage (decoupling / bypass capacitor)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Filters…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Behavior (reactance)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High frequency ≈ wire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Low frequency ≈ disconnection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Xc = 1 / Cω (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with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ω = 2πf)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500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Capacitors</a:t>
            </a:r>
            <a:endParaRPr sz="300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7089" l="0" r="32514" t="0"/>
          <a:stretch/>
        </p:blipFill>
        <p:spPr>
          <a:xfrm>
            <a:off x="4694975" y="538200"/>
            <a:ext cx="1931501" cy="12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975" y="352171"/>
            <a:ext cx="23812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0625" y="3149043"/>
            <a:ext cx="2851726" cy="3502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5505950" y="5076556"/>
            <a:ext cx="3315000" cy="8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Battery	    charging capacitor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charged capacitor:</a:t>
            </a:r>
            <a:endParaRPr sz="1500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/>
          </a:blip>
          <a:srcRect b="0" l="0" r="49831" t="54761"/>
          <a:stretch/>
        </p:blipFill>
        <p:spPr>
          <a:xfrm rot="1799997">
            <a:off x="5423362" y="1717099"/>
            <a:ext cx="1336825" cy="154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6">
            <a:alphaModFix/>
          </a:blip>
          <a:srcRect b="5333" l="50203" r="-371" t="49427"/>
          <a:stretch/>
        </p:blipFill>
        <p:spPr>
          <a:xfrm rot="1799997">
            <a:off x="7186831" y="1793299"/>
            <a:ext cx="1336825" cy="15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47025" y="1266725"/>
            <a:ext cx="41094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Memo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Unit: H (Henry) - Inductance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Symbol: L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 = L dI/dt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Standard values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1nH .. 1mH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Usages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Transformer (ex: 220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V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⇔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110V)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Electro-magnet (speakers...)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Filters…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Behavior (reactance)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Low frequency ≈ wire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High frequency ≈ disconnection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Xl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= Lω (with ω = 2πf)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0" y="500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Inductors</a:t>
            </a:r>
            <a:endParaRPr sz="3000"/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54761" l="0" r="0" t="0"/>
          <a:stretch/>
        </p:blipFill>
        <p:spPr>
          <a:xfrm>
            <a:off x="5434224" y="2707700"/>
            <a:ext cx="2664701" cy="15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6025" y="4560900"/>
            <a:ext cx="31432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8025" y="609600"/>
            <a:ext cx="2947833" cy="19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2072" y="609597"/>
            <a:ext cx="1135950" cy="1729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2" type="body"/>
          </p:nvPr>
        </p:nvSpPr>
        <p:spPr>
          <a:xfrm>
            <a:off x="4556450" y="5700275"/>
            <a:ext cx="4587600" cy="11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PRACTICAL ELECTRONICS FOR INVENTORS</a:t>
            </a:r>
            <a:endParaRPr b="1"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Paul Scherz</a:t>
            </a:r>
            <a:endParaRPr sz="1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</a:t>
            </a:r>
            <a:r>
              <a:rPr lang="en" sz="1500" u="sng">
                <a:solidFill>
                  <a:srgbClr val="BF9000"/>
                </a:solidFill>
                <a:hlinkClick r:id="rId3"/>
              </a:rPr>
              <a:t>source</a:t>
            </a:r>
            <a:r>
              <a:rPr lang="en" sz="1500"/>
              <a:t>)</a:t>
            </a:r>
            <a:endParaRPr sz="1500"/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447025" y="1266725"/>
            <a:ext cx="34512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Diodes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Bipolar transistors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MOS t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ransistors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0" y="500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1.b. Active components</a:t>
            </a:r>
            <a:endParaRPr sz="30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83" y="243325"/>
            <a:ext cx="4444775" cy="545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5899650" y="1997604"/>
            <a:ext cx="677100" cy="67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447025" y="1266725"/>
            <a:ext cx="4109400" cy="5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Memo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Symbol: 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Threshold voltage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0.7V: most common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0.2V: Schottky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Usages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Rectifier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(AC - DC)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Inverted current protection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AM demodulation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Behavior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verage"/>
              <a:buChar char="●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Similar to a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hydraulic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valve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0" y="5000"/>
            <a:ext cx="4556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Diodes</a:t>
            </a:r>
            <a:endParaRPr sz="3000"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725" y="272975"/>
            <a:ext cx="3501750" cy="1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425" y="4672075"/>
            <a:ext cx="4322350" cy="16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5">
            <a:alphaModFix/>
          </a:blip>
          <a:srcRect b="0" l="0" r="0" t="52890"/>
          <a:stretch/>
        </p:blipFill>
        <p:spPr>
          <a:xfrm>
            <a:off x="4572600" y="2453185"/>
            <a:ext cx="2230398" cy="169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5">
            <a:alphaModFix/>
          </a:blip>
          <a:srcRect b="46360" l="0" r="0" t="0"/>
          <a:stretch/>
        </p:blipFill>
        <p:spPr>
          <a:xfrm>
            <a:off x="6858600" y="2453185"/>
            <a:ext cx="2230399" cy="19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6">
            <a:alphaModFix/>
          </a:blip>
          <a:srcRect b="39292" l="0" r="0" t="36199"/>
          <a:stretch/>
        </p:blipFill>
        <p:spPr>
          <a:xfrm rot="10800000">
            <a:off x="5658664" y="1511375"/>
            <a:ext cx="2355874" cy="4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