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4" r:id="rId6"/>
    <p:sldId id="258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87" r:id="rId24"/>
    <p:sldId id="289" r:id="rId25"/>
    <p:sldId id="285" r:id="rId26"/>
    <p:sldId id="297" r:id="rId27"/>
    <p:sldId id="290" r:id="rId28"/>
    <p:sldId id="301" r:id="rId29"/>
    <p:sldId id="302" r:id="rId30"/>
    <p:sldId id="300" r:id="rId31"/>
    <p:sldId id="292" r:id="rId32"/>
    <p:sldId id="291" r:id="rId33"/>
    <p:sldId id="293" r:id="rId34"/>
    <p:sldId id="294" r:id="rId35"/>
    <p:sldId id="295" r:id="rId36"/>
    <p:sldId id="296" r:id="rId37"/>
    <p:sldId id="298" r:id="rId38"/>
    <p:sldId id="299" r:id="rId39"/>
    <p:sldId id="304" r:id="rId40"/>
    <p:sldId id="303" r:id="rId41"/>
    <p:sldId id="288" r:id="rId42"/>
    <p:sldId id="265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BC0E4"/>
    <a:srgbClr val="A24057"/>
    <a:srgbClr val="BC6076"/>
    <a:srgbClr val="C57588"/>
    <a:srgbClr val="D391A1"/>
    <a:srgbClr val="CA7C8F"/>
    <a:srgbClr val="BC5870"/>
    <a:srgbClr val="B04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0A9F3-A80A-7F4C-B929-0DE748B06D9C}" v="55" dt="2023-05-27T12:40:39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 autoAdjust="0"/>
    <p:restoredTop sz="95735"/>
  </p:normalViewPr>
  <p:slideViewPr>
    <p:cSldViewPr snapToGrid="0">
      <p:cViewPr varScale="1">
        <p:scale>
          <a:sx n="77" d="100"/>
          <a:sy n="77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3A36-3AF9-64CB-74DF-72006AD77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CBF634-15AD-D948-AF10-A5ED1583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85685-9116-65F3-81D7-DDBCEF3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FBF14-0A12-549E-5ED9-DEDFB8A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E1B78-1ECC-BA62-CBAA-881BC938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52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E6E26-7FC3-2A1A-B473-00314B97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A5755C-F807-7E22-822B-2F5A45B1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EEEEF5-086F-7597-4361-1D54B013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F32C9-E004-FC88-75E4-6ED7648B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65AB3A-CD57-166C-45FF-BA13DDF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43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5DAC02-8EA1-EEC5-0C8D-CE9B44D2F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4838B-B591-3850-420E-8E4135B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091261-4245-93C5-E89D-2565A77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7E040-A4B2-B00B-74B7-BECADC30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6FE50C-827F-0285-0D8F-9D2530D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75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3C6E9-9361-3F32-A5EA-8A05462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50537-6473-E335-88FF-82B55A02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95AE14-433C-3B25-FC5B-B10EB20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6DECD-1806-599A-93FB-F7CFA141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A82D3-C0E3-DEB8-75F3-A69E777F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EB9A2-B0E5-DF39-F7E3-4FF6F38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9DDFE4-EFFE-6579-FD33-C0DDA255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BB3ED-B55A-9573-F166-DCB70CC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C69B6-89BB-B051-D6D3-CB97085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142DDB-32C9-F498-3E2F-CE342E8F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0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51CEA-7B3F-A5EF-628D-1A2E6BC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F6F74-F477-2A50-73F4-DF2C1EB04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42A9FF-C14B-CFF7-91AC-A128D51A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6F9522-B6F7-A2E7-70C6-ADB2CCEC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77FA60-7652-4732-8F62-8A92A06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2D67-B06E-9533-0712-4F84AA7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3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A2646-E9CA-C737-355E-B00B628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505BF2-DDA0-C2C3-5351-5351105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5626F6-581D-4B4B-21E1-7C9E3487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404D53-94A9-6BF0-CFEF-B3C63620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8B54E7-63A3-BA79-FF3E-B87479A1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B1300E-DAD9-D1C7-8E1C-533A7D72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793839-5710-C50F-6A2B-1D2E70AB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BFF67A-10C9-DF36-2C2C-B7C7F2FD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0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14CC0-D8E2-5A99-DA18-CE067666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B8FD1-4315-F983-508D-A964AE9C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3C936-3029-A0A7-DAC0-7FA29B7A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40F6F-5CA6-C27E-A401-607EACF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98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5B6273-DA08-9323-12E9-99F15044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FF3E7C-0548-73C7-1BD7-774A04AD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DBD714-7E7E-643A-B6AA-B9A1CBEC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6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987315-E76F-5603-7344-90D1180C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1969A-9301-4BEA-8B38-2CF9D3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86AD3-7FA0-BD4D-841A-ED71A0E4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C7855-25BF-CD16-8651-8B5CA668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4BF74-5E10-FFAF-98EB-D6DB717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6224A2-8E75-FF94-C9B4-D1813CD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EE6F7-E0DB-9C79-324C-8E78C5D3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B05527-43A7-2733-9C21-B104DF85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DCB87-20B4-ABC6-6D91-FCB319FB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3E96B9-5E26-28AC-28BE-F4E96E02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4F30F-B274-2032-42DC-B3A9F2E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D4EFD-FB01-3F6C-5226-60E667C5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7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241D19-15F3-1044-C939-74CF85B6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C6AF0-846F-A807-8AEB-C2B9A84D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EF24D-365C-3123-EFF4-288F675C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5ED9-3543-4DC2-9220-B15C9C0D71E9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094FB-1EF5-B14C-A9C5-DD2C3896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712DF-FE91-9CC3-9F7D-822E3119C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90EB-E5B5-4B0C-B51D-5C4A81BA4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27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47665" y="3297534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FRACTURE NETWORK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CB5A23-96B9-86EF-9423-93366A5BFCBC}"/>
              </a:ext>
            </a:extLst>
          </p:cNvPr>
          <p:cNvSpPr txBox="1"/>
          <p:nvPr/>
        </p:nvSpPr>
        <p:spPr>
          <a:xfrm>
            <a:off x="278364" y="5668318"/>
            <a:ext cx="3153746" cy="69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Sophie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Vigè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Zurru</a:t>
            </a:r>
            <a:endParaRPr kumimoji="0" lang="it-IT" sz="1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840228" y="3901219"/>
            <a:ext cx="4511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 e calcolo scientifico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1C66BC-3F7D-4EE1-9410-51D5A08C4DDB}"/>
              </a:ext>
            </a:extLst>
          </p:cNvPr>
          <p:cNvSpPr/>
          <p:nvPr/>
        </p:nvSpPr>
        <p:spPr>
          <a:xfrm>
            <a:off x="8318066" y="5829387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2023/2024</a:t>
            </a:r>
          </a:p>
        </p:txBody>
      </p:sp>
    </p:spTree>
    <p:extLst>
      <p:ext uri="{BB962C8B-B14F-4D97-AF65-F5344CB8AC3E}">
        <p14:creationId xmlns:p14="http://schemas.microsoft.com/office/powerpoint/2010/main" val="24351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3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5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4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2F08B07-4CAA-4504-B9CF-1D9BE14480EC}"/>
              </a:ext>
            </a:extLst>
          </p:cNvPr>
          <p:cNvSpPr/>
          <p:nvPr/>
        </p:nvSpPr>
        <p:spPr>
          <a:xfrm>
            <a:off x="3519966" y="2933350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A1A398C8-A5C0-42B2-84F2-9D9969760598}"/>
              </a:ext>
            </a:extLst>
          </p:cNvPr>
          <p:cNvSpPr/>
          <p:nvPr/>
        </p:nvSpPr>
        <p:spPr>
          <a:xfrm>
            <a:off x="7610742" y="2636706"/>
            <a:ext cx="107004" cy="126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E7EA1ABD-7139-42AD-AE00-9AAF89DABE62}"/>
              </a:ext>
            </a:extLst>
          </p:cNvPr>
          <p:cNvCxnSpPr>
            <a:cxnSpLocks/>
          </p:cNvCxnSpPr>
          <p:nvPr/>
        </p:nvCxnSpPr>
        <p:spPr>
          <a:xfrm flipV="1">
            <a:off x="3523383" y="2923334"/>
            <a:ext cx="1311264" cy="834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7FCDC1-EF87-42E3-8044-69C494E19F0C}"/>
              </a:ext>
            </a:extLst>
          </p:cNvPr>
          <p:cNvCxnSpPr>
            <a:cxnSpLocks/>
          </p:cNvCxnSpPr>
          <p:nvPr/>
        </p:nvCxnSpPr>
        <p:spPr>
          <a:xfrm flipV="1">
            <a:off x="7648614" y="1536886"/>
            <a:ext cx="782704" cy="1193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8862180-F193-4923-9679-8DF15B27253F}"/>
              </a:ext>
            </a:extLst>
          </p:cNvPr>
          <p:cNvSpPr/>
          <p:nvPr/>
        </p:nvSpPr>
        <p:spPr>
          <a:xfrm>
            <a:off x="2231380" y="1562479"/>
            <a:ext cx="2684175" cy="2721710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32BB42A-3712-4BC4-8816-C04FFED68D52}"/>
              </a:ext>
            </a:extLst>
          </p:cNvPr>
          <p:cNvSpPr/>
          <p:nvPr/>
        </p:nvSpPr>
        <p:spPr>
          <a:xfrm>
            <a:off x="6375658" y="1339080"/>
            <a:ext cx="2684175" cy="2629805"/>
          </a:xfrm>
          <a:prstGeom prst="ellipse">
            <a:avLst/>
          </a:prstGeom>
          <a:solidFill>
            <a:srgbClr val="C00000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634DFF-41A9-48C4-99FB-1C33A6434386}"/>
              </a:ext>
            </a:extLst>
          </p:cNvPr>
          <p:cNvCxnSpPr/>
          <p:nvPr/>
        </p:nvCxnSpPr>
        <p:spPr>
          <a:xfrm flipV="1">
            <a:off x="3626970" y="2730812"/>
            <a:ext cx="4021644" cy="27600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95B39E-A132-451C-BFAC-B05F16926669}"/>
              </a:ext>
            </a:extLst>
          </p:cNvPr>
          <p:cNvSpPr/>
          <p:nvPr/>
        </p:nvSpPr>
        <p:spPr>
          <a:xfrm>
            <a:off x="12536980" y="6400800"/>
            <a:ext cx="757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</p:spTree>
    <p:extLst>
      <p:ext uri="{BB962C8B-B14F-4D97-AF65-F5344CB8AC3E}">
        <p14:creationId xmlns:p14="http://schemas.microsoft.com/office/powerpoint/2010/main" val="398213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9732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verifica da che parte del piano di ogni poligono stanno i vertici dell’altro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285580" y="3444425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2318370" y="208953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537D23B-2CF4-4A3C-B402-0C6F12F935C3}"/>
              </a:ext>
            </a:extLst>
          </p:cNvPr>
          <p:cNvSpPr/>
          <p:nvPr/>
        </p:nvSpPr>
        <p:spPr>
          <a:xfrm rot="341909">
            <a:off x="7538937" y="2015207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BE36AA0-F6CB-49F8-8AD8-F3466237B49B}"/>
              </a:ext>
            </a:extLst>
          </p:cNvPr>
          <p:cNvSpPr/>
          <p:nvPr/>
        </p:nvSpPr>
        <p:spPr>
          <a:xfrm rot="341909">
            <a:off x="7573810" y="3460014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5FDAC2-A641-43AD-B923-37178B063282}"/>
              </a:ext>
            </a:extLst>
          </p:cNvPr>
          <p:cNvCxnSpPr/>
          <p:nvPr/>
        </p:nvCxnSpPr>
        <p:spPr>
          <a:xfrm>
            <a:off x="8199951" y="2755061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EFC49F05-630F-44F3-BB38-CA05AD9CF191}"/>
              </a:ext>
            </a:extLst>
          </p:cNvPr>
          <p:cNvSpPr/>
          <p:nvPr/>
        </p:nvSpPr>
        <p:spPr>
          <a:xfrm rot="341909">
            <a:off x="7718883" y="2159201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30F3FF7-CF93-41E8-A2DB-879C988E4825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H="1">
            <a:off x="9690302" y="1752879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ED74AB84-48E0-42B7-BB2D-532ACE49C1FA}"/>
              </a:ext>
            </a:extLst>
          </p:cNvPr>
          <p:cNvSpPr/>
          <p:nvPr/>
        </p:nvSpPr>
        <p:spPr>
          <a:xfrm rot="341909">
            <a:off x="9052107" y="2396360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A44F613-7B16-4C66-AD8A-68D7D8BD8C20}"/>
              </a:ext>
            </a:extLst>
          </p:cNvPr>
          <p:cNvSpPr/>
          <p:nvPr/>
        </p:nvSpPr>
        <p:spPr>
          <a:xfrm>
            <a:off x="11154852" y="349165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FEAB53DC-6B77-4CD2-89A6-275632C8A342}"/>
              </a:ext>
            </a:extLst>
          </p:cNvPr>
          <p:cNvSpPr/>
          <p:nvPr/>
        </p:nvSpPr>
        <p:spPr>
          <a:xfrm>
            <a:off x="10002197" y="403293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CF1542D6-4AB8-4B45-9BBA-D650753B5678}"/>
              </a:ext>
            </a:extLst>
          </p:cNvPr>
          <p:cNvSpPr/>
          <p:nvPr/>
        </p:nvSpPr>
        <p:spPr>
          <a:xfrm>
            <a:off x="8139447" y="268866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F2D93DE-5C73-49F0-A54A-EA4C7DF4175E}"/>
              </a:ext>
            </a:extLst>
          </p:cNvPr>
          <p:cNvSpPr/>
          <p:nvPr/>
        </p:nvSpPr>
        <p:spPr>
          <a:xfrm>
            <a:off x="8239073" y="504273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7B57C26-3276-4E26-A8F2-3DDA8CD2865B}"/>
              </a:ext>
            </a:extLst>
          </p:cNvPr>
          <p:cNvSpPr/>
          <p:nvPr/>
        </p:nvSpPr>
        <p:spPr>
          <a:xfrm>
            <a:off x="9612480" y="435858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3DCCD5F9-D21E-4595-8B65-843F49336667}"/>
              </a:ext>
            </a:extLst>
          </p:cNvPr>
          <p:cNvSpPr/>
          <p:nvPr/>
        </p:nvSpPr>
        <p:spPr>
          <a:xfrm>
            <a:off x="8512285" y="244184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D74D2561-AC7F-4063-860E-605DDF9F2B52}"/>
              </a:ext>
            </a:extLst>
          </p:cNvPr>
          <p:cNvSpPr/>
          <p:nvPr/>
        </p:nvSpPr>
        <p:spPr>
          <a:xfrm>
            <a:off x="9911390" y="175287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20A7D2B-6E32-4308-902D-A86DBB55E5A6}"/>
              </a:ext>
            </a:extLst>
          </p:cNvPr>
          <p:cNvCxnSpPr>
            <a:stCxn id="39" idx="2"/>
            <a:endCxn id="30" idx="5"/>
          </p:cNvCxnSpPr>
          <p:nvPr/>
        </p:nvCxnSpPr>
        <p:spPr>
          <a:xfrm>
            <a:off x="7021496" y="3356663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0C3C987-C265-43B5-AC34-65B1E8DAE925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 flipH="1">
            <a:off x="8316895" y="2603963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ABB52654-25C5-451F-B5CC-F9DAF559328B}"/>
              </a:ext>
            </a:extLst>
          </p:cNvPr>
          <p:cNvSpPr/>
          <p:nvPr/>
        </p:nvSpPr>
        <p:spPr>
          <a:xfrm>
            <a:off x="7021496" y="327560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F3B4D7BD-1354-4EA2-ACAE-DAD0FE21EBA1}"/>
              </a:ext>
            </a:extLst>
          </p:cNvPr>
          <p:cNvSpPr/>
          <p:nvPr/>
        </p:nvSpPr>
        <p:spPr>
          <a:xfrm>
            <a:off x="3096331" y="241926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5C81133-5EB3-4F6B-B474-64AE541F3B96}"/>
              </a:ext>
            </a:extLst>
          </p:cNvPr>
          <p:cNvSpPr/>
          <p:nvPr/>
        </p:nvSpPr>
        <p:spPr>
          <a:xfrm>
            <a:off x="3017218" y="37899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A909E72B-1D45-4F29-80B1-69090185A6E3}"/>
              </a:ext>
            </a:extLst>
          </p:cNvPr>
          <p:cNvSpPr/>
          <p:nvPr/>
        </p:nvSpPr>
        <p:spPr>
          <a:xfrm>
            <a:off x="4505278" y="170363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32F798AA-611C-424F-8233-0DA0B9322955}"/>
              </a:ext>
            </a:extLst>
          </p:cNvPr>
          <p:cNvSpPr/>
          <p:nvPr/>
        </p:nvSpPr>
        <p:spPr>
          <a:xfrm>
            <a:off x="4353399" y="316238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3363111" y="502249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388472" y="44860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1806750" y="461509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17638" y="405170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06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776246" y="1433212"/>
            <a:ext cx="2616454" cy="2395880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5804545" y="2673121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5163187" y="280563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2866533" y="221003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/>
          <p:nvPr/>
        </p:nvCxnSpPr>
        <p:spPr>
          <a:xfrm>
            <a:off x="2958252" y="2307901"/>
            <a:ext cx="6245157" cy="1635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5936213" y="304924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9139485" y="386772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2036527" y="4570218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1: n</a:t>
            </a:r>
            <a:r>
              <a:rPr lang="it-IT" sz="1400" dirty="0"/>
              <a:t>on c’è intersezione perché i punti sono i primi</a:t>
            </a:r>
            <a:br>
              <a:rPr lang="it-IT" sz="1400" dirty="0"/>
            </a:br>
            <a:r>
              <a:rPr lang="it-IT" sz="1400" dirty="0"/>
              <a:t>due di un poligono e poi gli altri due dell’altro.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4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281941" y="2188828"/>
            <a:ext cx="3628118" cy="1494555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endCxn id="44" idx="6"/>
          </p:cNvCxnSpPr>
          <p:nvPr/>
        </p:nvCxnSpPr>
        <p:spPr>
          <a:xfrm>
            <a:off x="4441226" y="2624169"/>
            <a:ext cx="3331298" cy="840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413609" y="256494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616881" y="338342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903619" y="4506042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2: c’è intersezione e poiché i due punti centrali appartengono alla stessa frattura la traccia è passante per essa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1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4925850" y="1405390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77387" y="332199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3: c’è intersezione e poiché i due punti centrali coincidono con quelli esterni la traccia è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85874" y="201051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  <a:stCxn id="46" idx="1"/>
            <a:endCxn id="47" idx="6"/>
          </p:cNvCxnSpPr>
          <p:nvPr/>
        </p:nvCxnSpPr>
        <p:spPr>
          <a:xfrm>
            <a:off x="5008997" y="2750809"/>
            <a:ext cx="2394866" cy="628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4986204" y="2727067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7248220" y="329832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5586707" y="1342315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673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3759787" y="1273916"/>
            <a:ext cx="2564068" cy="3080508"/>
          </a:xfrm>
          <a:prstGeom prst="rect">
            <a:avLst/>
          </a:prstGeom>
          <a:solidFill>
            <a:srgbClr val="ABC0E4"/>
          </a:solidFill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99B15B0-BE96-4C09-9A38-3E42EDA345BA}"/>
              </a:ext>
            </a:extLst>
          </p:cNvPr>
          <p:cNvSpPr/>
          <p:nvPr/>
        </p:nvSpPr>
        <p:spPr>
          <a:xfrm>
            <a:off x="4964000" y="2697273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690601" y="4683010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4: c’è intersezione e poiché i punti sono alternati la traccia è non passante per entrambi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4250477" y="201851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8765F2A-E74E-4C5F-ADF1-29414F8B6798}"/>
              </a:ext>
            </a:extLst>
          </p:cNvPr>
          <p:cNvCxnSpPr>
            <a:cxnSpLocks/>
          </p:cNvCxnSpPr>
          <p:nvPr/>
        </p:nvCxnSpPr>
        <p:spPr>
          <a:xfrm>
            <a:off x="3867128" y="2510374"/>
            <a:ext cx="3379978" cy="83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53967FEC-B929-4109-9E1E-9CDAB561AB44}"/>
              </a:ext>
            </a:extLst>
          </p:cNvPr>
          <p:cNvSpPr/>
          <p:nvPr/>
        </p:nvSpPr>
        <p:spPr>
          <a:xfrm>
            <a:off x="3834603" y="242931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7248220" y="327626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C315A76-00BA-4833-93D9-53AD41974CBC}"/>
              </a:ext>
            </a:extLst>
          </p:cNvPr>
          <p:cNvSpPr/>
          <p:nvPr/>
        </p:nvSpPr>
        <p:spPr>
          <a:xfrm>
            <a:off x="6094151" y="2975736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A955BC0-6C7D-448F-906A-5F117DCEA0CB}"/>
              </a:ext>
            </a:extLst>
          </p:cNvPr>
          <p:cNvSpPr/>
          <p:nvPr/>
        </p:nvSpPr>
        <p:spPr>
          <a:xfrm>
            <a:off x="4962886" y="27072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656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 SE DUE FRATTURE GENERANO UNA TRACCIA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4743235" y="1739376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70" y="179107"/>
            <a:ext cx="98032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trovano i punti di intersezione di ogni poligono con il piano dell’altro e la loro posizione reciproca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19465395">
            <a:off x="5412845" y="146165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6048753" y="300608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BEFB9-035D-4495-BFD9-C62D87FA24E8}"/>
              </a:ext>
            </a:extLst>
          </p:cNvPr>
          <p:cNvSpPr/>
          <p:nvPr/>
        </p:nvSpPr>
        <p:spPr>
          <a:xfrm>
            <a:off x="1774610" y="4077489"/>
            <a:ext cx="571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Esempio 5: i due punti centrali coincidono, per cui l’intersezione ha lunghezza nulla e non c’è traccia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E4D05C-5AD1-405B-B383-6721A6858F11}"/>
              </a:ext>
            </a:extLst>
          </p:cNvPr>
          <p:cNvSpPr/>
          <p:nvPr/>
        </p:nvSpPr>
        <p:spPr>
          <a:xfrm>
            <a:off x="12666045" y="6400800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72199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58743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10816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0019" y="6410816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32D7FB-9917-4890-A99E-AA881BC14C8E}"/>
              </a:ext>
            </a:extLst>
          </p:cNvPr>
          <p:cNvSpPr/>
          <p:nvPr/>
        </p:nvSpPr>
        <p:spPr>
          <a:xfrm rot="341909">
            <a:off x="2359418" y="2249182"/>
            <a:ext cx="2611036" cy="2820975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1899669" y="179107"/>
            <a:ext cx="9803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particolare: poligoni che si intersecano ma non si attraversano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>
            <a:off x="3134269" y="2321848"/>
            <a:ext cx="1155827" cy="1454840"/>
          </a:xfrm>
          <a:prstGeom prst="rect">
            <a:avLst/>
          </a:prstGeom>
          <a:solidFill>
            <a:srgbClr val="ABC0E4"/>
          </a:solidFill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9F28527-6A5C-4ECF-8E7A-90B55889BD84}"/>
              </a:ext>
            </a:extLst>
          </p:cNvPr>
          <p:cNvCxnSpPr>
            <a:cxnSpLocks/>
          </p:cNvCxnSpPr>
          <p:nvPr/>
        </p:nvCxnSpPr>
        <p:spPr>
          <a:xfrm>
            <a:off x="2824287" y="3193371"/>
            <a:ext cx="1593181" cy="101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65A60A46-FB8A-442D-A22D-87B512FED4FB}"/>
              </a:ext>
            </a:extLst>
          </p:cNvPr>
          <p:cNvSpPr/>
          <p:nvPr/>
        </p:nvSpPr>
        <p:spPr>
          <a:xfrm>
            <a:off x="4290096" y="409631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7B8BCA1F-0447-4B31-B364-77E9C141EFC0}"/>
              </a:ext>
            </a:extLst>
          </p:cNvPr>
          <p:cNvSpPr/>
          <p:nvPr/>
        </p:nvSpPr>
        <p:spPr>
          <a:xfrm>
            <a:off x="2745560" y="311572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9FFBD28-1A86-4DE8-A700-8EB95E889317}"/>
              </a:ext>
            </a:extLst>
          </p:cNvPr>
          <p:cNvSpPr/>
          <p:nvPr/>
        </p:nvSpPr>
        <p:spPr>
          <a:xfrm>
            <a:off x="3388948" y="349755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63CEF58-DB3C-4E63-82E9-3470C657E8D1}"/>
              </a:ext>
            </a:extLst>
          </p:cNvPr>
          <p:cNvSpPr/>
          <p:nvPr/>
        </p:nvSpPr>
        <p:spPr>
          <a:xfrm>
            <a:off x="3869339" y="381967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1F2DCCB-C486-4EB3-934B-38262F04EFF6}"/>
              </a:ext>
            </a:extLst>
          </p:cNvPr>
          <p:cNvSpPr/>
          <p:nvPr/>
        </p:nvSpPr>
        <p:spPr>
          <a:xfrm>
            <a:off x="7247106" y="1262613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58BBA76-9E54-4162-B4EB-5373C6759C4D}"/>
              </a:ext>
            </a:extLst>
          </p:cNvPr>
          <p:cNvSpPr txBox="1"/>
          <p:nvPr/>
        </p:nvSpPr>
        <p:spPr>
          <a:xfrm>
            <a:off x="7399252" y="1499497"/>
            <a:ext cx="3418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in cui due vertici consecutivi di un poligono si trovano sul piano dell’altro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 estremi della traccia coincidono con i due vertici;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imposta un booleano nella traccia che indica questa particolarità;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traccia è passante per il poligono in questione.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A4B728-B44C-4BCC-9167-F425998552DD}"/>
              </a:ext>
            </a:extLst>
          </p:cNvPr>
          <p:cNvSpPr/>
          <p:nvPr/>
        </p:nvSpPr>
        <p:spPr>
          <a:xfrm>
            <a:off x="12387943" y="6410816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</p:spTree>
    <p:extLst>
      <p:ext uri="{BB962C8B-B14F-4D97-AF65-F5344CB8AC3E}">
        <p14:creationId xmlns:p14="http://schemas.microsoft.com/office/powerpoint/2010/main" val="254877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CREAZIONE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511833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si memorizzano all’interno di un vettore: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 diretto: O(1) contro O(n) della lista;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Memorizzazione iniziale in una lista per sfruttare il costo di inserimento di O(1) contro il continuo sdoppiamento del vettore.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F173906-7EED-4FF0-8A2C-F02EBA1D2414}"/>
              </a:ext>
            </a:extLst>
          </p:cNvPr>
          <p:cNvSpPr/>
          <p:nvPr/>
        </p:nvSpPr>
        <p:spPr>
          <a:xfrm>
            <a:off x="12387943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</p:spTree>
    <p:extLst>
      <p:ext uri="{BB962C8B-B14F-4D97-AF65-F5344CB8AC3E}">
        <p14:creationId xmlns:p14="http://schemas.microsoft.com/office/powerpoint/2010/main" val="20910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1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5810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</p:spTree>
    <p:extLst>
      <p:ext uri="{BB962C8B-B14F-4D97-AF65-F5344CB8AC3E}">
        <p14:creationId xmlns:p14="http://schemas.microsoft.com/office/powerpoint/2010/main" val="153682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365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ORDINAMENTO DELLE TRACCE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511437" y="1840872"/>
            <a:ext cx="3418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tracce sono ordinate tramite l’algoritmo di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Opportunamente modificato;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nel caso di vettori qualunque non può essere migliorato.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11DB6C8-11BC-4014-8E5D-40FAA5623C23}"/>
              </a:ext>
            </a:extLst>
          </p:cNvPr>
          <p:cNvSpPr/>
          <p:nvPr/>
        </p:nvSpPr>
        <p:spPr>
          <a:xfrm>
            <a:off x="12317439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</p:spTree>
    <p:extLst>
      <p:ext uri="{BB962C8B-B14F-4D97-AF65-F5344CB8AC3E}">
        <p14:creationId xmlns:p14="http://schemas.microsoft.com/office/powerpoint/2010/main" val="176048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503854" y="6410739"/>
            <a:ext cx="449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CONSIDERAZIONI SULLA TOLLERANZA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34FD3F3-3812-498B-BA81-000D175DF0F8}"/>
              </a:ext>
            </a:extLst>
          </p:cNvPr>
          <p:cNvSpPr/>
          <p:nvPr/>
        </p:nvSpPr>
        <p:spPr>
          <a:xfrm rot="341909">
            <a:off x="8228094" y="2016206"/>
            <a:ext cx="2033543" cy="2160372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B04E14E-FFA2-4D1C-A5A5-7BEA539B2DC9}"/>
              </a:ext>
            </a:extLst>
          </p:cNvPr>
          <p:cNvCxnSpPr>
            <a:cxnSpLocks/>
          </p:cNvCxnSpPr>
          <p:nvPr/>
        </p:nvCxnSpPr>
        <p:spPr>
          <a:xfrm flipH="1">
            <a:off x="8737425" y="2915163"/>
            <a:ext cx="507440" cy="609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746F56A-3D3D-4A06-96F2-BA06EC1DE683}"/>
              </a:ext>
            </a:extLst>
          </p:cNvPr>
          <p:cNvSpPr/>
          <p:nvPr/>
        </p:nvSpPr>
        <p:spPr>
          <a:xfrm>
            <a:off x="8659603" y="3443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22D639F-51B7-4545-B9DF-618BFE1E3A15}"/>
              </a:ext>
            </a:extLst>
          </p:cNvPr>
          <p:cNvSpPr/>
          <p:nvPr/>
        </p:nvSpPr>
        <p:spPr>
          <a:xfrm>
            <a:off x="9167044" y="2847821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5943DBD-1709-4DAA-8985-4AFA9626B446}"/>
              </a:ext>
            </a:extLst>
          </p:cNvPr>
          <p:cNvSpPr/>
          <p:nvPr/>
        </p:nvSpPr>
        <p:spPr>
          <a:xfrm>
            <a:off x="2280246" y="1097242"/>
            <a:ext cx="3571783" cy="4332774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1CF1FBC-3EBE-4469-905D-7F6794299A26}"/>
              </a:ext>
            </a:extLst>
          </p:cNvPr>
          <p:cNvSpPr txBox="1"/>
          <p:nvPr/>
        </p:nvSpPr>
        <p:spPr>
          <a:xfrm>
            <a:off x="2356930" y="1214305"/>
            <a:ext cx="341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tolleranza è stata usata: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Massimo tra quella chiesta all’utente e 10*la massima possibile per i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Tolleranza al quadrato come massimo tra la tolleranza precedente al quadrato e 10*la massima possibile</a:t>
            </a:r>
          </a:p>
        </p:txBody>
      </p:sp>
    </p:spTree>
    <p:extLst>
      <p:ext uri="{BB962C8B-B14F-4D97-AF65-F5344CB8AC3E}">
        <p14:creationId xmlns:p14="http://schemas.microsoft.com/office/powerpoint/2010/main" val="41813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64A81-8B43-48F8-B69C-2CFBB4B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3312367"/>
            <a:ext cx="7335416" cy="513184"/>
          </a:xfrm>
        </p:spPr>
        <p:txBody>
          <a:bodyPr>
            <a:normAutofit fontScale="90000"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448BD1C-C941-9936-B2B9-A4EF4C7E6003}"/>
              </a:ext>
            </a:extLst>
          </p:cNvPr>
          <p:cNvSpPr/>
          <p:nvPr/>
        </p:nvSpPr>
        <p:spPr>
          <a:xfrm>
            <a:off x="0" y="2940070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644DC0-B4B1-BC25-A5A2-9B88816C3D52}"/>
              </a:ext>
            </a:extLst>
          </p:cNvPr>
          <p:cNvSpPr txBox="1"/>
          <p:nvPr/>
        </p:nvSpPr>
        <p:spPr>
          <a:xfrm>
            <a:off x="1188061" y="3245793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PARTE 2</a:t>
            </a:r>
          </a:p>
        </p:txBody>
      </p:sp>
      <p:pic>
        <p:nvPicPr>
          <p:cNvPr id="14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D7A19F5F-E2BA-AC1C-D769-90280A28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51ABBC8-FCF9-4818-828F-B4ADBC67F53E}"/>
              </a:ext>
            </a:extLst>
          </p:cNvPr>
          <p:cNvSpPr/>
          <p:nvPr/>
        </p:nvSpPr>
        <p:spPr>
          <a:xfrm>
            <a:off x="3432109" y="4344279"/>
            <a:ext cx="50851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SOTTO-POLIGONI GENERATI PER OGNI FRATTURA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20D256-EF74-482A-8448-CA3817C5D540}"/>
              </a:ext>
            </a:extLst>
          </p:cNvPr>
          <p:cNvSpPr/>
          <p:nvPr/>
        </p:nvSpPr>
        <p:spPr>
          <a:xfrm>
            <a:off x="12491789" y="6488668"/>
            <a:ext cx="6502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SOTTOPOLIGONI GENERATI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STRUTTURE</a:t>
            </a:r>
          </a:p>
        </p:txBody>
      </p:sp>
    </p:spTree>
    <p:extLst>
      <p:ext uri="{BB962C8B-B14F-4D97-AF65-F5344CB8AC3E}">
        <p14:creationId xmlns:p14="http://schemas.microsoft.com/office/powerpoint/2010/main" val="425377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096000" y="901306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122" y="1159728"/>
            <a:ext cx="4484452" cy="69046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Polygonal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Mesh: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245122" y="18501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coordVertices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idEdges</a:t>
            </a:r>
            <a:endParaRPr lang="it-IT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&lt;array&lt;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extremitiesEdges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verticesPolygons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it-IT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edgesPolygons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>
            <a:off x="1543621" y="3091393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STRUTTURE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6F7B16B-B057-41B0-A75C-7A63D5A84F9C}"/>
              </a:ext>
            </a:extLst>
          </p:cNvPr>
          <p:cNvCxnSpPr/>
          <p:nvPr/>
        </p:nvCxnSpPr>
        <p:spPr>
          <a:xfrm flipV="1">
            <a:off x="1543621" y="3091393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B927E2E-CBB6-47C2-BD6F-85F08D441E30}"/>
              </a:ext>
            </a:extLst>
          </p:cNvPr>
          <p:cNvCxnSpPr>
            <a:cxnSpLocks/>
          </p:cNvCxnSpPr>
          <p:nvPr/>
        </p:nvCxnSpPr>
        <p:spPr>
          <a:xfrm>
            <a:off x="2692639" y="3812241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3DC87F4-0E23-435A-AD72-CB06A50DF603}"/>
              </a:ext>
            </a:extLst>
          </p:cNvPr>
          <p:cNvCxnSpPr>
            <a:cxnSpLocks/>
          </p:cNvCxnSpPr>
          <p:nvPr/>
        </p:nvCxnSpPr>
        <p:spPr>
          <a:xfrm flipV="1">
            <a:off x="2869660" y="4158068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B4A321-8C78-4681-AA6E-BFCE45E90134}"/>
              </a:ext>
            </a:extLst>
          </p:cNvPr>
          <p:cNvCxnSpPr>
            <a:cxnSpLocks/>
          </p:cNvCxnSpPr>
          <p:nvPr/>
        </p:nvCxnSpPr>
        <p:spPr>
          <a:xfrm flipV="1">
            <a:off x="2022028" y="3091396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FF160B-2760-4477-A46C-D5DB66B5CA9B}"/>
              </a:ext>
            </a:extLst>
          </p:cNvPr>
          <p:cNvSpPr/>
          <p:nvPr/>
        </p:nvSpPr>
        <p:spPr>
          <a:xfrm>
            <a:off x="12192000" y="6376105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</a:p>
        </p:txBody>
      </p:sp>
    </p:spTree>
    <p:extLst>
      <p:ext uri="{BB962C8B-B14F-4D97-AF65-F5344CB8AC3E}">
        <p14:creationId xmlns:p14="http://schemas.microsoft.com/office/powerpoint/2010/main" val="101841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INIZIALIZZAZIONE DELLA MESH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109790" y="2520751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109790" y="2520751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58808" y="3241599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435829" y="3587426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88197" y="2520754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335930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42881" y="1703360"/>
            <a:ext cx="4856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ogni frattura si inizializza la mesh corrispondente: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vertici vengono inseriti mano a mano che si creano 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 aggiungono quelli iniziali;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dopo che si è finito di creare il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54C81F1-49BA-40A4-A27F-C0751EBD11FE}"/>
              </a:ext>
            </a:extLst>
          </p:cNvPr>
          <p:cNvSpPr/>
          <p:nvPr/>
        </p:nvSpPr>
        <p:spPr>
          <a:xfrm>
            <a:off x="12280940" y="6376105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</a:p>
        </p:txBody>
      </p:sp>
    </p:spTree>
    <p:extLst>
      <p:ext uri="{BB962C8B-B14F-4D97-AF65-F5344CB8AC3E}">
        <p14:creationId xmlns:p14="http://schemas.microsoft.com/office/powerpoint/2010/main" val="276420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code contenenti le coordinate e gli id dei vertici del poligono che sta tagliando.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aggiunge solo in coda e si estrae dalla testa: O(1)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Rispetto alla lista si risparmia in memoria: meno puntatori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97231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61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 RICORSIVA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42F765-F58F-48A5-8680-3842DC7B303C}"/>
              </a:ext>
            </a:extLst>
          </p:cNvPr>
          <p:cNvSpPr/>
          <p:nvPr/>
        </p:nvSpPr>
        <p:spPr>
          <a:xfrm>
            <a:off x="8070880" y="979766"/>
            <a:ext cx="3353083" cy="2052568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3177815-8CE4-486A-8527-DED717723097}"/>
              </a:ext>
            </a:extLst>
          </p:cNvPr>
          <p:cNvCxnSpPr/>
          <p:nvPr/>
        </p:nvCxnSpPr>
        <p:spPr>
          <a:xfrm flipV="1">
            <a:off x="8070880" y="979766"/>
            <a:ext cx="2347443" cy="144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1042811-88F3-4D14-B071-0B3A6CE0ED0D}"/>
              </a:ext>
            </a:extLst>
          </p:cNvPr>
          <p:cNvCxnSpPr>
            <a:cxnSpLocks/>
          </p:cNvCxnSpPr>
          <p:nvPr/>
        </p:nvCxnSpPr>
        <p:spPr>
          <a:xfrm>
            <a:off x="9219898" y="1700614"/>
            <a:ext cx="2204065" cy="53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C12E2FC-E1A3-45EA-9781-FB8B445650D8}"/>
              </a:ext>
            </a:extLst>
          </p:cNvPr>
          <p:cNvCxnSpPr>
            <a:cxnSpLocks/>
          </p:cNvCxnSpPr>
          <p:nvPr/>
        </p:nvCxnSpPr>
        <p:spPr>
          <a:xfrm flipV="1">
            <a:off x="9396919" y="2046441"/>
            <a:ext cx="1318659" cy="1006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98C4E1-B068-4D70-A32A-6BF92609BA1A}"/>
              </a:ext>
            </a:extLst>
          </p:cNvPr>
          <p:cNvCxnSpPr>
            <a:cxnSpLocks/>
          </p:cNvCxnSpPr>
          <p:nvPr/>
        </p:nvCxnSpPr>
        <p:spPr>
          <a:xfrm flipV="1">
            <a:off x="8549287" y="979769"/>
            <a:ext cx="271351" cy="1152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6F7609FA-7DBE-4AC2-949F-444997231311}"/>
              </a:ext>
            </a:extLst>
          </p:cNvPr>
          <p:cNvSpPr/>
          <p:nvPr/>
        </p:nvSpPr>
        <p:spPr>
          <a:xfrm>
            <a:off x="1820296" y="1709587"/>
            <a:ext cx="5314449" cy="1424037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86435-6661-49AF-A836-F611238A48B8}"/>
              </a:ext>
            </a:extLst>
          </p:cNvPr>
          <p:cNvSpPr txBox="1"/>
          <p:nvPr/>
        </p:nvSpPr>
        <p:spPr>
          <a:xfrm>
            <a:off x="1912286" y="1688337"/>
            <a:ext cx="5191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funzione prende in input:</a:t>
            </a:r>
          </a:p>
          <a:p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lista di riferimenti alle tracce che devono tagliare il poligono, già ordinate.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DFCB9C4-CB56-47F0-AC26-9D0EF7079A59}"/>
              </a:ext>
            </a:extLst>
          </p:cNvPr>
          <p:cNvSpPr/>
          <p:nvPr/>
        </p:nvSpPr>
        <p:spPr>
          <a:xfrm>
            <a:off x="2280003" y="73577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usa una funzione ricorsiva: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D1FD32-3025-4B13-BE8A-A0BB60495AC7}"/>
              </a:ext>
            </a:extLst>
          </p:cNvPr>
          <p:cNvSpPr/>
          <p:nvPr/>
        </p:nvSpPr>
        <p:spPr>
          <a:xfrm>
            <a:off x="1029114" y="3950187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BEED8BF-4CA1-4DB1-A5B3-5695CC91E8D3}"/>
              </a:ext>
            </a:extLst>
          </p:cNvPr>
          <p:cNvSpPr txBox="1"/>
          <p:nvPr/>
        </p:nvSpPr>
        <p:spPr>
          <a:xfrm>
            <a:off x="984280" y="4129950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usano i riferimenti per modificare le tracce originali e non una copia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884F323-F130-4F82-AB2E-0481D65D28B3}"/>
              </a:ext>
            </a:extLst>
          </p:cNvPr>
          <p:cNvSpPr/>
          <p:nvPr/>
        </p:nvSpPr>
        <p:spPr>
          <a:xfrm>
            <a:off x="5228431" y="3971879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A37FB2B-BF35-4301-8C67-577422C13F2C}"/>
              </a:ext>
            </a:extLst>
          </p:cNvPr>
          <p:cNvSpPr txBox="1"/>
          <p:nvPr/>
        </p:nvSpPr>
        <p:spPr>
          <a:xfrm>
            <a:off x="5183597" y="4151642"/>
            <a:ext cx="366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L’algoritmo si ferma quando la funzione trova una lista vuota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E024BC9-5E20-43E0-B9CE-F2101428862D}"/>
              </a:ext>
            </a:extLst>
          </p:cNvPr>
          <p:cNvCxnSpPr>
            <a:endCxn id="16" idx="0"/>
          </p:cNvCxnSpPr>
          <p:nvPr/>
        </p:nvCxnSpPr>
        <p:spPr>
          <a:xfrm flipH="1">
            <a:off x="2904833" y="3165665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E051957-FB09-4F40-820C-0D15AC690B79}"/>
              </a:ext>
            </a:extLst>
          </p:cNvPr>
          <p:cNvCxnSpPr>
            <a:cxnSpLocks/>
          </p:cNvCxnSpPr>
          <p:nvPr/>
        </p:nvCxnSpPr>
        <p:spPr>
          <a:xfrm>
            <a:off x="4504231" y="3160490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3EB6060E-B4FF-4E0E-9647-42ED11D18DC0}"/>
              </a:ext>
            </a:extLst>
          </p:cNvPr>
          <p:cNvSpPr/>
          <p:nvPr/>
        </p:nvSpPr>
        <p:spPr>
          <a:xfrm>
            <a:off x="12276512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36023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GENERALE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3549117" y="1401018"/>
            <a:ext cx="3250168" cy="21849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93404" y="2655651"/>
            <a:ext cx="3425291" cy="753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7A77A-D8B7-43D7-A59C-C19C4513663C}"/>
              </a:ext>
            </a:extLst>
          </p:cNvPr>
          <p:cNvSpPr txBox="1"/>
          <p:nvPr/>
        </p:nvSpPr>
        <p:spPr>
          <a:xfrm>
            <a:off x="2052537" y="542278"/>
            <a:ext cx="82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 la funzione ricorsiva?</a:t>
            </a:r>
          </a:p>
        </p:txBody>
      </p:sp>
    </p:spTree>
    <p:extLst>
      <p:ext uri="{BB962C8B-B14F-4D97-AF65-F5344CB8AC3E}">
        <p14:creationId xmlns:p14="http://schemas.microsoft.com/office/powerpoint/2010/main" val="305597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5259841" y="6382332"/>
            <a:ext cx="2076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9ED5739-58C7-48F6-A335-45B486AD2D81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61B57A9-5F6C-45DF-B3AB-F2629F020760}"/>
              </a:ext>
            </a:extLst>
          </p:cNvPr>
          <p:cNvCxnSpPr>
            <a:cxnSpLocks/>
          </p:cNvCxnSpPr>
          <p:nvPr/>
        </p:nvCxnSpPr>
        <p:spPr>
          <a:xfrm flipV="1">
            <a:off x="1771843" y="305408"/>
            <a:ext cx="6603672" cy="45122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583677" y="2634905"/>
            <a:ext cx="3435018" cy="774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8CFA107E-DAA0-43A7-9BC8-BDC4C524E0E1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1FC1A50-81C0-4664-A820-CF2BA779E09B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0B64713-D41D-470C-A430-A979EFFE2122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699E6CB-C9A4-4EDF-8DF2-22F57710C039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8D53E79-9440-4071-ADFF-A0F18C8B1511}"/>
              </a:ext>
            </a:extLst>
          </p:cNvPr>
          <p:cNvSpPr/>
          <p:nvPr/>
        </p:nvSpPr>
        <p:spPr>
          <a:xfrm>
            <a:off x="3480579" y="357514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D793F5-AE60-4530-A020-ED5659DCA522}"/>
              </a:ext>
            </a:extLst>
          </p:cNvPr>
          <p:cNvSpPr/>
          <p:nvPr/>
        </p:nvSpPr>
        <p:spPr>
          <a:xfrm>
            <a:off x="3480578" y="3463094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FBCFB46-3A6A-4675-8541-6353BDC86031}"/>
              </a:ext>
            </a:extLst>
          </p:cNvPr>
          <p:cNvSpPr/>
          <p:nvPr/>
        </p:nvSpPr>
        <p:spPr>
          <a:xfrm>
            <a:off x="6631103" y="131373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94DC8DD-749D-4D4F-A245-667F89A5C70E}"/>
              </a:ext>
            </a:extLst>
          </p:cNvPr>
          <p:cNvSpPr/>
          <p:nvPr/>
        </p:nvSpPr>
        <p:spPr>
          <a:xfrm>
            <a:off x="3490654" y="1319959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4245A8-64DE-4D61-B2C7-E325CDF541A2}"/>
              </a:ext>
            </a:extLst>
          </p:cNvPr>
          <p:cNvSpPr/>
          <p:nvPr/>
        </p:nvSpPr>
        <p:spPr>
          <a:xfrm>
            <a:off x="5515582" y="2571478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A46AF9-E0B1-47DC-B3D5-EB17C0827573}"/>
              </a:ext>
            </a:extLst>
          </p:cNvPr>
          <p:cNvSpPr/>
          <p:nvPr/>
        </p:nvSpPr>
        <p:spPr>
          <a:xfrm>
            <a:off x="8930799" y="3310760"/>
            <a:ext cx="155643" cy="1621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632315" y="2626468"/>
            <a:ext cx="3812579" cy="9533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F6D941C2-3EE0-47BD-8829-2CBDCE60584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27419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CA612C-3940-4C43-A9B9-7192093ED141}"/>
              </a:ext>
            </a:extLst>
          </p:cNvPr>
          <p:cNvSpPr/>
          <p:nvPr/>
        </p:nvSpPr>
        <p:spPr>
          <a:xfrm>
            <a:off x="1671976" y="1354622"/>
            <a:ext cx="4514815" cy="240998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6553029" y="1121044"/>
            <a:ext cx="4099095" cy="4480136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8EA8-E133-282A-EC2D-D264427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84" y="1392781"/>
            <a:ext cx="10515600" cy="69046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</a:t>
            </a:r>
            <a:r>
              <a:rPr lang="it-IT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Trace: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STRUTTURE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B6481DE-CCDB-460D-82CD-E211269664B6}"/>
              </a:ext>
            </a:extLst>
          </p:cNvPr>
          <p:cNvSpPr/>
          <p:nvPr/>
        </p:nvSpPr>
        <p:spPr>
          <a:xfrm>
            <a:off x="6748138" y="21011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&lt;Vector3d,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extremitiesCoord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fracturesIds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array&lt;bool,2&gt;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onThePlane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pending=false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pendingCoord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pendingId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27D432-21AA-4A9F-A1F9-91806F559333}"/>
              </a:ext>
            </a:extLst>
          </p:cNvPr>
          <p:cNvSpPr/>
          <p:nvPr/>
        </p:nvSpPr>
        <p:spPr>
          <a:xfrm>
            <a:off x="12387943" y="6376105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FA78A76-304D-4EA0-801D-35C1C52B10D1}"/>
              </a:ext>
            </a:extLst>
          </p:cNvPr>
          <p:cNvSpPr/>
          <p:nvPr/>
        </p:nvSpPr>
        <p:spPr>
          <a:xfrm rot="341909">
            <a:off x="1646934" y="4145894"/>
            <a:ext cx="1894471" cy="12235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2F5E715-D168-49DE-8A2B-09B918D86256}"/>
              </a:ext>
            </a:extLst>
          </p:cNvPr>
          <p:cNvSpPr/>
          <p:nvPr/>
        </p:nvSpPr>
        <p:spPr>
          <a:xfrm rot="341909">
            <a:off x="3766911" y="4106927"/>
            <a:ext cx="1302510" cy="1393642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9E34D-C755-487F-BAED-A2555CFFDDD0}"/>
              </a:ext>
            </a:extLst>
          </p:cNvPr>
          <p:cNvSpPr txBox="1"/>
          <p:nvPr/>
        </p:nvSpPr>
        <p:spPr>
          <a:xfrm>
            <a:off x="1699206" y="2019115"/>
            <a:ext cx="495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idFrac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&lt;Vector3d&gt;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passingTraces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notPassingTraces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entagono 6">
            <a:extLst>
              <a:ext uri="{FF2B5EF4-FFF2-40B4-BE49-F238E27FC236}">
                <a16:creationId xmlns:a16="http://schemas.microsoft.com/office/drawing/2014/main" id="{972BEA67-704E-4680-A323-D942B6F4BA65}"/>
              </a:ext>
            </a:extLst>
          </p:cNvPr>
          <p:cNvSpPr/>
          <p:nvPr/>
        </p:nvSpPr>
        <p:spPr>
          <a:xfrm>
            <a:off x="3970507" y="1544452"/>
            <a:ext cx="5474387" cy="3602488"/>
          </a:xfrm>
          <a:custGeom>
            <a:avLst/>
            <a:gdLst>
              <a:gd name="connsiteX0" fmla="*/ 5 w 4494179"/>
              <a:gd name="connsiteY0" fmla="*/ 1970529 h 5158926"/>
              <a:gd name="connsiteX1" fmla="*/ 2247090 w 4494179"/>
              <a:gd name="connsiteY1" fmla="*/ 0 h 5158926"/>
              <a:gd name="connsiteX2" fmla="*/ 4494174 w 4494179"/>
              <a:gd name="connsiteY2" fmla="*/ 1970529 h 5158926"/>
              <a:gd name="connsiteX3" fmla="*/ 3635864 w 4494179"/>
              <a:gd name="connsiteY3" fmla="*/ 5158913 h 5158926"/>
              <a:gd name="connsiteX4" fmla="*/ 858315 w 4494179"/>
              <a:gd name="connsiteY4" fmla="*/ 5158913 h 5158926"/>
              <a:gd name="connsiteX5" fmla="*/ 5 w 4494179"/>
              <a:gd name="connsiteY5" fmla="*/ 1970529 h 5158926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860259 w 5496118"/>
              <a:gd name="connsiteY4" fmla="*/ 5158913 h 5158913"/>
              <a:gd name="connsiteX5" fmla="*/ 0 w 5496118"/>
              <a:gd name="connsiteY5" fmla="*/ 2184538 h 5158913"/>
              <a:gd name="connsiteX0" fmla="*/ 0 w 5496118"/>
              <a:gd name="connsiteY0" fmla="*/ 2184538 h 5158913"/>
              <a:gd name="connsiteX1" fmla="*/ 3249034 w 5496118"/>
              <a:gd name="connsiteY1" fmla="*/ 0 h 5158913"/>
              <a:gd name="connsiteX2" fmla="*/ 5496118 w 5496118"/>
              <a:gd name="connsiteY2" fmla="*/ 1970529 h 5158913"/>
              <a:gd name="connsiteX3" fmla="*/ 4637808 w 5496118"/>
              <a:gd name="connsiteY3" fmla="*/ 5158913 h 5158913"/>
              <a:gd name="connsiteX4" fmla="*/ 12003 w 5496118"/>
              <a:gd name="connsiteY4" fmla="*/ 3563577 h 5158913"/>
              <a:gd name="connsiteX5" fmla="*/ 0 w 5496118"/>
              <a:gd name="connsiteY5" fmla="*/ 2184538 h 5158913"/>
              <a:gd name="connsiteX0" fmla="*/ 0 w 5496118"/>
              <a:gd name="connsiteY0" fmla="*/ 2184538 h 3583032"/>
              <a:gd name="connsiteX1" fmla="*/ 3249034 w 5496118"/>
              <a:gd name="connsiteY1" fmla="*/ 0 h 3583032"/>
              <a:gd name="connsiteX2" fmla="*/ 5496118 w 5496118"/>
              <a:gd name="connsiteY2" fmla="*/ 1970529 h 3583032"/>
              <a:gd name="connsiteX3" fmla="*/ 5474387 w 5496118"/>
              <a:gd name="connsiteY3" fmla="*/ 3583032 h 3583032"/>
              <a:gd name="connsiteX4" fmla="*/ 12003 w 5496118"/>
              <a:gd name="connsiteY4" fmla="*/ 3563577 h 3583032"/>
              <a:gd name="connsiteX5" fmla="*/ 0 w 5496118"/>
              <a:gd name="connsiteY5" fmla="*/ 2184538 h 3583032"/>
              <a:gd name="connsiteX0" fmla="*/ 0 w 5474387"/>
              <a:gd name="connsiteY0" fmla="*/ 2188724 h 3587218"/>
              <a:gd name="connsiteX1" fmla="*/ 3249034 w 5474387"/>
              <a:gd name="connsiteY1" fmla="*/ 4186 h 3587218"/>
              <a:gd name="connsiteX2" fmla="*/ 5447480 w 5474387"/>
              <a:gd name="connsiteY2" fmla="*/ 0 h 3587218"/>
              <a:gd name="connsiteX3" fmla="*/ 5474387 w 5474387"/>
              <a:gd name="connsiteY3" fmla="*/ 3587218 h 3587218"/>
              <a:gd name="connsiteX4" fmla="*/ 12003 w 5474387"/>
              <a:gd name="connsiteY4" fmla="*/ 3567763 h 3587218"/>
              <a:gd name="connsiteX5" fmla="*/ 0 w 5474387"/>
              <a:gd name="connsiteY5" fmla="*/ 2188724 h 3587218"/>
              <a:gd name="connsiteX0" fmla="*/ 0 w 5474387"/>
              <a:gd name="connsiteY0" fmla="*/ 2203994 h 3602488"/>
              <a:gd name="connsiteX1" fmla="*/ 3258762 w 5474387"/>
              <a:gd name="connsiteY1" fmla="*/ 0 h 3602488"/>
              <a:gd name="connsiteX2" fmla="*/ 5447480 w 5474387"/>
              <a:gd name="connsiteY2" fmla="*/ 15270 h 3602488"/>
              <a:gd name="connsiteX3" fmla="*/ 5474387 w 5474387"/>
              <a:gd name="connsiteY3" fmla="*/ 3602488 h 3602488"/>
              <a:gd name="connsiteX4" fmla="*/ 12003 w 5474387"/>
              <a:gd name="connsiteY4" fmla="*/ 3583033 h 3602488"/>
              <a:gd name="connsiteX5" fmla="*/ 0 w 5474387"/>
              <a:gd name="connsiteY5" fmla="*/ 2203994 h 360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387" h="3602488">
                <a:moveTo>
                  <a:pt x="0" y="2203994"/>
                </a:moveTo>
                <a:lnTo>
                  <a:pt x="3258762" y="0"/>
                </a:lnTo>
                <a:lnTo>
                  <a:pt x="5447480" y="15270"/>
                </a:lnTo>
                <a:lnTo>
                  <a:pt x="5474387" y="3602488"/>
                </a:lnTo>
                <a:lnTo>
                  <a:pt x="12003" y="3583033"/>
                </a:lnTo>
                <a:lnTo>
                  <a:pt x="0" y="2203994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3F0486C-A628-48B0-BBA6-5B6503BBDC9C}"/>
              </a:ext>
            </a:extLst>
          </p:cNvPr>
          <p:cNvCxnSpPr>
            <a:cxnSpLocks/>
          </p:cNvCxnSpPr>
          <p:nvPr/>
        </p:nvCxnSpPr>
        <p:spPr>
          <a:xfrm>
            <a:off x="5155660" y="2482579"/>
            <a:ext cx="5350212" cy="1365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142853" y="146339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5632315" y="24825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337398" y="34290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3892685" y="3686358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3908900" y="50432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342753" y="35707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549631" y="2572536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2D25A9E-0B0D-422C-90F1-BE6201CCC01D}"/>
              </a:ext>
            </a:extLst>
          </p:cNvPr>
          <p:cNvSpPr/>
          <p:nvPr/>
        </p:nvSpPr>
        <p:spPr>
          <a:xfrm>
            <a:off x="5222840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416612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E436DB6-F285-4EB1-86AA-190478D69B92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183652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FD2242-5B0F-4D51-B8C3-EFE066BD5419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</p:spTree>
    <p:extLst>
      <p:ext uri="{BB962C8B-B14F-4D97-AF65-F5344CB8AC3E}">
        <p14:creationId xmlns:p14="http://schemas.microsoft.com/office/powerpoint/2010/main" val="234480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C28C7D26-D9B3-4215-9F6E-5DEEB1140F9F}"/>
              </a:ext>
            </a:extLst>
          </p:cNvPr>
          <p:cNvSpPr/>
          <p:nvPr/>
        </p:nvSpPr>
        <p:spPr>
          <a:xfrm rot="10800000" flipH="1">
            <a:off x="3597756" y="1202503"/>
            <a:ext cx="3250168" cy="2197446"/>
          </a:xfrm>
          <a:prstGeom prst="rtTriangle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3BCEB78-A15C-4CCF-BB5F-A703A18F2454}"/>
              </a:ext>
            </a:extLst>
          </p:cNvPr>
          <p:cNvSpPr/>
          <p:nvPr/>
        </p:nvSpPr>
        <p:spPr>
          <a:xfrm>
            <a:off x="9289251" y="148373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B4073F8-3DCB-4754-92C7-BA7F7DA6496C}"/>
              </a:ext>
            </a:extLst>
          </p:cNvPr>
          <p:cNvSpPr/>
          <p:nvPr/>
        </p:nvSpPr>
        <p:spPr>
          <a:xfrm>
            <a:off x="9367072" y="503645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" name="Pentagono 1">
            <a:extLst>
              <a:ext uri="{FF2B5EF4-FFF2-40B4-BE49-F238E27FC236}">
                <a16:creationId xmlns:a16="http://schemas.microsoft.com/office/drawing/2014/main" id="{84BD8AB9-2A4E-493B-9532-84CE2ED6FA33}"/>
              </a:ext>
            </a:extLst>
          </p:cNvPr>
          <p:cNvSpPr/>
          <p:nvPr/>
        </p:nvSpPr>
        <p:spPr>
          <a:xfrm>
            <a:off x="4259076" y="2958676"/>
            <a:ext cx="5481528" cy="2509256"/>
          </a:xfrm>
          <a:custGeom>
            <a:avLst/>
            <a:gdLst>
              <a:gd name="connsiteX0" fmla="*/ 4 w 3448456"/>
              <a:gd name="connsiteY0" fmla="*/ 1266848 h 3316659"/>
              <a:gd name="connsiteX1" fmla="*/ 1724228 w 3448456"/>
              <a:gd name="connsiteY1" fmla="*/ 0 h 3316659"/>
              <a:gd name="connsiteX2" fmla="*/ 3448452 w 3448456"/>
              <a:gd name="connsiteY2" fmla="*/ 1266848 h 3316659"/>
              <a:gd name="connsiteX3" fmla="*/ 2789857 w 3448456"/>
              <a:gd name="connsiteY3" fmla="*/ 3316651 h 3316659"/>
              <a:gd name="connsiteX4" fmla="*/ 658599 w 3448456"/>
              <a:gd name="connsiteY4" fmla="*/ 3316651 h 3316659"/>
              <a:gd name="connsiteX5" fmla="*/ 4 w 3448456"/>
              <a:gd name="connsiteY5" fmla="*/ 1266848 h 3316659"/>
              <a:gd name="connsiteX0" fmla="*/ 0 w 3448448"/>
              <a:gd name="connsiteY0" fmla="*/ 1266848 h 3316651"/>
              <a:gd name="connsiteX1" fmla="*/ 1724224 w 3448448"/>
              <a:gd name="connsiteY1" fmla="*/ 0 h 3316651"/>
              <a:gd name="connsiteX2" fmla="*/ 3448448 w 3448448"/>
              <a:gd name="connsiteY2" fmla="*/ 1266848 h 3316651"/>
              <a:gd name="connsiteX3" fmla="*/ 2789853 w 3448448"/>
              <a:gd name="connsiteY3" fmla="*/ 3316651 h 3316651"/>
              <a:gd name="connsiteX4" fmla="*/ 658595 w 3448448"/>
              <a:gd name="connsiteY4" fmla="*/ 3316651 h 3316651"/>
              <a:gd name="connsiteX5" fmla="*/ 0 w 3448448"/>
              <a:gd name="connsiteY5" fmla="*/ 1266848 h 3316651"/>
              <a:gd name="connsiteX0" fmla="*/ 0 w 5432890"/>
              <a:gd name="connsiteY0" fmla="*/ 1266848 h 3316651"/>
              <a:gd name="connsiteX1" fmla="*/ 1724224 w 5432890"/>
              <a:gd name="connsiteY1" fmla="*/ 0 h 3316651"/>
              <a:gd name="connsiteX2" fmla="*/ 5432890 w 5432890"/>
              <a:gd name="connsiteY2" fmla="*/ 1072295 h 3316651"/>
              <a:gd name="connsiteX3" fmla="*/ 2789853 w 5432890"/>
              <a:gd name="connsiteY3" fmla="*/ 3316651 h 3316651"/>
              <a:gd name="connsiteX4" fmla="*/ 658595 w 5432890"/>
              <a:gd name="connsiteY4" fmla="*/ 3316651 h 3316651"/>
              <a:gd name="connsiteX5" fmla="*/ 0 w 5432890"/>
              <a:gd name="connsiteY5" fmla="*/ 1266848 h 3316651"/>
              <a:gd name="connsiteX0" fmla="*/ 0 w 5432890"/>
              <a:gd name="connsiteY0" fmla="*/ 1227938 h 3277741"/>
              <a:gd name="connsiteX1" fmla="*/ 1733951 w 5432890"/>
              <a:gd name="connsiteY1" fmla="*/ 0 h 3277741"/>
              <a:gd name="connsiteX2" fmla="*/ 5432890 w 5432890"/>
              <a:gd name="connsiteY2" fmla="*/ 1033385 h 3277741"/>
              <a:gd name="connsiteX3" fmla="*/ 2789853 w 5432890"/>
              <a:gd name="connsiteY3" fmla="*/ 3277741 h 3277741"/>
              <a:gd name="connsiteX4" fmla="*/ 658595 w 5432890"/>
              <a:gd name="connsiteY4" fmla="*/ 3277741 h 3277741"/>
              <a:gd name="connsiteX5" fmla="*/ 0 w 5432890"/>
              <a:gd name="connsiteY5" fmla="*/ 1227938 h 3277741"/>
              <a:gd name="connsiteX0" fmla="*/ 0 w 5432890"/>
              <a:gd name="connsiteY0" fmla="*/ 722099 h 2771902"/>
              <a:gd name="connsiteX1" fmla="*/ 1840955 w 5432890"/>
              <a:gd name="connsiteY1" fmla="*/ 0 h 2771902"/>
              <a:gd name="connsiteX2" fmla="*/ 5432890 w 5432890"/>
              <a:gd name="connsiteY2" fmla="*/ 527546 h 2771902"/>
              <a:gd name="connsiteX3" fmla="*/ 2789853 w 5432890"/>
              <a:gd name="connsiteY3" fmla="*/ 2771902 h 2771902"/>
              <a:gd name="connsiteX4" fmla="*/ 658595 w 5432890"/>
              <a:gd name="connsiteY4" fmla="*/ 2771902 h 2771902"/>
              <a:gd name="connsiteX5" fmla="*/ 0 w 5432890"/>
              <a:gd name="connsiteY5" fmla="*/ 722099 h 2771902"/>
              <a:gd name="connsiteX0" fmla="*/ 0 w 5432890"/>
              <a:gd name="connsiteY0" fmla="*/ 1120933 h 3170736"/>
              <a:gd name="connsiteX1" fmla="*/ 1695041 w 5432890"/>
              <a:gd name="connsiteY1" fmla="*/ 0 h 3170736"/>
              <a:gd name="connsiteX2" fmla="*/ 5432890 w 5432890"/>
              <a:gd name="connsiteY2" fmla="*/ 926380 h 3170736"/>
              <a:gd name="connsiteX3" fmla="*/ 2789853 w 5432890"/>
              <a:gd name="connsiteY3" fmla="*/ 3170736 h 3170736"/>
              <a:gd name="connsiteX4" fmla="*/ 658595 w 5432890"/>
              <a:gd name="connsiteY4" fmla="*/ 3170736 h 3170736"/>
              <a:gd name="connsiteX5" fmla="*/ 0 w 5432890"/>
              <a:gd name="connsiteY5" fmla="*/ 1120933 h 3170736"/>
              <a:gd name="connsiteX0" fmla="*/ 0 w 5464959"/>
              <a:gd name="connsiteY0" fmla="*/ 1120933 h 3170736"/>
              <a:gd name="connsiteX1" fmla="*/ 1695041 w 5464959"/>
              <a:gd name="connsiteY1" fmla="*/ 0 h 3170736"/>
              <a:gd name="connsiteX2" fmla="*/ 5432890 w 5464959"/>
              <a:gd name="connsiteY2" fmla="*/ 926380 h 3170736"/>
              <a:gd name="connsiteX3" fmla="*/ 5464959 w 5464959"/>
              <a:gd name="connsiteY3" fmla="*/ 2509256 h 3170736"/>
              <a:gd name="connsiteX4" fmla="*/ 658595 w 5464959"/>
              <a:gd name="connsiteY4" fmla="*/ 3170736 h 3170736"/>
              <a:gd name="connsiteX5" fmla="*/ 0 w 5464959"/>
              <a:gd name="connsiteY5" fmla="*/ 1120933 h 3170736"/>
              <a:gd name="connsiteX0" fmla="*/ 0 w 5481528"/>
              <a:gd name="connsiteY0" fmla="*/ 1120933 h 3170736"/>
              <a:gd name="connsiteX1" fmla="*/ 1695041 w 5481528"/>
              <a:gd name="connsiteY1" fmla="*/ 0 h 3170736"/>
              <a:gd name="connsiteX2" fmla="*/ 5481528 w 5481528"/>
              <a:gd name="connsiteY2" fmla="*/ 965291 h 3170736"/>
              <a:gd name="connsiteX3" fmla="*/ 5464959 w 5481528"/>
              <a:gd name="connsiteY3" fmla="*/ 2509256 h 3170736"/>
              <a:gd name="connsiteX4" fmla="*/ 658595 w 5481528"/>
              <a:gd name="connsiteY4" fmla="*/ 3170736 h 3170736"/>
              <a:gd name="connsiteX5" fmla="*/ 0 w 5481528"/>
              <a:gd name="connsiteY5" fmla="*/ 1120933 h 3170736"/>
              <a:gd name="connsiteX0" fmla="*/ 0 w 5481528"/>
              <a:gd name="connsiteY0" fmla="*/ 1120933 h 2509256"/>
              <a:gd name="connsiteX1" fmla="*/ 1695041 w 5481528"/>
              <a:gd name="connsiteY1" fmla="*/ 0 h 2509256"/>
              <a:gd name="connsiteX2" fmla="*/ 5481528 w 5481528"/>
              <a:gd name="connsiteY2" fmla="*/ 965291 h 2509256"/>
              <a:gd name="connsiteX3" fmla="*/ 5464959 w 5481528"/>
              <a:gd name="connsiteY3" fmla="*/ 2509256 h 2509256"/>
              <a:gd name="connsiteX4" fmla="*/ 26297 w 5481528"/>
              <a:gd name="connsiteY4" fmla="*/ 2470344 h 2509256"/>
              <a:gd name="connsiteX5" fmla="*/ 0 w 5481528"/>
              <a:gd name="connsiteY5" fmla="*/ 1120933 h 250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528" h="2509256">
                <a:moveTo>
                  <a:pt x="0" y="1120933"/>
                </a:moveTo>
                <a:lnTo>
                  <a:pt x="1695041" y="0"/>
                </a:lnTo>
                <a:lnTo>
                  <a:pt x="5481528" y="965291"/>
                </a:lnTo>
                <a:lnTo>
                  <a:pt x="5464959" y="2509256"/>
                </a:lnTo>
                <a:lnTo>
                  <a:pt x="26297" y="2470344"/>
                </a:lnTo>
                <a:lnTo>
                  <a:pt x="0" y="1120933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062992E-5208-4903-8985-B695B04E2315}"/>
              </a:ext>
            </a:extLst>
          </p:cNvPr>
          <p:cNvSpPr/>
          <p:nvPr/>
        </p:nvSpPr>
        <p:spPr>
          <a:xfrm>
            <a:off x="4182876" y="532753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20147DE-A743-41E1-8829-ADD53331231B}"/>
              </a:ext>
            </a:extLst>
          </p:cNvPr>
          <p:cNvSpPr/>
          <p:nvPr/>
        </p:nvSpPr>
        <p:spPr>
          <a:xfrm>
            <a:off x="5865779" y="287139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5B44752-E005-4596-A441-0C728532B122}"/>
              </a:ext>
            </a:extLst>
          </p:cNvPr>
          <p:cNvSpPr/>
          <p:nvPr/>
        </p:nvSpPr>
        <p:spPr>
          <a:xfrm>
            <a:off x="4181254" y="400876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31CB9159-CCEE-4889-ADF2-657EA99FF361}"/>
              </a:ext>
            </a:extLst>
          </p:cNvPr>
          <p:cNvSpPr/>
          <p:nvPr/>
        </p:nvSpPr>
        <p:spPr>
          <a:xfrm>
            <a:off x="9654486" y="38466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3D71A53-E0D0-4DBE-A329-86B7C52986B8}"/>
              </a:ext>
            </a:extLst>
          </p:cNvPr>
          <p:cNvSpPr/>
          <p:nvPr/>
        </p:nvSpPr>
        <p:spPr>
          <a:xfrm>
            <a:off x="9654485" y="537138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E0737F2-BB2C-4AE4-B59E-6AE72F229ADE}"/>
              </a:ext>
            </a:extLst>
          </p:cNvPr>
          <p:cNvSpPr/>
          <p:nvPr/>
        </p:nvSpPr>
        <p:spPr>
          <a:xfrm>
            <a:off x="6254886" y="1446399"/>
            <a:ext cx="3780646" cy="2015072"/>
          </a:xfrm>
          <a:custGeom>
            <a:avLst/>
            <a:gdLst>
              <a:gd name="connsiteX0" fmla="*/ 0 w 2224220"/>
              <a:gd name="connsiteY0" fmla="*/ 0 h 2015072"/>
              <a:gd name="connsiteX1" fmla="*/ 2224220 w 2224220"/>
              <a:gd name="connsiteY1" fmla="*/ 0 h 2015072"/>
              <a:gd name="connsiteX2" fmla="*/ 2224220 w 2224220"/>
              <a:gd name="connsiteY2" fmla="*/ 2015072 h 2015072"/>
              <a:gd name="connsiteX3" fmla="*/ 0 w 2224220"/>
              <a:gd name="connsiteY3" fmla="*/ 2015072 h 2015072"/>
              <a:gd name="connsiteX4" fmla="*/ 0 w 2224220"/>
              <a:gd name="connsiteY4" fmla="*/ 0 h 2015072"/>
              <a:gd name="connsiteX0" fmla="*/ 1556426 w 3780646"/>
              <a:gd name="connsiteY0" fmla="*/ 0 h 2015072"/>
              <a:gd name="connsiteX1" fmla="*/ 3780646 w 3780646"/>
              <a:gd name="connsiteY1" fmla="*/ 0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  <a:gd name="connsiteX0" fmla="*/ 1556426 w 3780646"/>
              <a:gd name="connsiteY0" fmla="*/ 0 h 2015072"/>
              <a:gd name="connsiteX1" fmla="*/ 3770919 w 3780646"/>
              <a:gd name="connsiteY1" fmla="*/ 19455 h 2015072"/>
              <a:gd name="connsiteX2" fmla="*/ 3780646 w 3780646"/>
              <a:gd name="connsiteY2" fmla="*/ 2015072 h 2015072"/>
              <a:gd name="connsiteX3" fmla="*/ 0 w 3780646"/>
              <a:gd name="connsiteY3" fmla="*/ 1071489 h 2015072"/>
              <a:gd name="connsiteX4" fmla="*/ 1556426 w 3780646"/>
              <a:gd name="connsiteY4" fmla="*/ 0 h 20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46" h="2015072">
                <a:moveTo>
                  <a:pt x="1556426" y="0"/>
                </a:moveTo>
                <a:lnTo>
                  <a:pt x="3770919" y="19455"/>
                </a:lnTo>
                <a:cubicBezTo>
                  <a:pt x="3774161" y="684661"/>
                  <a:pt x="3777404" y="1349866"/>
                  <a:pt x="3780646" y="2015072"/>
                </a:cubicBezTo>
                <a:lnTo>
                  <a:pt x="0" y="1071489"/>
                </a:lnTo>
                <a:lnTo>
                  <a:pt x="1556426" y="0"/>
                </a:lnTo>
                <a:close/>
              </a:path>
            </a:pathLst>
          </a:cu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EEC469A-3612-4348-A3D7-EF8FEB5D4B37}"/>
              </a:ext>
            </a:extLst>
          </p:cNvPr>
          <p:cNvSpPr/>
          <p:nvPr/>
        </p:nvSpPr>
        <p:spPr>
          <a:xfrm>
            <a:off x="7727222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4D0D331-C2CA-4B84-A417-F81EC562666E}"/>
              </a:ext>
            </a:extLst>
          </p:cNvPr>
          <p:cNvSpPr/>
          <p:nvPr/>
        </p:nvSpPr>
        <p:spPr>
          <a:xfrm>
            <a:off x="9943562" y="3380412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BB74AC3-D2A3-4A33-AC4F-A96C4EDC5CDE}"/>
              </a:ext>
            </a:extLst>
          </p:cNvPr>
          <p:cNvSpPr/>
          <p:nvPr/>
        </p:nvSpPr>
        <p:spPr>
          <a:xfrm>
            <a:off x="6203691" y="244291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7EB1C39-75CA-442B-9280-EC206C62C342}"/>
              </a:ext>
            </a:extLst>
          </p:cNvPr>
          <p:cNvSpPr/>
          <p:nvPr/>
        </p:nvSpPr>
        <p:spPr>
          <a:xfrm>
            <a:off x="9924108" y="140352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GENERALE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9FC0698-1CBE-4826-9F47-3DACB1A2EA09}"/>
              </a:ext>
            </a:extLst>
          </p:cNvPr>
          <p:cNvSpPr/>
          <p:nvPr/>
        </p:nvSpPr>
        <p:spPr>
          <a:xfrm>
            <a:off x="12428707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</p:spTree>
    <p:extLst>
      <p:ext uri="{BB962C8B-B14F-4D97-AF65-F5344CB8AC3E}">
        <p14:creationId xmlns:p14="http://schemas.microsoft.com/office/powerpoint/2010/main" val="17805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ONTHEPLANE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</p:cNvCxnSpPr>
          <p:nvPr/>
        </p:nvCxnSpPr>
        <p:spPr>
          <a:xfrm>
            <a:off x="4717915" y="1401018"/>
            <a:ext cx="208137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75938" y="492969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374" y="131995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444D6F0-1BC0-44EF-8967-7AFC2AACAD2E}"/>
              </a:ext>
            </a:extLst>
          </p:cNvPr>
          <p:cNvSpPr/>
          <p:nvPr/>
        </p:nvSpPr>
        <p:spPr>
          <a:xfrm>
            <a:off x="4639251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F9BC5F0-A46C-41FC-ABC1-0F229A419A2C}"/>
              </a:ext>
            </a:extLst>
          </p:cNvPr>
          <p:cNvSpPr/>
          <p:nvPr/>
        </p:nvSpPr>
        <p:spPr>
          <a:xfrm>
            <a:off x="12192000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CON LA TRACCIA SU UN VERTICE</a:t>
            </a:r>
          </a:p>
        </p:txBody>
      </p:sp>
    </p:spTree>
    <p:extLst>
      <p:ext uri="{BB962C8B-B14F-4D97-AF65-F5344CB8AC3E}">
        <p14:creationId xmlns:p14="http://schemas.microsoft.com/office/powerpoint/2010/main" val="92272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450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CASO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LA TRACCIA SU UN VERTICE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EAFD640-9479-4DDD-AA4F-4807D663240C}"/>
              </a:ext>
            </a:extLst>
          </p:cNvPr>
          <p:cNvSpPr/>
          <p:nvPr/>
        </p:nvSpPr>
        <p:spPr>
          <a:xfrm>
            <a:off x="3558401" y="1401018"/>
            <a:ext cx="5460294" cy="3606617"/>
          </a:xfrm>
          <a:prstGeom prst="rect">
            <a:avLst/>
          </a:prstGeom>
          <a:solidFill>
            <a:srgbClr val="AB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9D4B4E4-F4E6-486D-834B-5EB09E081211}"/>
              </a:ext>
            </a:extLst>
          </p:cNvPr>
          <p:cNvCxnSpPr>
            <a:cxnSpLocks/>
            <a:stCxn id="36" idx="7"/>
            <a:endCxn id="37" idx="4"/>
          </p:cNvCxnSpPr>
          <p:nvPr/>
        </p:nvCxnSpPr>
        <p:spPr>
          <a:xfrm flipV="1">
            <a:off x="3613429" y="1478963"/>
            <a:ext cx="3225188" cy="34294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52C5B786-FFEC-4890-AB62-124C30B1DCBE}"/>
              </a:ext>
            </a:extLst>
          </p:cNvPr>
          <p:cNvSpPr/>
          <p:nvPr/>
        </p:nvSpPr>
        <p:spPr>
          <a:xfrm>
            <a:off x="8940872" y="131995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DCCA9BB1-44B4-4678-AB3B-6E505F36094E}"/>
              </a:ext>
            </a:extLst>
          </p:cNvPr>
          <p:cNvSpPr/>
          <p:nvPr/>
        </p:nvSpPr>
        <p:spPr>
          <a:xfrm>
            <a:off x="8940873" y="4923919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B580D02B-3587-487A-B431-DB5A34581760}"/>
              </a:ext>
            </a:extLst>
          </p:cNvPr>
          <p:cNvSpPr/>
          <p:nvPr/>
        </p:nvSpPr>
        <p:spPr>
          <a:xfrm>
            <a:off x="3480579" y="488471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5B574DF3-C6EA-4DEF-9665-E3ECACB47868}"/>
              </a:ext>
            </a:extLst>
          </p:cNvPr>
          <p:cNvSpPr/>
          <p:nvPr/>
        </p:nvSpPr>
        <p:spPr>
          <a:xfrm>
            <a:off x="6760795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9268E009-34ED-4143-B306-C1AC8423F2AF}"/>
              </a:ext>
            </a:extLst>
          </p:cNvPr>
          <p:cNvSpPr/>
          <p:nvPr/>
        </p:nvSpPr>
        <p:spPr>
          <a:xfrm>
            <a:off x="3490233" y="1316845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3EB785C-3428-4314-87CA-9DCE34CF518F}"/>
              </a:ext>
            </a:extLst>
          </p:cNvPr>
          <p:cNvSpPr/>
          <p:nvPr/>
        </p:nvSpPr>
        <p:spPr>
          <a:xfrm>
            <a:off x="3613428" y="489510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719679B-B4C0-44C8-A205-92D2CD83A4E5}"/>
              </a:ext>
            </a:extLst>
          </p:cNvPr>
          <p:cNvSpPr/>
          <p:nvPr/>
        </p:nvSpPr>
        <p:spPr>
          <a:xfrm>
            <a:off x="6877527" y="1316845"/>
            <a:ext cx="155643" cy="16211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9E1AE59-DB4A-454D-81A7-B430E7D24A3C}"/>
              </a:ext>
            </a:extLst>
          </p:cNvPr>
          <p:cNvSpPr/>
          <p:nvPr/>
        </p:nvSpPr>
        <p:spPr>
          <a:xfrm>
            <a:off x="12457890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LATI</a:t>
            </a:r>
          </a:p>
        </p:txBody>
      </p:sp>
    </p:spTree>
    <p:extLst>
      <p:ext uri="{BB962C8B-B14F-4D97-AF65-F5344CB8AC3E}">
        <p14:creationId xmlns:p14="http://schemas.microsoft.com/office/powerpoint/2010/main" val="153313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LATI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volta che per un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sottopoligono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ci sono più tracce che lo taglino, si identificano e memorizzano i suoi lati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 una mappa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424523" y="4530021"/>
            <a:ext cx="36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lati non devono essere ripetuti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286399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 di O(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 ogni controllo: contro O(n) per scorrere una lista o vettore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F7D34F1-A85F-49EE-AA50-2BD4EE8FCE08}"/>
              </a:ext>
            </a:extLst>
          </p:cNvPr>
          <p:cNvSpPr/>
          <p:nvPr/>
        </p:nvSpPr>
        <p:spPr>
          <a:xfrm>
            <a:off x="12611290" y="6381227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EVITARE DUPLICATI DEI VERTICI</a:t>
            </a:r>
          </a:p>
        </p:txBody>
      </p:sp>
    </p:spTree>
    <p:extLst>
      <p:ext uri="{BB962C8B-B14F-4D97-AF65-F5344CB8AC3E}">
        <p14:creationId xmlns:p14="http://schemas.microsoft.com/office/powerpoint/2010/main" val="67797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7E0F29-A2CF-4734-BD73-A39FB49DA320}"/>
              </a:ext>
            </a:extLst>
          </p:cNvPr>
          <p:cNvSpPr/>
          <p:nvPr/>
        </p:nvSpPr>
        <p:spPr>
          <a:xfrm>
            <a:off x="1828800" y="1501940"/>
            <a:ext cx="5496127" cy="184087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DETERMINARE I SOTTOPOLIGONI GENERATI: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718BB3C-0969-40FF-8DF4-5C6E28320158}"/>
              </a:ext>
            </a:extLst>
          </p:cNvPr>
          <p:cNvSpPr/>
          <p:nvPr/>
        </p:nvSpPr>
        <p:spPr>
          <a:xfrm>
            <a:off x="5216781" y="6376105"/>
            <a:ext cx="379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EVITARE DUPLICATI </a:t>
            </a: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 VERTICI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60DABB-5D3C-4725-87C1-B0E5D3EC6F73}"/>
              </a:ext>
            </a:extLst>
          </p:cNvPr>
          <p:cNvSpPr txBox="1"/>
          <p:nvPr/>
        </p:nvSpPr>
        <p:spPr>
          <a:xfrm>
            <a:off x="1880194" y="1716726"/>
            <a:ext cx="4968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identificano le tracce che potrebbero generare vertici duplicati (quelle che si intersecano):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 due vettori per ogni traccia in questione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EDE36F4-5D8B-4B4B-A21A-5808363940BE}"/>
              </a:ext>
            </a:extLst>
          </p:cNvPr>
          <p:cNvSpPr/>
          <p:nvPr/>
        </p:nvSpPr>
        <p:spPr>
          <a:xfrm>
            <a:off x="1337991" y="4203870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DCCA44E-3074-4FBF-BB94-FA0A5EBB80D0}"/>
              </a:ext>
            </a:extLst>
          </p:cNvPr>
          <p:cNvSpPr txBox="1"/>
          <p:nvPr/>
        </p:nvSpPr>
        <p:spPr>
          <a:xfrm>
            <a:off x="1337991" y="4273314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 scelta dopo la mappa: sarebbe stato più complicato per il controllo a meno della tolleranza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32A18C5-5DF9-45FF-A241-72DC27EB3CB4}"/>
              </a:ext>
            </a:extLst>
          </p:cNvPr>
          <p:cNvSpPr/>
          <p:nvPr/>
        </p:nvSpPr>
        <p:spPr>
          <a:xfrm>
            <a:off x="5537308" y="4225562"/>
            <a:ext cx="3751438" cy="100585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8CD61F-FF84-41FD-AC50-4C07385AAF5F}"/>
              </a:ext>
            </a:extLst>
          </p:cNvPr>
          <p:cNvSpPr txBox="1"/>
          <p:nvPr/>
        </p:nvSpPr>
        <p:spPr>
          <a:xfrm>
            <a:off x="5580574" y="4306822"/>
            <a:ext cx="366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controllo costa ogni volta O(n): si salvano non tutti i vertici ma solo quelli necessari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FE9E8E-9F8D-42D2-B593-52DF3340BD88}"/>
              </a:ext>
            </a:extLst>
          </p:cNvPr>
          <p:cNvCxnSpPr>
            <a:endCxn id="18" idx="0"/>
          </p:cNvCxnSpPr>
          <p:nvPr/>
        </p:nvCxnSpPr>
        <p:spPr>
          <a:xfrm flipH="1">
            <a:off x="3213710" y="3419348"/>
            <a:ext cx="597124" cy="784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26FA5FB-43E7-4386-A338-D0A3CEEA1298}"/>
              </a:ext>
            </a:extLst>
          </p:cNvPr>
          <p:cNvCxnSpPr>
            <a:cxnSpLocks/>
          </p:cNvCxnSpPr>
          <p:nvPr/>
        </p:nvCxnSpPr>
        <p:spPr>
          <a:xfrm>
            <a:off x="4813108" y="3414173"/>
            <a:ext cx="1030807" cy="714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8D608856-7601-4897-A357-8FACF2DA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7" y="1212869"/>
            <a:ext cx="2800228" cy="213720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0856BEB-9F8D-4613-91EF-4F5807D8F8C8}"/>
              </a:ext>
            </a:extLst>
          </p:cNvPr>
          <p:cNvSpPr/>
          <p:nvPr/>
        </p:nvSpPr>
        <p:spPr>
          <a:xfrm>
            <a:off x="12329983" y="6376105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ESEMPIO DI MESH</a:t>
            </a:r>
          </a:p>
        </p:txBody>
      </p:sp>
    </p:spTree>
    <p:extLst>
      <p:ext uri="{BB962C8B-B14F-4D97-AF65-F5344CB8AC3E}">
        <p14:creationId xmlns:p14="http://schemas.microsoft.com/office/powerpoint/2010/main" val="312085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A1B9CC66-34B5-4D7F-B677-6AF7939D65D4}"/>
              </a:ext>
            </a:extLst>
          </p:cNvPr>
          <p:cNvSpPr/>
          <p:nvPr/>
        </p:nvSpPr>
        <p:spPr>
          <a:xfrm>
            <a:off x="3041516" y="1095858"/>
            <a:ext cx="6452681" cy="4332175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A5935-1F56-EC78-C8C2-81EC5502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611"/>
            <a:ext cx="10515600" cy="358295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0DE2CF-C86C-4590-A5E2-941F5488E412}"/>
              </a:ext>
            </a:extLst>
          </p:cNvPr>
          <p:cNvSpPr/>
          <p:nvPr/>
        </p:nvSpPr>
        <p:spPr>
          <a:xfrm>
            <a:off x="265890" y="6376105"/>
            <a:ext cx="740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t-IT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I SOTTOPOLIGONI GENERATI: ESEMPIO DI MESH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8652A74-AD6F-4A4E-99BF-740DA69A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5" y="1374697"/>
            <a:ext cx="4945462" cy="37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A17B4A6-8D65-53B1-930A-83404FE6451E}"/>
              </a:ext>
            </a:extLst>
          </p:cNvPr>
          <p:cNvSpPr/>
          <p:nvPr/>
        </p:nvSpPr>
        <p:spPr>
          <a:xfrm>
            <a:off x="0" y="2634421"/>
            <a:ext cx="12192000" cy="4223579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indent="0" algn="ctr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060A53-3E0C-3E2E-496F-67A67E76C865}"/>
              </a:ext>
            </a:extLst>
          </p:cNvPr>
          <p:cNvSpPr txBox="1"/>
          <p:nvPr/>
        </p:nvSpPr>
        <p:spPr>
          <a:xfrm>
            <a:off x="3629608" y="3429000"/>
            <a:ext cx="5290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Grazie</a:t>
            </a:r>
            <a:b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it-IT" sz="4000" b="1" i="0" u="none" strike="noStrike" kern="1200" cap="all" spc="7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per l’attenzione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Segnaposto contenuto 13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13A9591-0023-4386-5D52-42CB6779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421" y="302172"/>
            <a:ext cx="4991158" cy="2185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213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3974773" y="2140928"/>
            <a:ext cx="3002841" cy="231490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685124" y="636626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668D25D-9046-4F5C-BFEF-93D4C02CEECB}"/>
              </a:ext>
            </a:extLst>
          </p:cNvPr>
          <p:cNvSpPr/>
          <p:nvPr/>
        </p:nvSpPr>
        <p:spPr>
          <a:xfrm rot="341909">
            <a:off x="4004810" y="2151196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6184512" y="1758092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4856668" y="244717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4542563" y="502330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5922791" y="4334223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E6A81B3-C3C7-483B-8332-D1E538EA688F}"/>
              </a:ext>
            </a:extLst>
          </p:cNvPr>
          <p:cNvSpPr/>
          <p:nvPr/>
        </p:nvSpPr>
        <p:spPr>
          <a:xfrm>
            <a:off x="830197" y="476655"/>
            <a:ext cx="9387191" cy="5924145"/>
          </a:xfrm>
          <a:prstGeom prst="roundRect">
            <a:avLst/>
          </a:prstGeom>
          <a:solidFill>
            <a:srgbClr val="ABC0E4">
              <a:alpha val="47843"/>
            </a:srgbClr>
          </a:solidFill>
          <a:effectLst>
            <a:softEdge rad="63500"/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5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02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8CA4D00-77C0-4DE7-8D56-9E4E091D1368}"/>
              </a:ext>
            </a:extLst>
          </p:cNvPr>
          <p:cNvSpPr/>
          <p:nvPr/>
        </p:nvSpPr>
        <p:spPr>
          <a:xfrm>
            <a:off x="4542563" y="6400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9F10358-8E7C-4B37-94D8-DB4AC017507A}"/>
              </a:ext>
            </a:extLst>
          </p:cNvPr>
          <p:cNvSpPr/>
          <p:nvPr/>
        </p:nvSpPr>
        <p:spPr>
          <a:xfrm rot="341909">
            <a:off x="3842427" y="1999303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A2202AB-BE76-4CA1-823D-C2BCE355A16C}"/>
              </a:ext>
            </a:extLst>
          </p:cNvPr>
          <p:cNvSpPr/>
          <p:nvPr/>
        </p:nvSpPr>
        <p:spPr>
          <a:xfrm rot="341909">
            <a:off x="3877300" y="3444110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64F1F30-0C71-4AD1-BFE4-E189B30BFADD}"/>
              </a:ext>
            </a:extLst>
          </p:cNvPr>
          <p:cNvCxnSpPr/>
          <p:nvPr/>
        </p:nvCxnSpPr>
        <p:spPr>
          <a:xfrm>
            <a:off x="4503441" y="2739157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092CDB-6C1E-4A6A-B9B2-BB8E4A488B66}"/>
              </a:ext>
            </a:extLst>
          </p:cNvPr>
          <p:cNvSpPr/>
          <p:nvPr/>
        </p:nvSpPr>
        <p:spPr>
          <a:xfrm rot="341909">
            <a:off x="4022373" y="2143297"/>
            <a:ext cx="3002841" cy="1356111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67E72F7-C72B-48CA-9226-4F621876AC02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H="1">
            <a:off x="5993792" y="1736975"/>
            <a:ext cx="298910" cy="2767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4FC9E6BF-5789-48C5-8041-02D16D553564}"/>
              </a:ext>
            </a:extLst>
          </p:cNvPr>
          <p:cNvSpPr/>
          <p:nvPr/>
        </p:nvSpPr>
        <p:spPr>
          <a:xfrm rot="341909">
            <a:off x="5355597" y="2380456"/>
            <a:ext cx="1718566" cy="2520794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0705FE5-E288-4CD2-8FE9-C675DE5E9FC5}"/>
              </a:ext>
            </a:extLst>
          </p:cNvPr>
          <p:cNvSpPr/>
          <p:nvPr/>
        </p:nvSpPr>
        <p:spPr>
          <a:xfrm>
            <a:off x="7458342" y="3475747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0C8472A-ED05-47CE-B810-1E9EEA994BCE}"/>
              </a:ext>
            </a:extLst>
          </p:cNvPr>
          <p:cNvSpPr/>
          <p:nvPr/>
        </p:nvSpPr>
        <p:spPr>
          <a:xfrm>
            <a:off x="6305687" y="4017030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1451A89-9464-4457-9552-0A4DD7AC618B}"/>
              </a:ext>
            </a:extLst>
          </p:cNvPr>
          <p:cNvSpPr/>
          <p:nvPr/>
        </p:nvSpPr>
        <p:spPr>
          <a:xfrm>
            <a:off x="4442937" y="2672764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290982B-E89C-41AE-B773-FAC4B048869E}"/>
              </a:ext>
            </a:extLst>
          </p:cNvPr>
          <p:cNvSpPr/>
          <p:nvPr/>
        </p:nvSpPr>
        <p:spPr>
          <a:xfrm>
            <a:off x="4542563" y="5026828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CFA273A-4274-4E2D-87A8-E17643878DC8}"/>
              </a:ext>
            </a:extLst>
          </p:cNvPr>
          <p:cNvSpPr/>
          <p:nvPr/>
        </p:nvSpPr>
        <p:spPr>
          <a:xfrm>
            <a:off x="5915970" y="4342679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FFF431C-9099-4BF7-A4C7-25B8888A028F}"/>
              </a:ext>
            </a:extLst>
          </p:cNvPr>
          <p:cNvSpPr/>
          <p:nvPr/>
        </p:nvSpPr>
        <p:spPr>
          <a:xfrm>
            <a:off x="4815775" y="2425941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2122CE-B34E-42E8-90C5-8DBA40B3297E}"/>
              </a:ext>
            </a:extLst>
          </p:cNvPr>
          <p:cNvSpPr/>
          <p:nvPr/>
        </p:nvSpPr>
        <p:spPr>
          <a:xfrm>
            <a:off x="6214880" y="1736975"/>
            <a:ext cx="155643" cy="1621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8E2A6F-069B-488A-9CA4-5F551E7F0589}"/>
              </a:ext>
            </a:extLst>
          </p:cNvPr>
          <p:cNvCxnSpPr>
            <a:stCxn id="17" idx="2"/>
            <a:endCxn id="16" idx="5"/>
          </p:cNvCxnSpPr>
          <p:nvPr/>
        </p:nvCxnSpPr>
        <p:spPr>
          <a:xfrm>
            <a:off x="3324986" y="3340759"/>
            <a:ext cx="3113551" cy="814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1FBE2FC-C494-487E-BA19-CF8B38F5726B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4620385" y="2588059"/>
            <a:ext cx="273212" cy="243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402D44BA-F07B-476D-A4A5-A003969354E0}"/>
              </a:ext>
            </a:extLst>
          </p:cNvPr>
          <p:cNvSpPr/>
          <p:nvPr/>
        </p:nvSpPr>
        <p:spPr>
          <a:xfrm>
            <a:off x="3324986" y="3259700"/>
            <a:ext cx="155643" cy="16211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9D90FBC-C69F-418A-ACF9-B8D2818A3979}"/>
              </a:ext>
            </a:extLst>
          </p:cNvPr>
          <p:cNvSpPr/>
          <p:nvPr/>
        </p:nvSpPr>
        <p:spPr>
          <a:xfrm>
            <a:off x="12512095" y="6376105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</p:spTree>
    <p:extLst>
      <p:ext uri="{BB962C8B-B14F-4D97-AF65-F5344CB8AC3E}">
        <p14:creationId xmlns:p14="http://schemas.microsoft.com/office/powerpoint/2010/main" val="294367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pagina esterna 9">
            <a:extLst>
              <a:ext uri="{FF2B5EF4-FFF2-40B4-BE49-F238E27FC236}">
                <a16:creationId xmlns:a16="http://schemas.microsoft.com/office/drawing/2014/main" id="{BD59E837-8C5A-4746-AF4D-E416FED3FE56}"/>
              </a:ext>
            </a:extLst>
          </p:cNvPr>
          <p:cNvSpPr/>
          <p:nvPr/>
        </p:nvSpPr>
        <p:spPr>
          <a:xfrm>
            <a:off x="424940" y="0"/>
            <a:ext cx="1118681" cy="1840872"/>
          </a:xfrm>
          <a:prstGeom prst="flowChartOffpageConnector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>
              <a:spcBef>
                <a:spcPts val="1000"/>
              </a:spcBef>
              <a:defRPr/>
            </a:pP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4E1E4B7-119B-C435-7730-F6EABB1715A5}"/>
              </a:ext>
            </a:extLst>
          </p:cNvPr>
          <p:cNvSpPr/>
          <p:nvPr/>
        </p:nvSpPr>
        <p:spPr>
          <a:xfrm>
            <a:off x="0" y="6238865"/>
            <a:ext cx="12192000" cy="643812"/>
          </a:xfrm>
          <a:prstGeom prst="rect">
            <a:avLst/>
          </a:prstGeom>
          <a:gradFill flip="none" rotWithShape="1">
            <a:gsLst>
              <a:gs pos="0">
                <a:srgbClr val="A24057"/>
              </a:gs>
              <a:gs pos="43000">
                <a:srgbClr val="BC5870"/>
              </a:gs>
              <a:gs pos="25160">
                <a:srgbClr val="B44C65"/>
              </a:gs>
              <a:gs pos="81000">
                <a:srgbClr val="C57588"/>
              </a:gs>
              <a:gs pos="65000">
                <a:srgbClr val="CA7C8F"/>
              </a:gs>
              <a:gs pos="99000">
                <a:srgbClr val="D391A1"/>
              </a:gs>
            </a:gsLst>
            <a:lin ang="16200000" scaled="1"/>
            <a:tileRect/>
          </a:gradFill>
          <a:ln>
            <a:solidFill>
              <a:srgbClr val="B04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720000" rtlCol="0" anchor="ctr" anchorCtr="0"/>
          <a:lstStyle/>
          <a:p>
            <a:pPr algn="ctr"/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2EE759-6876-C4F7-9D72-6B234F63D117}"/>
              </a:ext>
            </a:extLst>
          </p:cNvPr>
          <p:cNvSpPr txBox="1"/>
          <p:nvPr/>
        </p:nvSpPr>
        <p:spPr>
          <a:xfrm>
            <a:off x="195943" y="6400800"/>
            <a:ext cx="70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DETERMINARE LE TRACCE DI UN DFN: </a:t>
            </a:r>
          </a:p>
        </p:txBody>
      </p:sp>
      <p:pic>
        <p:nvPicPr>
          <p:cNvPr id="1026" name="Picture 2" descr="Home – Planet">
            <a:extLst>
              <a:ext uri="{FF2B5EF4-FFF2-40B4-BE49-F238E27FC236}">
                <a16:creationId xmlns:a16="http://schemas.microsoft.com/office/drawing/2014/main" id="{ED775197-2553-4861-A1BF-CCB9B81C9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9" y="463661"/>
            <a:ext cx="2203540" cy="9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5E8D053-1BB2-4FDF-93C1-8FDC50720593}"/>
              </a:ext>
            </a:extLst>
          </p:cNvPr>
          <p:cNvSpPr/>
          <p:nvPr/>
        </p:nvSpPr>
        <p:spPr>
          <a:xfrm>
            <a:off x="4466294" y="64108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 INIZIALI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326D62-DC35-4FD4-B88A-C89EC9F29DA0}"/>
              </a:ext>
            </a:extLst>
          </p:cNvPr>
          <p:cNvSpPr txBox="1"/>
          <p:nvPr/>
        </p:nvSpPr>
        <p:spPr>
          <a:xfrm>
            <a:off x="2152840" y="947120"/>
            <a:ext cx="6040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CONTROLLO che i piani non siano paralleli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B53F0DC-30C7-4C08-B8C4-45CB0F06D5A5}"/>
              </a:ext>
            </a:extLst>
          </p:cNvPr>
          <p:cNvSpPr/>
          <p:nvPr/>
        </p:nvSpPr>
        <p:spPr>
          <a:xfrm rot="341909">
            <a:off x="2686187" y="1825911"/>
            <a:ext cx="1774562" cy="2341339"/>
          </a:xfrm>
          <a:prstGeom prst="rect">
            <a:avLst/>
          </a:prstGeom>
          <a:solidFill>
            <a:srgbClr val="ABC0E4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D1D2033-B220-4761-BCD0-F8A0EE432CDC}"/>
              </a:ext>
            </a:extLst>
          </p:cNvPr>
          <p:cNvSpPr/>
          <p:nvPr/>
        </p:nvSpPr>
        <p:spPr>
          <a:xfrm rot="341909">
            <a:off x="6162825" y="1888981"/>
            <a:ext cx="3002841" cy="1495450"/>
          </a:xfrm>
          <a:prstGeom prst="rect">
            <a:avLst/>
          </a:prstGeom>
          <a:solidFill>
            <a:srgbClr val="ABC0E4"/>
          </a:solidFill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050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02517798CD842B5C1C05C9D6C847B" ma:contentTypeVersion="6" ma:contentTypeDescription="Create a new document." ma:contentTypeScope="" ma:versionID="98615ece2eee6a0d639f75d105d85f9b">
  <xsd:schema xmlns:xsd="http://www.w3.org/2001/XMLSchema" xmlns:xs="http://www.w3.org/2001/XMLSchema" xmlns:p="http://schemas.microsoft.com/office/2006/metadata/properties" xmlns:ns3="b8e3617b-ecc6-4b7c-a41f-6f9e9c802129" xmlns:ns4="fe0c1517-f583-4194-a66d-da7704c43289" targetNamespace="http://schemas.microsoft.com/office/2006/metadata/properties" ma:root="true" ma:fieldsID="b95d2f49a0d6d70641f80359925496fb" ns3:_="" ns4:_="">
    <xsd:import namespace="b8e3617b-ecc6-4b7c-a41f-6f9e9c802129"/>
    <xsd:import namespace="fe0c1517-f583-4194-a66d-da7704c43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617b-ecc6-4b7c-a41f-6f9e9c802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c1517-f583-4194-a66d-da7704c43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617b-ecc6-4b7c-a41f-6f9e9c80212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D650F-3F1D-483B-8B04-D130B15A8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617b-ecc6-4b7c-a41f-6f9e9c802129"/>
    <ds:schemaRef ds:uri="fe0c1517-f583-4194-a66d-da7704c43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6ABB73-66E8-4616-8AF2-397162742A74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fe0c1517-f583-4194-a66d-da7704c43289"/>
    <ds:schemaRef ds:uri="http://schemas.microsoft.com/office/infopath/2007/PartnerControls"/>
    <ds:schemaRef ds:uri="http://schemas.openxmlformats.org/package/2006/metadata/core-properties"/>
    <ds:schemaRef ds:uri="b8e3617b-ecc6-4b7c-a41f-6f9e9c8021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27E5695-1A44-43EA-A574-DDBBE4113D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1229</Words>
  <Application>Microsoft Office PowerPoint</Application>
  <PresentationFormat>Widescreen</PresentationFormat>
  <Paragraphs>265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 Fracture:                                           Trace: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          Polygonal Mesh: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STANCO GAIA</dc:creator>
  <cp:lastModifiedBy>Zurru  Alice</cp:lastModifiedBy>
  <cp:revision>34</cp:revision>
  <dcterms:created xsi:type="dcterms:W3CDTF">2023-05-18T20:31:37Z</dcterms:created>
  <dcterms:modified xsi:type="dcterms:W3CDTF">2024-06-07T13:51:50Z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0x01010005502517798CD842B5C1C05C9D6C847B</vt:lpwstr>
  </property>
</Properties>
</file>