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84" r:id="rId6"/>
    <p:sldId id="258" r:id="rId7"/>
    <p:sldId id="266" r:id="rId8"/>
    <p:sldId id="267" r:id="rId9"/>
    <p:sldId id="268" r:id="rId10"/>
    <p:sldId id="269" r:id="rId11"/>
    <p:sldId id="270" r:id="rId12"/>
    <p:sldId id="274" r:id="rId13"/>
    <p:sldId id="271" r:id="rId14"/>
    <p:sldId id="273" r:id="rId15"/>
    <p:sldId id="275" r:id="rId16"/>
    <p:sldId id="276" r:id="rId17"/>
    <p:sldId id="277" r:id="rId18"/>
    <p:sldId id="278" r:id="rId19"/>
    <p:sldId id="279" r:id="rId20"/>
    <p:sldId id="280" r:id="rId21"/>
    <p:sldId id="282" r:id="rId22"/>
    <p:sldId id="281" r:id="rId23"/>
    <p:sldId id="287" r:id="rId24"/>
    <p:sldId id="289" r:id="rId25"/>
    <p:sldId id="285" r:id="rId26"/>
    <p:sldId id="297" r:id="rId27"/>
    <p:sldId id="290" r:id="rId28"/>
    <p:sldId id="301" r:id="rId29"/>
    <p:sldId id="302" r:id="rId30"/>
    <p:sldId id="300" r:id="rId31"/>
    <p:sldId id="292" r:id="rId32"/>
    <p:sldId id="291" r:id="rId33"/>
    <p:sldId id="293" r:id="rId34"/>
    <p:sldId id="294" r:id="rId35"/>
    <p:sldId id="295" r:id="rId36"/>
    <p:sldId id="296" r:id="rId37"/>
    <p:sldId id="299" r:id="rId38"/>
    <p:sldId id="298" r:id="rId39"/>
    <p:sldId id="304" r:id="rId40"/>
    <p:sldId id="303" r:id="rId41"/>
    <p:sldId id="288" r:id="rId42"/>
    <p:sldId id="265" r:id="rId4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ABC0E4"/>
    <a:srgbClr val="A24057"/>
    <a:srgbClr val="BC6076"/>
    <a:srgbClr val="C57588"/>
    <a:srgbClr val="D391A1"/>
    <a:srgbClr val="CA7C8F"/>
    <a:srgbClr val="BC5870"/>
    <a:srgbClr val="B046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60A9F3-A80A-7F4C-B929-0DE748B06D9C}" v="55" dt="2023-05-27T12:40:39.3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735"/>
  </p:normalViewPr>
  <p:slideViewPr>
    <p:cSldViewPr snapToGrid="0">
      <p:cViewPr varScale="1">
        <p:scale>
          <a:sx n="74" d="100"/>
          <a:sy n="74" d="100"/>
        </p:scale>
        <p:origin x="10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903A36-3AF9-64CB-74DF-72006AD77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FCBF634-15AD-D948-AF10-A5ED1583F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D85685-9116-65F3-81D7-DDBCEF377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5ED9-3543-4DC2-9220-B15C9C0D71E9}" type="datetimeFigureOut">
              <a:rPr lang="it-IT" smtClean="0"/>
              <a:t>12/06/2024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F9FBF14-0A12-549E-5ED9-DEDFB8ACF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BDE1B78-1ECC-BA62-CBAA-881BC938C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90EB-E5B5-4B0C-B51D-5C4A81BA4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1525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8E6E26-7FC3-2A1A-B473-00314B970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9A5755C-F807-7E22-822B-2F5A45B1B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BEEEEF5-086F-7597-4361-1D54B0133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5ED9-3543-4DC2-9220-B15C9C0D71E9}" type="datetimeFigureOut">
              <a:rPr lang="it-IT" smtClean="0"/>
              <a:t>12/06/2024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AF32C9-E004-FC88-75E4-6ED7648B1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465AB3A-CD57-166C-45FF-BA13DDF18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90EB-E5B5-4B0C-B51D-5C4A81BA4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8438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65DAC02-8EA1-EEC5-0C8D-CE9B44D2FA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D74838B-B591-3850-420E-8E4135B5F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5091261-4245-93C5-E89D-2565A7768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5ED9-3543-4DC2-9220-B15C9C0D71E9}" type="datetimeFigureOut">
              <a:rPr lang="it-IT" smtClean="0"/>
              <a:t>12/06/2024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57E040-A4B2-B00B-74B7-BECADC30F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26FE50C-827F-0285-0D8F-9D2530DB9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90EB-E5B5-4B0C-B51D-5C4A81BA4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7756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73C6E9-9361-3F32-A5EA-8A0546259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550537-6473-E335-88FF-82B55A027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95AE14-433C-3B25-FC5B-B10EB204B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5ED9-3543-4DC2-9220-B15C9C0D71E9}" type="datetimeFigureOut">
              <a:rPr lang="it-IT" smtClean="0"/>
              <a:t>12/06/2024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26DECD-1806-599A-93FB-F7CFA1417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FA82D3-C0E3-DEB8-75F3-A69E777F1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90EB-E5B5-4B0C-B51D-5C4A81BA4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10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5EB9A2-B0E5-DF39-F7E3-4FF6F3865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39DDFE4-EFFE-6579-FD33-C0DDA255B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9CBB3ED-B55A-9573-F166-DCB70CCA7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5ED9-3543-4DC2-9220-B15C9C0D71E9}" type="datetimeFigureOut">
              <a:rPr lang="it-IT" smtClean="0"/>
              <a:t>12/06/2024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92C69B6-89BB-B051-D6D3-CB9708512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6142DDB-32C9-F498-3E2F-CE342E8FF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90EB-E5B5-4B0C-B51D-5C4A81BA4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5108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951CEA-7B3F-A5EF-628D-1A2E6BC15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6F6F74-F477-2A50-73F4-DF2C1EB04E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F42A9FF-C14B-CFF7-91AC-A128D51AF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D6F9522-B6F7-A2E7-70C6-ADB2CCEC3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5ED9-3543-4DC2-9220-B15C9C0D71E9}" type="datetimeFigureOut">
              <a:rPr lang="it-IT" smtClean="0"/>
              <a:t>12/06/2024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377FA60-7652-4732-8F62-8A92A0686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6222D67-B06E-9533-0712-4F84AA717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90EB-E5B5-4B0C-B51D-5C4A81BA4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1399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6A2646-E9CA-C737-355E-B00B62862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3505BF2-DDA0-C2C3-5351-535110531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D5626F6-581D-4B4B-21E1-7C9E3487F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5404D53-94A9-6BF0-CFEF-B3C6362045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78B54E7-63A3-BA79-FF3E-B87479A10C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0B1300E-DAD9-D1C7-8E1C-533A7D72B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5ED9-3543-4DC2-9220-B15C9C0D71E9}" type="datetimeFigureOut">
              <a:rPr lang="it-IT" smtClean="0"/>
              <a:t>12/06/2024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B793839-5710-C50F-6A2B-1D2E70AB7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6BFF67A-10C9-DF36-2C2C-B7C7F2FD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90EB-E5B5-4B0C-B51D-5C4A81BA4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04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114CC0-D8E2-5A99-DA18-CE0676667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A4B8FD1-4315-F983-508D-A964AE9CA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5ED9-3543-4DC2-9220-B15C9C0D71E9}" type="datetimeFigureOut">
              <a:rPr lang="it-IT" smtClean="0"/>
              <a:t>12/06/2024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7C3C936-3029-A0A7-DAC0-7FA29B7A9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A940F6F-5CA6-C27E-A401-607EACF84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90EB-E5B5-4B0C-B51D-5C4A81BA4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8988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65B6273-DA08-9323-12E9-99F15044C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5ED9-3543-4DC2-9220-B15C9C0D71E9}" type="datetimeFigureOut">
              <a:rPr lang="it-IT" smtClean="0"/>
              <a:t>12/06/2024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1FF3E7C-0548-73C7-1BD7-774A04AD4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0DBD714-7E7E-643A-B6AA-B9A1CBECA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90EB-E5B5-4B0C-B51D-5C4A81BA4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1615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987315-E76F-5603-7344-90D1180CB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71969A-9301-4BEA-8B38-2CF9D3F7B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8386AD3-7FA0-BD4D-841A-ED71A0E4B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A7C7855-25BF-CD16-8651-8B5CA6683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5ED9-3543-4DC2-9220-B15C9C0D71E9}" type="datetimeFigureOut">
              <a:rPr lang="it-IT" smtClean="0"/>
              <a:t>12/06/2024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0F4BF74-5E10-FFAF-98EB-D6DB7178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06224A2-8E75-FF94-C9B4-D1813CD9E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90EB-E5B5-4B0C-B51D-5C4A81BA4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5997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FEE6F7-E0DB-9C79-324C-8E78C5D38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6B05527-43A7-2733-9C21-B104DF8516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04DCB87-20B4-ABC6-6D91-FCB319FB7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13E96B9-5E26-28AC-28BE-F4E96E025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5ED9-3543-4DC2-9220-B15C9C0D71E9}" type="datetimeFigureOut">
              <a:rPr lang="it-IT" smtClean="0"/>
              <a:t>12/06/2024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8E4F30F-B274-2032-42DC-B3A9F2E53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D1D4EFD-FB01-3F6C-5226-60E667C51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90EB-E5B5-4B0C-B51D-5C4A81BA4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8754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C241D19-15F3-1044-C939-74CF85B66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96C6AF0-846F-A807-8AEB-C2B9A84D8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AEF24D-365C-3123-EFF4-288F675C6F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B5ED9-3543-4DC2-9220-B15C9C0D71E9}" type="datetimeFigureOut">
              <a:rPr lang="it-IT" smtClean="0"/>
              <a:t>12/06/2024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1094FB-1EF5-B14C-A9C5-DD2C389664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0712DF-FE91-9CC3-9F7D-822E3119C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490EB-E5B5-4B0C-B51D-5C4A81BA4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4275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264A81-8B43-48F8-B69C-2CFBB4BD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237" y="3312367"/>
            <a:ext cx="7335416" cy="513184"/>
          </a:xfrm>
        </p:spPr>
        <p:txBody>
          <a:bodyPr>
            <a:normAutofit fontScale="90000"/>
          </a:bodyPr>
          <a:lstStyle/>
          <a:p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448BD1C-C941-9936-B2B9-A4EF4C7E6003}"/>
              </a:ext>
            </a:extLst>
          </p:cNvPr>
          <p:cNvSpPr/>
          <p:nvPr/>
        </p:nvSpPr>
        <p:spPr>
          <a:xfrm>
            <a:off x="0" y="2940070"/>
            <a:ext cx="12192000" cy="4223579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>
              <a:spcBef>
                <a:spcPts val="1000"/>
              </a:spcBef>
              <a:defRPr/>
            </a:pPr>
            <a:endParaRPr lang="it-IT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7644DC0-B4B1-BC25-A5A2-9B88816C3D52}"/>
              </a:ext>
            </a:extLst>
          </p:cNvPr>
          <p:cNvSpPr txBox="1"/>
          <p:nvPr/>
        </p:nvSpPr>
        <p:spPr>
          <a:xfrm>
            <a:off x="1147665" y="3297534"/>
            <a:ext cx="95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 FRACTURE NETWORK</a:t>
            </a:r>
            <a:endParaRPr kumimoji="0" lang="it-IT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1CB5A23-96B9-86EF-9423-93366A5BFCBC}"/>
              </a:ext>
            </a:extLst>
          </p:cNvPr>
          <p:cNvSpPr txBox="1"/>
          <p:nvPr/>
        </p:nvSpPr>
        <p:spPr>
          <a:xfrm>
            <a:off x="278364" y="5668318"/>
            <a:ext cx="3153746" cy="691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Sophie </a:t>
            </a:r>
            <a:r>
              <a:rPr kumimoji="0" lang="it-IT" sz="17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Vigè</a:t>
            </a:r>
            <a:endParaRPr kumimoji="0" lang="it-IT" sz="17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Alice Zurru</a:t>
            </a:r>
            <a:endParaRPr kumimoji="0" lang="it-IT" sz="17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4" name="Segnaposto contenuto 13" descr="Immagine che contiene Elementi grafici, Carattere, logo, design&#10;&#10;Descrizione generata automaticamente">
            <a:extLst>
              <a:ext uri="{FF2B5EF4-FFF2-40B4-BE49-F238E27FC236}">
                <a16:creationId xmlns:a16="http://schemas.microsoft.com/office/drawing/2014/main" id="{D7A19F5F-E2BA-AC1C-D769-90280A28A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00421" y="302172"/>
            <a:ext cx="4991158" cy="2185743"/>
          </a:xfrm>
          <a:prstGeom prst="rect">
            <a:avLst/>
          </a:prstGeom>
          <a:noFill/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E51ABBC8-FCF9-4818-828F-B4ADBC67F53E}"/>
              </a:ext>
            </a:extLst>
          </p:cNvPr>
          <p:cNvSpPr/>
          <p:nvPr/>
        </p:nvSpPr>
        <p:spPr>
          <a:xfrm>
            <a:off x="3840228" y="3901219"/>
            <a:ext cx="45115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1000"/>
              </a:spcBef>
              <a:defRPr/>
            </a:pPr>
            <a:r>
              <a:rPr lang="it-IT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Programmazione e calcolo scientifico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1C66BC-3F7D-4EE1-9410-51D5A08C4DDB}"/>
              </a:ext>
            </a:extLst>
          </p:cNvPr>
          <p:cNvSpPr/>
          <p:nvPr/>
        </p:nvSpPr>
        <p:spPr>
          <a:xfrm>
            <a:off x="8318066" y="5829387"/>
            <a:ext cx="2890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ts val="1000"/>
              </a:spcBef>
              <a:defRPr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 accademico 2023/2024</a:t>
            </a:r>
          </a:p>
        </p:txBody>
      </p:sp>
    </p:spTree>
    <p:extLst>
      <p:ext uri="{BB962C8B-B14F-4D97-AF65-F5344CB8AC3E}">
        <p14:creationId xmlns:p14="http://schemas.microsoft.com/office/powerpoint/2010/main" val="2435134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pagina esterna 9">
            <a:extLst>
              <a:ext uri="{FF2B5EF4-FFF2-40B4-BE49-F238E27FC236}">
                <a16:creationId xmlns:a16="http://schemas.microsoft.com/office/drawing/2014/main" id="{BD59E837-8C5A-4746-AF4D-E416FED3FE56}"/>
              </a:ext>
            </a:extLst>
          </p:cNvPr>
          <p:cNvSpPr/>
          <p:nvPr/>
        </p:nvSpPr>
        <p:spPr>
          <a:xfrm>
            <a:off x="424940" y="0"/>
            <a:ext cx="1118681" cy="1840872"/>
          </a:xfrm>
          <a:prstGeom prst="flowChartOffpageConnector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>
              <a:spcBef>
                <a:spcPts val="1000"/>
              </a:spcBef>
              <a:defRPr/>
            </a:pPr>
            <a:endParaRPr lang="it-IT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4E1E4B7-119B-C435-7730-F6EABB1715A5}"/>
              </a:ext>
            </a:extLst>
          </p:cNvPr>
          <p:cNvSpPr/>
          <p:nvPr/>
        </p:nvSpPr>
        <p:spPr>
          <a:xfrm>
            <a:off x="0" y="6238865"/>
            <a:ext cx="12192000" cy="64381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algn="ctr"/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12EE759-6876-C4F7-9D72-6B234F63D117}"/>
              </a:ext>
            </a:extLst>
          </p:cNvPr>
          <p:cNvSpPr txBox="1"/>
          <p:nvPr/>
        </p:nvSpPr>
        <p:spPr>
          <a:xfrm>
            <a:off x="195943" y="6400800"/>
            <a:ext cx="705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DETERMINARE LE TRACCE DI UN DFN: </a:t>
            </a:r>
          </a:p>
        </p:txBody>
      </p:sp>
      <p:pic>
        <p:nvPicPr>
          <p:cNvPr id="1026" name="Picture 2" descr="Home – Planet">
            <a:extLst>
              <a:ext uri="{FF2B5EF4-FFF2-40B4-BE49-F238E27FC236}">
                <a16:creationId xmlns:a16="http://schemas.microsoft.com/office/drawing/2014/main" id="{ED775197-2553-4861-A1BF-CCB9B81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" y="463661"/>
            <a:ext cx="2203540" cy="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F5E8D053-1BB2-4FDF-93C1-8FDC50720593}"/>
              </a:ext>
            </a:extLst>
          </p:cNvPr>
          <p:cNvSpPr/>
          <p:nvPr/>
        </p:nvSpPr>
        <p:spPr>
          <a:xfrm>
            <a:off x="4466294" y="6410816"/>
            <a:ext cx="2473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CONTROLLI INIZIALI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9326D62-DC35-4FD4-B88A-C89EC9F29DA0}"/>
              </a:ext>
            </a:extLst>
          </p:cNvPr>
          <p:cNvSpPr txBox="1"/>
          <p:nvPr/>
        </p:nvSpPr>
        <p:spPr>
          <a:xfrm>
            <a:off x="2152840" y="947120"/>
            <a:ext cx="6040436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BOUNDING BOX: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CONTROLLO che i piani non siano paralleli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EB53F0DC-30C7-4C08-B8C4-45CB0F06D5A5}"/>
              </a:ext>
            </a:extLst>
          </p:cNvPr>
          <p:cNvSpPr/>
          <p:nvPr/>
        </p:nvSpPr>
        <p:spPr>
          <a:xfrm rot="341909">
            <a:off x="2686187" y="1825911"/>
            <a:ext cx="1774562" cy="2341339"/>
          </a:xfrm>
          <a:prstGeom prst="rect">
            <a:avLst/>
          </a:prstGeom>
          <a:solidFill>
            <a:srgbClr val="ABC0E4"/>
          </a:solidFill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2D1D2033-B220-4761-BCD0-F8A0EE432CDC}"/>
              </a:ext>
            </a:extLst>
          </p:cNvPr>
          <p:cNvSpPr/>
          <p:nvPr/>
        </p:nvSpPr>
        <p:spPr>
          <a:xfrm rot="341909">
            <a:off x="6162825" y="1888981"/>
            <a:ext cx="3002841" cy="1495450"/>
          </a:xfrm>
          <a:prstGeom prst="rect">
            <a:avLst/>
          </a:prstGeom>
          <a:solidFill>
            <a:srgbClr val="ABC0E4"/>
          </a:solidFill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52F08B07-4CAA-4504-B9CF-1D9BE14480EC}"/>
              </a:ext>
            </a:extLst>
          </p:cNvPr>
          <p:cNvSpPr/>
          <p:nvPr/>
        </p:nvSpPr>
        <p:spPr>
          <a:xfrm>
            <a:off x="3519966" y="2933350"/>
            <a:ext cx="107004" cy="1264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A1A398C8-A5C0-42B2-84F2-9D9969760598}"/>
              </a:ext>
            </a:extLst>
          </p:cNvPr>
          <p:cNvSpPr/>
          <p:nvPr/>
        </p:nvSpPr>
        <p:spPr>
          <a:xfrm>
            <a:off x="7610743" y="2636706"/>
            <a:ext cx="107004" cy="1264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E7EA1ABD-7139-42AD-AE00-9AAF89DABE62}"/>
              </a:ext>
            </a:extLst>
          </p:cNvPr>
          <p:cNvCxnSpPr>
            <a:cxnSpLocks/>
          </p:cNvCxnSpPr>
          <p:nvPr/>
        </p:nvCxnSpPr>
        <p:spPr>
          <a:xfrm flipV="1">
            <a:off x="3523383" y="2923334"/>
            <a:ext cx="1311264" cy="8348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D07FCDC1-EF87-42E3-8044-69C494E19F0C}"/>
              </a:ext>
            </a:extLst>
          </p:cNvPr>
          <p:cNvCxnSpPr>
            <a:cxnSpLocks/>
          </p:cNvCxnSpPr>
          <p:nvPr/>
        </p:nvCxnSpPr>
        <p:spPr>
          <a:xfrm flipV="1">
            <a:off x="7648615" y="1536886"/>
            <a:ext cx="782704" cy="119392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889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pagina esterna 9">
            <a:extLst>
              <a:ext uri="{FF2B5EF4-FFF2-40B4-BE49-F238E27FC236}">
                <a16:creationId xmlns:a16="http://schemas.microsoft.com/office/drawing/2014/main" id="{BD59E837-8C5A-4746-AF4D-E416FED3FE56}"/>
              </a:ext>
            </a:extLst>
          </p:cNvPr>
          <p:cNvSpPr/>
          <p:nvPr/>
        </p:nvSpPr>
        <p:spPr>
          <a:xfrm>
            <a:off x="424940" y="0"/>
            <a:ext cx="1118681" cy="1840872"/>
          </a:xfrm>
          <a:prstGeom prst="flowChartOffpageConnector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>
              <a:spcBef>
                <a:spcPts val="1000"/>
              </a:spcBef>
              <a:defRPr/>
            </a:pPr>
            <a:endParaRPr lang="it-IT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4E1E4B7-119B-C435-7730-F6EABB1715A5}"/>
              </a:ext>
            </a:extLst>
          </p:cNvPr>
          <p:cNvSpPr/>
          <p:nvPr/>
        </p:nvSpPr>
        <p:spPr>
          <a:xfrm>
            <a:off x="0" y="6238865"/>
            <a:ext cx="12192000" cy="64381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algn="ctr"/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12EE759-6876-C4F7-9D72-6B234F63D117}"/>
              </a:ext>
            </a:extLst>
          </p:cNvPr>
          <p:cNvSpPr txBox="1"/>
          <p:nvPr/>
        </p:nvSpPr>
        <p:spPr>
          <a:xfrm>
            <a:off x="195943" y="6400800"/>
            <a:ext cx="705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DETERMINARE LE TRACCE DI UN DFN: </a:t>
            </a:r>
          </a:p>
        </p:txBody>
      </p:sp>
      <p:pic>
        <p:nvPicPr>
          <p:cNvPr id="1026" name="Picture 2" descr="Home – Planet">
            <a:extLst>
              <a:ext uri="{FF2B5EF4-FFF2-40B4-BE49-F238E27FC236}">
                <a16:creationId xmlns:a16="http://schemas.microsoft.com/office/drawing/2014/main" id="{ED775197-2553-4861-A1BF-CCB9B81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" y="463661"/>
            <a:ext cx="2203540" cy="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F5E8D053-1BB2-4FDF-93C1-8FDC50720593}"/>
              </a:ext>
            </a:extLst>
          </p:cNvPr>
          <p:cNvSpPr/>
          <p:nvPr/>
        </p:nvSpPr>
        <p:spPr>
          <a:xfrm>
            <a:off x="4466294" y="6410816"/>
            <a:ext cx="2473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CONTROLLI INIZIALI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9326D62-DC35-4FD4-B88A-C89EC9F29DA0}"/>
              </a:ext>
            </a:extLst>
          </p:cNvPr>
          <p:cNvSpPr txBox="1"/>
          <p:nvPr/>
        </p:nvSpPr>
        <p:spPr>
          <a:xfrm>
            <a:off x="2152840" y="947120"/>
            <a:ext cx="6040436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BOUNDING BOX: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CONTROLLO che i piani non siano paralleli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EB53F0DC-30C7-4C08-B8C4-45CB0F06D5A5}"/>
              </a:ext>
            </a:extLst>
          </p:cNvPr>
          <p:cNvSpPr/>
          <p:nvPr/>
        </p:nvSpPr>
        <p:spPr>
          <a:xfrm rot="341909">
            <a:off x="2686187" y="1825911"/>
            <a:ext cx="1774562" cy="2341339"/>
          </a:xfrm>
          <a:prstGeom prst="rect">
            <a:avLst/>
          </a:prstGeom>
          <a:solidFill>
            <a:srgbClr val="ABC0E4"/>
          </a:solidFill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2D1D2033-B220-4761-BCD0-F8A0EE432CDC}"/>
              </a:ext>
            </a:extLst>
          </p:cNvPr>
          <p:cNvSpPr/>
          <p:nvPr/>
        </p:nvSpPr>
        <p:spPr>
          <a:xfrm rot="341909">
            <a:off x="6162824" y="1888981"/>
            <a:ext cx="3002841" cy="1495450"/>
          </a:xfrm>
          <a:prstGeom prst="rect">
            <a:avLst/>
          </a:prstGeom>
          <a:solidFill>
            <a:srgbClr val="ABC0E4"/>
          </a:solidFill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52F08B07-4CAA-4504-B9CF-1D9BE14480EC}"/>
              </a:ext>
            </a:extLst>
          </p:cNvPr>
          <p:cNvSpPr/>
          <p:nvPr/>
        </p:nvSpPr>
        <p:spPr>
          <a:xfrm>
            <a:off x="3519966" y="2933350"/>
            <a:ext cx="107004" cy="1264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A1A398C8-A5C0-42B2-84F2-9D9969760598}"/>
              </a:ext>
            </a:extLst>
          </p:cNvPr>
          <p:cNvSpPr/>
          <p:nvPr/>
        </p:nvSpPr>
        <p:spPr>
          <a:xfrm>
            <a:off x="7610742" y="2636706"/>
            <a:ext cx="107004" cy="1264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E7EA1ABD-7139-42AD-AE00-9AAF89DABE62}"/>
              </a:ext>
            </a:extLst>
          </p:cNvPr>
          <p:cNvCxnSpPr>
            <a:cxnSpLocks/>
          </p:cNvCxnSpPr>
          <p:nvPr/>
        </p:nvCxnSpPr>
        <p:spPr>
          <a:xfrm flipV="1">
            <a:off x="3523383" y="2923334"/>
            <a:ext cx="1311264" cy="8348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D07FCDC1-EF87-42E3-8044-69C494E19F0C}"/>
              </a:ext>
            </a:extLst>
          </p:cNvPr>
          <p:cNvCxnSpPr>
            <a:cxnSpLocks/>
          </p:cNvCxnSpPr>
          <p:nvPr/>
        </p:nvCxnSpPr>
        <p:spPr>
          <a:xfrm flipV="1">
            <a:off x="7648614" y="1536886"/>
            <a:ext cx="782704" cy="119392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e 3">
            <a:extLst>
              <a:ext uri="{FF2B5EF4-FFF2-40B4-BE49-F238E27FC236}">
                <a16:creationId xmlns:a16="http://schemas.microsoft.com/office/drawing/2014/main" id="{A8862180-F193-4923-9679-8DF15B27253F}"/>
              </a:ext>
            </a:extLst>
          </p:cNvPr>
          <p:cNvSpPr/>
          <p:nvPr/>
        </p:nvSpPr>
        <p:spPr>
          <a:xfrm>
            <a:off x="2231380" y="1562479"/>
            <a:ext cx="2684175" cy="2721710"/>
          </a:xfrm>
          <a:prstGeom prst="ellipse">
            <a:avLst/>
          </a:prstGeom>
          <a:solidFill>
            <a:srgbClr val="C00000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432BB42A-3712-4BC4-8816-C04FFED68D52}"/>
              </a:ext>
            </a:extLst>
          </p:cNvPr>
          <p:cNvSpPr/>
          <p:nvPr/>
        </p:nvSpPr>
        <p:spPr>
          <a:xfrm>
            <a:off x="6375658" y="1339080"/>
            <a:ext cx="2684175" cy="2629805"/>
          </a:xfrm>
          <a:prstGeom prst="ellipse">
            <a:avLst/>
          </a:prstGeom>
          <a:solidFill>
            <a:srgbClr val="C00000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C9634DFF-41A9-48C4-99FB-1C33A6434386}"/>
              </a:ext>
            </a:extLst>
          </p:cNvPr>
          <p:cNvCxnSpPr/>
          <p:nvPr/>
        </p:nvCxnSpPr>
        <p:spPr>
          <a:xfrm flipV="1">
            <a:off x="3626970" y="2730812"/>
            <a:ext cx="4021644" cy="276009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95B39E-A132-451C-BFAC-B05F16926669}"/>
              </a:ext>
            </a:extLst>
          </p:cNvPr>
          <p:cNvSpPr/>
          <p:nvPr/>
        </p:nvSpPr>
        <p:spPr>
          <a:xfrm>
            <a:off x="12536980" y="6400800"/>
            <a:ext cx="75746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VERIFICARE SE DUE FRATTURE GENERANO UNA TRACCIA</a:t>
            </a:r>
          </a:p>
        </p:txBody>
      </p:sp>
    </p:spTree>
    <p:extLst>
      <p:ext uri="{BB962C8B-B14F-4D97-AF65-F5344CB8AC3E}">
        <p14:creationId xmlns:p14="http://schemas.microsoft.com/office/powerpoint/2010/main" val="3982132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pagina esterna 9">
            <a:extLst>
              <a:ext uri="{FF2B5EF4-FFF2-40B4-BE49-F238E27FC236}">
                <a16:creationId xmlns:a16="http://schemas.microsoft.com/office/drawing/2014/main" id="{BD59E837-8C5A-4746-AF4D-E416FED3FE56}"/>
              </a:ext>
            </a:extLst>
          </p:cNvPr>
          <p:cNvSpPr/>
          <p:nvPr/>
        </p:nvSpPr>
        <p:spPr>
          <a:xfrm>
            <a:off x="424940" y="0"/>
            <a:ext cx="1118681" cy="1840872"/>
          </a:xfrm>
          <a:prstGeom prst="flowChartOffpageConnector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>
              <a:spcBef>
                <a:spcPts val="1000"/>
              </a:spcBef>
              <a:defRPr/>
            </a:pPr>
            <a:endParaRPr lang="it-IT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4E1E4B7-119B-C435-7730-F6EABB1715A5}"/>
              </a:ext>
            </a:extLst>
          </p:cNvPr>
          <p:cNvSpPr/>
          <p:nvPr/>
        </p:nvSpPr>
        <p:spPr>
          <a:xfrm>
            <a:off x="0" y="6238865"/>
            <a:ext cx="12192000" cy="64381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algn="ctr"/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12EE759-6876-C4F7-9D72-6B234F63D117}"/>
              </a:ext>
            </a:extLst>
          </p:cNvPr>
          <p:cNvSpPr txBox="1"/>
          <p:nvPr/>
        </p:nvSpPr>
        <p:spPr>
          <a:xfrm>
            <a:off x="195943" y="6400800"/>
            <a:ext cx="705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DETERMINARE LE TRACCE DI UN DFN: </a:t>
            </a:r>
          </a:p>
        </p:txBody>
      </p:sp>
      <p:pic>
        <p:nvPicPr>
          <p:cNvPr id="1026" name="Picture 2" descr="Home – Planet">
            <a:extLst>
              <a:ext uri="{FF2B5EF4-FFF2-40B4-BE49-F238E27FC236}">
                <a16:creationId xmlns:a16="http://schemas.microsoft.com/office/drawing/2014/main" id="{ED775197-2553-4861-A1BF-CCB9B81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" y="463661"/>
            <a:ext cx="2203540" cy="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F5E8D053-1BB2-4FDF-93C1-8FDC50720593}"/>
              </a:ext>
            </a:extLst>
          </p:cNvPr>
          <p:cNvSpPr/>
          <p:nvPr/>
        </p:nvSpPr>
        <p:spPr>
          <a:xfrm>
            <a:off x="4466294" y="6410816"/>
            <a:ext cx="6566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VERIFICARE SE DUE FRATTURE GENERANO UNA TRACCIA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9326D62-DC35-4FD4-B88A-C89EC9F29DA0}"/>
              </a:ext>
            </a:extLst>
          </p:cNvPr>
          <p:cNvSpPr txBox="1"/>
          <p:nvPr/>
        </p:nvSpPr>
        <p:spPr>
          <a:xfrm>
            <a:off x="2152840" y="947120"/>
            <a:ext cx="973215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verifica da che parte del piano di ogni poligono stanno i vertici dell’altro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EB53F0DC-30C7-4C08-B8C4-45CB0F06D5A5}"/>
              </a:ext>
            </a:extLst>
          </p:cNvPr>
          <p:cNvSpPr/>
          <p:nvPr/>
        </p:nvSpPr>
        <p:spPr>
          <a:xfrm rot="341909">
            <a:off x="2285580" y="3444425"/>
            <a:ext cx="1774562" cy="2341339"/>
          </a:xfrm>
          <a:prstGeom prst="rect">
            <a:avLst/>
          </a:prstGeom>
          <a:solidFill>
            <a:srgbClr val="ABC0E4"/>
          </a:solidFill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2D1D2033-B220-4761-BCD0-F8A0EE432CDC}"/>
              </a:ext>
            </a:extLst>
          </p:cNvPr>
          <p:cNvSpPr/>
          <p:nvPr/>
        </p:nvSpPr>
        <p:spPr>
          <a:xfrm rot="341909">
            <a:off x="2318370" y="2089531"/>
            <a:ext cx="3002841" cy="1495450"/>
          </a:xfrm>
          <a:prstGeom prst="rect">
            <a:avLst/>
          </a:prstGeom>
          <a:solidFill>
            <a:srgbClr val="ABC0E4"/>
          </a:solidFill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C537D23B-2CF4-4A3C-B402-0C6F12F935C3}"/>
              </a:ext>
            </a:extLst>
          </p:cNvPr>
          <p:cNvSpPr/>
          <p:nvPr/>
        </p:nvSpPr>
        <p:spPr>
          <a:xfrm rot="341909">
            <a:off x="7538937" y="2015207"/>
            <a:ext cx="1718566" cy="2520794"/>
          </a:xfrm>
          <a:prstGeom prst="rect">
            <a:avLst/>
          </a:prstGeom>
          <a:solidFill>
            <a:srgbClr val="ABC0E4"/>
          </a:solidFill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FBE36AA0-F6CB-49F8-8AD8-F3466237B49B}"/>
              </a:ext>
            </a:extLst>
          </p:cNvPr>
          <p:cNvSpPr/>
          <p:nvPr/>
        </p:nvSpPr>
        <p:spPr>
          <a:xfrm rot="341909">
            <a:off x="7573810" y="3460014"/>
            <a:ext cx="3002841" cy="1356111"/>
          </a:xfrm>
          <a:prstGeom prst="rect">
            <a:avLst/>
          </a:prstGeom>
          <a:solidFill>
            <a:srgbClr val="ABC0E4"/>
          </a:solidFill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345FDAC2-A641-43AD-B923-37178B063282}"/>
              </a:ext>
            </a:extLst>
          </p:cNvPr>
          <p:cNvCxnSpPr/>
          <p:nvPr/>
        </p:nvCxnSpPr>
        <p:spPr>
          <a:xfrm>
            <a:off x="8199951" y="2755061"/>
            <a:ext cx="3113551" cy="8146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tangolo 22">
            <a:extLst>
              <a:ext uri="{FF2B5EF4-FFF2-40B4-BE49-F238E27FC236}">
                <a16:creationId xmlns:a16="http://schemas.microsoft.com/office/drawing/2014/main" id="{EFC49F05-630F-44F3-BB38-CA05AD9CF191}"/>
              </a:ext>
            </a:extLst>
          </p:cNvPr>
          <p:cNvSpPr/>
          <p:nvPr/>
        </p:nvSpPr>
        <p:spPr>
          <a:xfrm rot="341909">
            <a:off x="7718883" y="2159201"/>
            <a:ext cx="3002841" cy="1356111"/>
          </a:xfrm>
          <a:prstGeom prst="rect">
            <a:avLst/>
          </a:prstGeom>
          <a:solidFill>
            <a:srgbClr val="ABC0E4"/>
          </a:solidFill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530F3FF7-CF93-41E8-A2DB-879C988E4825}"/>
              </a:ext>
            </a:extLst>
          </p:cNvPr>
          <p:cNvCxnSpPr>
            <a:cxnSpLocks/>
            <a:stCxn id="36" idx="0"/>
            <a:endCxn id="34" idx="4"/>
          </p:cNvCxnSpPr>
          <p:nvPr/>
        </p:nvCxnSpPr>
        <p:spPr>
          <a:xfrm flipH="1">
            <a:off x="9690302" y="1752879"/>
            <a:ext cx="298910" cy="27678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tangolo 24">
            <a:extLst>
              <a:ext uri="{FF2B5EF4-FFF2-40B4-BE49-F238E27FC236}">
                <a16:creationId xmlns:a16="http://schemas.microsoft.com/office/drawing/2014/main" id="{ED74AB84-48E0-42B7-BB2D-532ACE49C1FA}"/>
              </a:ext>
            </a:extLst>
          </p:cNvPr>
          <p:cNvSpPr/>
          <p:nvPr/>
        </p:nvSpPr>
        <p:spPr>
          <a:xfrm rot="341909">
            <a:off x="9052107" y="2396360"/>
            <a:ext cx="1718566" cy="2520794"/>
          </a:xfrm>
          <a:prstGeom prst="rect">
            <a:avLst/>
          </a:prstGeom>
          <a:solidFill>
            <a:srgbClr val="ABC0E4"/>
          </a:solidFill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EA44F613-7B16-4C66-AD8A-68D7D8BD8C20}"/>
              </a:ext>
            </a:extLst>
          </p:cNvPr>
          <p:cNvSpPr/>
          <p:nvPr/>
        </p:nvSpPr>
        <p:spPr>
          <a:xfrm>
            <a:off x="11154852" y="3491651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FEAB53DC-6B77-4CD2-89A6-275632C8A342}"/>
              </a:ext>
            </a:extLst>
          </p:cNvPr>
          <p:cNvSpPr/>
          <p:nvPr/>
        </p:nvSpPr>
        <p:spPr>
          <a:xfrm>
            <a:off x="10002197" y="4032934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CF1542D6-4AB8-4B45-9BBA-D650753B5678}"/>
              </a:ext>
            </a:extLst>
          </p:cNvPr>
          <p:cNvSpPr/>
          <p:nvPr/>
        </p:nvSpPr>
        <p:spPr>
          <a:xfrm>
            <a:off x="8139447" y="2688668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Ovale 32">
            <a:extLst>
              <a:ext uri="{FF2B5EF4-FFF2-40B4-BE49-F238E27FC236}">
                <a16:creationId xmlns:a16="http://schemas.microsoft.com/office/drawing/2014/main" id="{2F2D93DE-5C73-49F0-A54A-EA4C7DF4175E}"/>
              </a:ext>
            </a:extLst>
          </p:cNvPr>
          <p:cNvSpPr/>
          <p:nvPr/>
        </p:nvSpPr>
        <p:spPr>
          <a:xfrm>
            <a:off x="8239073" y="5042732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B7B57C26-3276-4E26-A8F2-3DDA8CD2865B}"/>
              </a:ext>
            </a:extLst>
          </p:cNvPr>
          <p:cNvSpPr/>
          <p:nvPr/>
        </p:nvSpPr>
        <p:spPr>
          <a:xfrm>
            <a:off x="9612480" y="4358583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3DCCD5F9-D21E-4595-8B65-843F49336667}"/>
              </a:ext>
            </a:extLst>
          </p:cNvPr>
          <p:cNvSpPr/>
          <p:nvPr/>
        </p:nvSpPr>
        <p:spPr>
          <a:xfrm>
            <a:off x="8512285" y="2441845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D74D2561-AC7F-4063-860E-605DDF9F2B52}"/>
              </a:ext>
            </a:extLst>
          </p:cNvPr>
          <p:cNvSpPr/>
          <p:nvPr/>
        </p:nvSpPr>
        <p:spPr>
          <a:xfrm>
            <a:off x="9911390" y="1752879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20A7D2B-6E32-4308-902D-A86DBB55E5A6}"/>
              </a:ext>
            </a:extLst>
          </p:cNvPr>
          <p:cNvCxnSpPr>
            <a:stCxn id="39" idx="2"/>
            <a:endCxn id="30" idx="5"/>
          </p:cNvCxnSpPr>
          <p:nvPr/>
        </p:nvCxnSpPr>
        <p:spPr>
          <a:xfrm>
            <a:off x="7021496" y="3356663"/>
            <a:ext cx="3113551" cy="8146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F0C3C987-C265-43B5-AC34-65B1E8DAE925}"/>
              </a:ext>
            </a:extLst>
          </p:cNvPr>
          <p:cNvCxnSpPr>
            <a:cxnSpLocks/>
            <a:stCxn id="35" idx="4"/>
            <a:endCxn id="33" idx="0"/>
          </p:cNvCxnSpPr>
          <p:nvPr/>
        </p:nvCxnSpPr>
        <p:spPr>
          <a:xfrm flipH="1">
            <a:off x="8316895" y="2603963"/>
            <a:ext cx="273212" cy="24387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e 38">
            <a:extLst>
              <a:ext uri="{FF2B5EF4-FFF2-40B4-BE49-F238E27FC236}">
                <a16:creationId xmlns:a16="http://schemas.microsoft.com/office/drawing/2014/main" id="{ABB52654-25C5-451F-B5CC-F9DAF559328B}"/>
              </a:ext>
            </a:extLst>
          </p:cNvPr>
          <p:cNvSpPr/>
          <p:nvPr/>
        </p:nvSpPr>
        <p:spPr>
          <a:xfrm>
            <a:off x="7021496" y="3275604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F3B4D7BD-1354-4EA2-ACAE-DAD0FE21EBA1}"/>
              </a:ext>
            </a:extLst>
          </p:cNvPr>
          <p:cNvSpPr/>
          <p:nvPr/>
        </p:nvSpPr>
        <p:spPr>
          <a:xfrm>
            <a:off x="3096331" y="2419263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D5C81133-5EB3-4F6B-B474-64AE541F3B96}"/>
              </a:ext>
            </a:extLst>
          </p:cNvPr>
          <p:cNvSpPr/>
          <p:nvPr/>
        </p:nvSpPr>
        <p:spPr>
          <a:xfrm>
            <a:off x="3017218" y="3789926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A909E72B-1D45-4F29-80B1-69090185A6E3}"/>
              </a:ext>
            </a:extLst>
          </p:cNvPr>
          <p:cNvSpPr/>
          <p:nvPr/>
        </p:nvSpPr>
        <p:spPr>
          <a:xfrm>
            <a:off x="4505278" y="1703633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32F798AA-611C-424F-8233-0DA0B9322955}"/>
              </a:ext>
            </a:extLst>
          </p:cNvPr>
          <p:cNvSpPr/>
          <p:nvPr/>
        </p:nvSpPr>
        <p:spPr>
          <a:xfrm>
            <a:off x="4353399" y="3162384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id="{7B8BCA1F-0447-4B31-B364-77E9C141EFC0}"/>
              </a:ext>
            </a:extLst>
          </p:cNvPr>
          <p:cNvSpPr/>
          <p:nvPr/>
        </p:nvSpPr>
        <p:spPr>
          <a:xfrm>
            <a:off x="3363111" y="5022498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Ovale 44">
            <a:extLst>
              <a:ext uri="{FF2B5EF4-FFF2-40B4-BE49-F238E27FC236}">
                <a16:creationId xmlns:a16="http://schemas.microsoft.com/office/drawing/2014/main" id="{699B15B0-BE96-4C09-9A38-3E42EDA345BA}"/>
              </a:ext>
            </a:extLst>
          </p:cNvPr>
          <p:cNvSpPr/>
          <p:nvPr/>
        </p:nvSpPr>
        <p:spPr>
          <a:xfrm>
            <a:off x="4388472" y="4486061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53967FEC-B929-4109-9E1E-9CDAB561AB44}"/>
              </a:ext>
            </a:extLst>
          </p:cNvPr>
          <p:cNvSpPr/>
          <p:nvPr/>
        </p:nvSpPr>
        <p:spPr>
          <a:xfrm>
            <a:off x="1806750" y="4615094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Ovale 46">
            <a:extLst>
              <a:ext uri="{FF2B5EF4-FFF2-40B4-BE49-F238E27FC236}">
                <a16:creationId xmlns:a16="http://schemas.microsoft.com/office/drawing/2014/main" id="{BC315A76-00BA-4833-93D9-53AD41974CBC}"/>
              </a:ext>
            </a:extLst>
          </p:cNvPr>
          <p:cNvSpPr/>
          <p:nvPr/>
        </p:nvSpPr>
        <p:spPr>
          <a:xfrm>
            <a:off x="2817638" y="4051709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5069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pagina esterna 9">
            <a:extLst>
              <a:ext uri="{FF2B5EF4-FFF2-40B4-BE49-F238E27FC236}">
                <a16:creationId xmlns:a16="http://schemas.microsoft.com/office/drawing/2014/main" id="{BD59E837-8C5A-4746-AF4D-E416FED3FE56}"/>
              </a:ext>
            </a:extLst>
          </p:cNvPr>
          <p:cNvSpPr/>
          <p:nvPr/>
        </p:nvSpPr>
        <p:spPr>
          <a:xfrm>
            <a:off x="424940" y="0"/>
            <a:ext cx="1118681" cy="1840872"/>
          </a:xfrm>
          <a:prstGeom prst="flowChartOffpageConnector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>
              <a:spcBef>
                <a:spcPts val="1000"/>
              </a:spcBef>
              <a:defRPr/>
            </a:pPr>
            <a:endParaRPr lang="it-IT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4E1E4B7-119B-C435-7730-F6EABB1715A5}"/>
              </a:ext>
            </a:extLst>
          </p:cNvPr>
          <p:cNvSpPr/>
          <p:nvPr/>
        </p:nvSpPr>
        <p:spPr>
          <a:xfrm>
            <a:off x="0" y="6238865"/>
            <a:ext cx="12192000" cy="64381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algn="ctr"/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12EE759-6876-C4F7-9D72-6B234F63D117}"/>
              </a:ext>
            </a:extLst>
          </p:cNvPr>
          <p:cNvSpPr txBox="1"/>
          <p:nvPr/>
        </p:nvSpPr>
        <p:spPr>
          <a:xfrm>
            <a:off x="195943" y="6400800"/>
            <a:ext cx="705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DETERMINARE LE TRACCE DI UN DFN: </a:t>
            </a:r>
          </a:p>
        </p:txBody>
      </p:sp>
      <p:pic>
        <p:nvPicPr>
          <p:cNvPr id="1026" name="Picture 2" descr="Home – Planet">
            <a:extLst>
              <a:ext uri="{FF2B5EF4-FFF2-40B4-BE49-F238E27FC236}">
                <a16:creationId xmlns:a16="http://schemas.microsoft.com/office/drawing/2014/main" id="{ED775197-2553-4861-A1BF-CCB9B81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" y="463661"/>
            <a:ext cx="2203540" cy="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F5E8D053-1BB2-4FDF-93C1-8FDC50720593}"/>
              </a:ext>
            </a:extLst>
          </p:cNvPr>
          <p:cNvSpPr/>
          <p:nvPr/>
        </p:nvSpPr>
        <p:spPr>
          <a:xfrm>
            <a:off x="4466294" y="6410816"/>
            <a:ext cx="6566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VERIFICARE SE DUE FRATTURE GENERANO UNA TRACCIA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9326D62-DC35-4FD4-B88A-C89EC9F29DA0}"/>
              </a:ext>
            </a:extLst>
          </p:cNvPr>
          <p:cNvSpPr txBox="1"/>
          <p:nvPr/>
        </p:nvSpPr>
        <p:spPr>
          <a:xfrm>
            <a:off x="1899669" y="179107"/>
            <a:ext cx="986739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trovano i punti di intersezione di ogni poligono con il piano dell’altro e la loro posizione reciproca</a:t>
            </a: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EB53F0DC-30C7-4C08-B8C4-45CB0F06D5A5}"/>
              </a:ext>
            </a:extLst>
          </p:cNvPr>
          <p:cNvSpPr/>
          <p:nvPr/>
        </p:nvSpPr>
        <p:spPr>
          <a:xfrm rot="341909">
            <a:off x="2776246" y="1433212"/>
            <a:ext cx="2616454" cy="2395880"/>
          </a:xfrm>
          <a:prstGeom prst="rect">
            <a:avLst/>
          </a:prstGeom>
          <a:solidFill>
            <a:srgbClr val="ABC0E4"/>
          </a:solidFill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2D1D2033-B220-4761-BCD0-F8A0EE432CDC}"/>
              </a:ext>
            </a:extLst>
          </p:cNvPr>
          <p:cNvSpPr/>
          <p:nvPr/>
        </p:nvSpPr>
        <p:spPr>
          <a:xfrm rot="341909">
            <a:off x="5804545" y="2673121"/>
            <a:ext cx="3628118" cy="1494555"/>
          </a:xfrm>
          <a:prstGeom prst="rect">
            <a:avLst/>
          </a:prstGeom>
          <a:solidFill>
            <a:srgbClr val="ABC0E4"/>
          </a:solidFill>
          <a:scene3d>
            <a:camera prst="isometricOffAxis2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53967FEC-B929-4109-9E1E-9CDAB561AB44}"/>
              </a:ext>
            </a:extLst>
          </p:cNvPr>
          <p:cNvSpPr/>
          <p:nvPr/>
        </p:nvSpPr>
        <p:spPr>
          <a:xfrm>
            <a:off x="5163187" y="2805638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Ovale 46">
            <a:extLst>
              <a:ext uri="{FF2B5EF4-FFF2-40B4-BE49-F238E27FC236}">
                <a16:creationId xmlns:a16="http://schemas.microsoft.com/office/drawing/2014/main" id="{BC315A76-00BA-4833-93D9-53AD41974CBC}"/>
              </a:ext>
            </a:extLst>
          </p:cNvPr>
          <p:cNvSpPr/>
          <p:nvPr/>
        </p:nvSpPr>
        <p:spPr>
          <a:xfrm>
            <a:off x="2866533" y="2210031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C8765F2A-E74E-4C5F-ADF1-29414F8B6798}"/>
              </a:ext>
            </a:extLst>
          </p:cNvPr>
          <p:cNvCxnSpPr/>
          <p:nvPr/>
        </p:nvCxnSpPr>
        <p:spPr>
          <a:xfrm>
            <a:off x="2958252" y="2307901"/>
            <a:ext cx="6245157" cy="16358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e 44">
            <a:extLst>
              <a:ext uri="{FF2B5EF4-FFF2-40B4-BE49-F238E27FC236}">
                <a16:creationId xmlns:a16="http://schemas.microsoft.com/office/drawing/2014/main" id="{699B15B0-BE96-4C09-9A38-3E42EDA345BA}"/>
              </a:ext>
            </a:extLst>
          </p:cNvPr>
          <p:cNvSpPr/>
          <p:nvPr/>
        </p:nvSpPr>
        <p:spPr>
          <a:xfrm>
            <a:off x="5936213" y="3049242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id="{7B8BCA1F-0447-4B31-B364-77E9C141EFC0}"/>
              </a:ext>
            </a:extLst>
          </p:cNvPr>
          <p:cNvSpPr/>
          <p:nvPr/>
        </p:nvSpPr>
        <p:spPr>
          <a:xfrm>
            <a:off x="9139485" y="3867721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B0EBEFB9-035D-4495-BFD9-C62D87FA24E8}"/>
              </a:ext>
            </a:extLst>
          </p:cNvPr>
          <p:cNvSpPr/>
          <p:nvPr/>
        </p:nvSpPr>
        <p:spPr>
          <a:xfrm>
            <a:off x="2036527" y="4570218"/>
            <a:ext cx="57132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Esempio 1: n</a:t>
            </a:r>
            <a:r>
              <a:rPr lang="it-IT" sz="1400" dirty="0"/>
              <a:t>on c’è intersezione perché i punti sono i primi</a:t>
            </a:r>
            <a:br>
              <a:rPr lang="it-IT" sz="1400" dirty="0"/>
            </a:br>
            <a:r>
              <a:rPr lang="it-IT" sz="1400" dirty="0"/>
              <a:t>due di un poligono e poi gli altri due dell’altro.</a:t>
            </a:r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047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pagina esterna 9">
            <a:extLst>
              <a:ext uri="{FF2B5EF4-FFF2-40B4-BE49-F238E27FC236}">
                <a16:creationId xmlns:a16="http://schemas.microsoft.com/office/drawing/2014/main" id="{BD59E837-8C5A-4746-AF4D-E416FED3FE56}"/>
              </a:ext>
            </a:extLst>
          </p:cNvPr>
          <p:cNvSpPr/>
          <p:nvPr/>
        </p:nvSpPr>
        <p:spPr>
          <a:xfrm>
            <a:off x="424940" y="0"/>
            <a:ext cx="1118681" cy="1840872"/>
          </a:xfrm>
          <a:prstGeom prst="flowChartOffpageConnector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>
              <a:spcBef>
                <a:spcPts val="1000"/>
              </a:spcBef>
              <a:defRPr/>
            </a:pPr>
            <a:endParaRPr lang="it-IT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4E1E4B7-119B-C435-7730-F6EABB1715A5}"/>
              </a:ext>
            </a:extLst>
          </p:cNvPr>
          <p:cNvSpPr/>
          <p:nvPr/>
        </p:nvSpPr>
        <p:spPr>
          <a:xfrm>
            <a:off x="0" y="6238865"/>
            <a:ext cx="12192000" cy="64381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algn="ctr"/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12EE759-6876-C4F7-9D72-6B234F63D117}"/>
              </a:ext>
            </a:extLst>
          </p:cNvPr>
          <p:cNvSpPr txBox="1"/>
          <p:nvPr/>
        </p:nvSpPr>
        <p:spPr>
          <a:xfrm>
            <a:off x="195943" y="6400800"/>
            <a:ext cx="705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DETERMINARE LE TRACCE DI UN DFN: </a:t>
            </a:r>
          </a:p>
        </p:txBody>
      </p:sp>
      <p:pic>
        <p:nvPicPr>
          <p:cNvPr id="1026" name="Picture 2" descr="Home – Planet">
            <a:extLst>
              <a:ext uri="{FF2B5EF4-FFF2-40B4-BE49-F238E27FC236}">
                <a16:creationId xmlns:a16="http://schemas.microsoft.com/office/drawing/2014/main" id="{ED775197-2553-4861-A1BF-CCB9B81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" y="463661"/>
            <a:ext cx="2203540" cy="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F5E8D053-1BB2-4FDF-93C1-8FDC50720593}"/>
              </a:ext>
            </a:extLst>
          </p:cNvPr>
          <p:cNvSpPr/>
          <p:nvPr/>
        </p:nvSpPr>
        <p:spPr>
          <a:xfrm>
            <a:off x="4466294" y="6410816"/>
            <a:ext cx="6566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VERIFICARE SE DUE FRATTURE GENERANO UNA TRACCIA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7932D7FB-9917-4890-A99E-AA881BC14C8E}"/>
              </a:ext>
            </a:extLst>
          </p:cNvPr>
          <p:cNvSpPr/>
          <p:nvPr/>
        </p:nvSpPr>
        <p:spPr>
          <a:xfrm rot="341909">
            <a:off x="5586707" y="1342315"/>
            <a:ext cx="2611036" cy="2820975"/>
          </a:xfrm>
          <a:prstGeom prst="rect">
            <a:avLst/>
          </a:prstGeom>
          <a:solidFill>
            <a:srgbClr val="ABC0E4"/>
          </a:solidFill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9326D62-DC35-4FD4-B88A-C89EC9F29DA0}"/>
              </a:ext>
            </a:extLst>
          </p:cNvPr>
          <p:cNvSpPr txBox="1"/>
          <p:nvPr/>
        </p:nvSpPr>
        <p:spPr>
          <a:xfrm>
            <a:off x="1899669" y="179107"/>
            <a:ext cx="986739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trovano i punti di intersezione di ogni poligono con il piano dell’altro e la loro posizione reciproca</a:t>
            </a: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2D1D2033-B220-4761-BCD0-F8A0EE432CDC}"/>
              </a:ext>
            </a:extLst>
          </p:cNvPr>
          <p:cNvSpPr/>
          <p:nvPr/>
        </p:nvSpPr>
        <p:spPr>
          <a:xfrm rot="341909">
            <a:off x="4281941" y="2188828"/>
            <a:ext cx="3628118" cy="1494555"/>
          </a:xfrm>
          <a:prstGeom prst="rect">
            <a:avLst/>
          </a:prstGeom>
          <a:solidFill>
            <a:srgbClr val="ABC0E4"/>
          </a:solidFill>
          <a:scene3d>
            <a:camera prst="isometricOffAxis2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C8765F2A-E74E-4C5F-ADF1-29414F8B6798}"/>
              </a:ext>
            </a:extLst>
          </p:cNvPr>
          <p:cNvCxnSpPr>
            <a:cxnSpLocks/>
            <a:endCxn id="44" idx="6"/>
          </p:cNvCxnSpPr>
          <p:nvPr/>
        </p:nvCxnSpPr>
        <p:spPr>
          <a:xfrm>
            <a:off x="4441226" y="2624169"/>
            <a:ext cx="3331298" cy="8403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e 44">
            <a:extLst>
              <a:ext uri="{FF2B5EF4-FFF2-40B4-BE49-F238E27FC236}">
                <a16:creationId xmlns:a16="http://schemas.microsoft.com/office/drawing/2014/main" id="{699B15B0-BE96-4C09-9A38-3E42EDA345BA}"/>
              </a:ext>
            </a:extLst>
          </p:cNvPr>
          <p:cNvSpPr/>
          <p:nvPr/>
        </p:nvSpPr>
        <p:spPr>
          <a:xfrm>
            <a:off x="4413609" y="2564949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id="{7B8BCA1F-0447-4B31-B364-77E9C141EFC0}"/>
              </a:ext>
            </a:extLst>
          </p:cNvPr>
          <p:cNvSpPr/>
          <p:nvPr/>
        </p:nvSpPr>
        <p:spPr>
          <a:xfrm>
            <a:off x="7616881" y="3383428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B0EBEFB9-035D-4495-BFD9-C62D87FA24E8}"/>
              </a:ext>
            </a:extLst>
          </p:cNvPr>
          <p:cNvSpPr/>
          <p:nvPr/>
        </p:nvSpPr>
        <p:spPr>
          <a:xfrm>
            <a:off x="1903619" y="4506042"/>
            <a:ext cx="57132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Esempio 2: c’è intersezione e poiché i due punti centrali appartengono alla stessa frattura la traccia è passante per essa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EB53F0DC-30C7-4C08-B8C4-45CB0F06D5A5}"/>
              </a:ext>
            </a:extLst>
          </p:cNvPr>
          <p:cNvSpPr/>
          <p:nvPr/>
        </p:nvSpPr>
        <p:spPr>
          <a:xfrm rot="341909">
            <a:off x="4285874" y="2010516"/>
            <a:ext cx="2611036" cy="2820975"/>
          </a:xfrm>
          <a:prstGeom prst="rect">
            <a:avLst/>
          </a:prstGeom>
          <a:solidFill>
            <a:srgbClr val="ABC0E4"/>
          </a:solidFill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53967FEC-B929-4109-9E1E-9CDAB561AB44}"/>
              </a:ext>
            </a:extLst>
          </p:cNvPr>
          <p:cNvSpPr/>
          <p:nvPr/>
        </p:nvSpPr>
        <p:spPr>
          <a:xfrm>
            <a:off x="4986204" y="2727067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Ovale 46">
            <a:extLst>
              <a:ext uri="{FF2B5EF4-FFF2-40B4-BE49-F238E27FC236}">
                <a16:creationId xmlns:a16="http://schemas.microsoft.com/office/drawing/2014/main" id="{BC315A76-00BA-4833-93D9-53AD41974CBC}"/>
              </a:ext>
            </a:extLst>
          </p:cNvPr>
          <p:cNvSpPr/>
          <p:nvPr/>
        </p:nvSpPr>
        <p:spPr>
          <a:xfrm>
            <a:off x="7248220" y="3298329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2818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pagina esterna 9">
            <a:extLst>
              <a:ext uri="{FF2B5EF4-FFF2-40B4-BE49-F238E27FC236}">
                <a16:creationId xmlns:a16="http://schemas.microsoft.com/office/drawing/2014/main" id="{BD59E837-8C5A-4746-AF4D-E416FED3FE56}"/>
              </a:ext>
            </a:extLst>
          </p:cNvPr>
          <p:cNvSpPr/>
          <p:nvPr/>
        </p:nvSpPr>
        <p:spPr>
          <a:xfrm>
            <a:off x="424940" y="0"/>
            <a:ext cx="1118681" cy="1840872"/>
          </a:xfrm>
          <a:prstGeom prst="flowChartOffpageConnector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>
              <a:spcBef>
                <a:spcPts val="1000"/>
              </a:spcBef>
              <a:defRPr/>
            </a:pPr>
            <a:endParaRPr lang="it-IT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4E1E4B7-119B-C435-7730-F6EABB1715A5}"/>
              </a:ext>
            </a:extLst>
          </p:cNvPr>
          <p:cNvSpPr/>
          <p:nvPr/>
        </p:nvSpPr>
        <p:spPr>
          <a:xfrm>
            <a:off x="0" y="6238865"/>
            <a:ext cx="12192000" cy="64381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algn="ctr"/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12EE759-6876-C4F7-9D72-6B234F63D117}"/>
              </a:ext>
            </a:extLst>
          </p:cNvPr>
          <p:cNvSpPr txBox="1"/>
          <p:nvPr/>
        </p:nvSpPr>
        <p:spPr>
          <a:xfrm>
            <a:off x="195943" y="6400800"/>
            <a:ext cx="705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DETERMINARE LE TRACCE DI UN DFN: </a:t>
            </a:r>
          </a:p>
        </p:txBody>
      </p:sp>
      <p:pic>
        <p:nvPicPr>
          <p:cNvPr id="1026" name="Picture 2" descr="Home – Planet">
            <a:extLst>
              <a:ext uri="{FF2B5EF4-FFF2-40B4-BE49-F238E27FC236}">
                <a16:creationId xmlns:a16="http://schemas.microsoft.com/office/drawing/2014/main" id="{ED775197-2553-4861-A1BF-CCB9B81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" y="463661"/>
            <a:ext cx="2203540" cy="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F5E8D053-1BB2-4FDF-93C1-8FDC50720593}"/>
              </a:ext>
            </a:extLst>
          </p:cNvPr>
          <p:cNvSpPr/>
          <p:nvPr/>
        </p:nvSpPr>
        <p:spPr>
          <a:xfrm>
            <a:off x="4466294" y="6410816"/>
            <a:ext cx="6566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VERIFICARE SE DUE FRATTURE GENERANO UNA TRACCIA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7932D7FB-9917-4890-A99E-AA881BC14C8E}"/>
              </a:ext>
            </a:extLst>
          </p:cNvPr>
          <p:cNvSpPr/>
          <p:nvPr/>
        </p:nvSpPr>
        <p:spPr>
          <a:xfrm rot="341909">
            <a:off x="5586707" y="1342315"/>
            <a:ext cx="2611036" cy="2820975"/>
          </a:xfrm>
          <a:prstGeom prst="rect">
            <a:avLst/>
          </a:prstGeom>
          <a:solidFill>
            <a:srgbClr val="ABC0E4"/>
          </a:solidFill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9326D62-DC35-4FD4-B88A-C89EC9F29DA0}"/>
              </a:ext>
            </a:extLst>
          </p:cNvPr>
          <p:cNvSpPr txBox="1"/>
          <p:nvPr/>
        </p:nvSpPr>
        <p:spPr>
          <a:xfrm>
            <a:off x="1899669" y="179107"/>
            <a:ext cx="986739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trovano i punti di intersezione di ogni poligono con il piano dell’altro e la loro posizione reciproca</a:t>
            </a: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2D1D2033-B220-4761-BCD0-F8A0EE432CDC}"/>
              </a:ext>
            </a:extLst>
          </p:cNvPr>
          <p:cNvSpPr/>
          <p:nvPr/>
        </p:nvSpPr>
        <p:spPr>
          <a:xfrm rot="341909">
            <a:off x="4925850" y="1405390"/>
            <a:ext cx="2564068" cy="3080508"/>
          </a:xfrm>
          <a:prstGeom prst="rect">
            <a:avLst/>
          </a:prstGeom>
          <a:solidFill>
            <a:srgbClr val="ABC0E4"/>
          </a:solidFill>
          <a:scene3d>
            <a:camera prst="isometricOffAxis2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5" name="Ovale 44">
            <a:extLst>
              <a:ext uri="{FF2B5EF4-FFF2-40B4-BE49-F238E27FC236}">
                <a16:creationId xmlns:a16="http://schemas.microsoft.com/office/drawing/2014/main" id="{699B15B0-BE96-4C09-9A38-3E42EDA345BA}"/>
              </a:ext>
            </a:extLst>
          </p:cNvPr>
          <p:cNvSpPr/>
          <p:nvPr/>
        </p:nvSpPr>
        <p:spPr>
          <a:xfrm>
            <a:off x="4964000" y="2697273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id="{7B8BCA1F-0447-4B31-B364-77E9C141EFC0}"/>
              </a:ext>
            </a:extLst>
          </p:cNvPr>
          <p:cNvSpPr/>
          <p:nvPr/>
        </p:nvSpPr>
        <p:spPr>
          <a:xfrm>
            <a:off x="7277387" y="3321995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B0EBEFB9-035D-4495-BFD9-C62D87FA24E8}"/>
              </a:ext>
            </a:extLst>
          </p:cNvPr>
          <p:cNvSpPr/>
          <p:nvPr/>
        </p:nvSpPr>
        <p:spPr>
          <a:xfrm>
            <a:off x="1690601" y="4683010"/>
            <a:ext cx="57132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Esempio 3: c’è intersezione e poiché i due punti centrali coincidono con quelli esterni la traccia è passante per entrambi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EB53F0DC-30C7-4C08-B8C4-45CB0F06D5A5}"/>
              </a:ext>
            </a:extLst>
          </p:cNvPr>
          <p:cNvSpPr/>
          <p:nvPr/>
        </p:nvSpPr>
        <p:spPr>
          <a:xfrm rot="341909">
            <a:off x="4285874" y="2010516"/>
            <a:ext cx="2611036" cy="2820975"/>
          </a:xfrm>
          <a:prstGeom prst="rect">
            <a:avLst/>
          </a:prstGeom>
          <a:solidFill>
            <a:srgbClr val="ABC0E4"/>
          </a:solidFill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C8765F2A-E74E-4C5F-ADF1-29414F8B6798}"/>
              </a:ext>
            </a:extLst>
          </p:cNvPr>
          <p:cNvCxnSpPr>
            <a:cxnSpLocks/>
            <a:stCxn id="46" idx="1"/>
            <a:endCxn id="47" idx="6"/>
          </p:cNvCxnSpPr>
          <p:nvPr/>
        </p:nvCxnSpPr>
        <p:spPr>
          <a:xfrm>
            <a:off x="5008997" y="2750809"/>
            <a:ext cx="2394866" cy="6285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53967FEC-B929-4109-9E1E-9CDAB561AB44}"/>
              </a:ext>
            </a:extLst>
          </p:cNvPr>
          <p:cNvSpPr/>
          <p:nvPr/>
        </p:nvSpPr>
        <p:spPr>
          <a:xfrm>
            <a:off x="4986204" y="2727067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Ovale 46">
            <a:extLst>
              <a:ext uri="{FF2B5EF4-FFF2-40B4-BE49-F238E27FC236}">
                <a16:creationId xmlns:a16="http://schemas.microsoft.com/office/drawing/2014/main" id="{BC315A76-00BA-4833-93D9-53AD41974CBC}"/>
              </a:ext>
            </a:extLst>
          </p:cNvPr>
          <p:cNvSpPr/>
          <p:nvPr/>
        </p:nvSpPr>
        <p:spPr>
          <a:xfrm>
            <a:off x="7248220" y="3298329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8215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pagina esterna 9">
            <a:extLst>
              <a:ext uri="{FF2B5EF4-FFF2-40B4-BE49-F238E27FC236}">
                <a16:creationId xmlns:a16="http://schemas.microsoft.com/office/drawing/2014/main" id="{BD59E837-8C5A-4746-AF4D-E416FED3FE56}"/>
              </a:ext>
            </a:extLst>
          </p:cNvPr>
          <p:cNvSpPr/>
          <p:nvPr/>
        </p:nvSpPr>
        <p:spPr>
          <a:xfrm>
            <a:off x="424940" y="0"/>
            <a:ext cx="1118681" cy="1840872"/>
          </a:xfrm>
          <a:prstGeom prst="flowChartOffpageConnector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>
              <a:spcBef>
                <a:spcPts val="1000"/>
              </a:spcBef>
              <a:defRPr/>
            </a:pPr>
            <a:endParaRPr lang="it-IT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4E1E4B7-119B-C435-7730-F6EABB1715A5}"/>
              </a:ext>
            </a:extLst>
          </p:cNvPr>
          <p:cNvSpPr/>
          <p:nvPr/>
        </p:nvSpPr>
        <p:spPr>
          <a:xfrm>
            <a:off x="0" y="6238865"/>
            <a:ext cx="12192000" cy="64381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algn="ctr"/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12EE759-6876-C4F7-9D72-6B234F63D117}"/>
              </a:ext>
            </a:extLst>
          </p:cNvPr>
          <p:cNvSpPr txBox="1"/>
          <p:nvPr/>
        </p:nvSpPr>
        <p:spPr>
          <a:xfrm>
            <a:off x="195943" y="6400800"/>
            <a:ext cx="705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DETERMINARE LE TRACCE DI UN DFN: </a:t>
            </a:r>
          </a:p>
        </p:txBody>
      </p:sp>
      <p:pic>
        <p:nvPicPr>
          <p:cNvPr id="1026" name="Picture 2" descr="Home – Planet">
            <a:extLst>
              <a:ext uri="{FF2B5EF4-FFF2-40B4-BE49-F238E27FC236}">
                <a16:creationId xmlns:a16="http://schemas.microsoft.com/office/drawing/2014/main" id="{ED775197-2553-4861-A1BF-CCB9B81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" y="463661"/>
            <a:ext cx="2203540" cy="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F5E8D053-1BB2-4FDF-93C1-8FDC50720593}"/>
              </a:ext>
            </a:extLst>
          </p:cNvPr>
          <p:cNvSpPr/>
          <p:nvPr/>
        </p:nvSpPr>
        <p:spPr>
          <a:xfrm>
            <a:off x="4466294" y="6410816"/>
            <a:ext cx="6566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VERIFICARE SE DUE FRATTURE GENERANO UNA TRACCIA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7932D7FB-9917-4890-A99E-AA881BC14C8E}"/>
              </a:ext>
            </a:extLst>
          </p:cNvPr>
          <p:cNvSpPr/>
          <p:nvPr/>
        </p:nvSpPr>
        <p:spPr>
          <a:xfrm rot="341909">
            <a:off x="5586707" y="1342315"/>
            <a:ext cx="2611036" cy="2820975"/>
          </a:xfrm>
          <a:prstGeom prst="rect">
            <a:avLst/>
          </a:prstGeom>
          <a:solidFill>
            <a:srgbClr val="ABC0E4"/>
          </a:solidFill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9326D62-DC35-4FD4-B88A-C89EC9F29DA0}"/>
              </a:ext>
            </a:extLst>
          </p:cNvPr>
          <p:cNvSpPr txBox="1"/>
          <p:nvPr/>
        </p:nvSpPr>
        <p:spPr>
          <a:xfrm>
            <a:off x="1899669" y="179107"/>
            <a:ext cx="986739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trovano i punti di intersezione di ogni poligono con il piano dell’altro e la loro posizione reciproca</a:t>
            </a: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2D1D2033-B220-4761-BCD0-F8A0EE432CDC}"/>
              </a:ext>
            </a:extLst>
          </p:cNvPr>
          <p:cNvSpPr/>
          <p:nvPr/>
        </p:nvSpPr>
        <p:spPr>
          <a:xfrm rot="341909">
            <a:off x="3759787" y="1273916"/>
            <a:ext cx="2564068" cy="3080508"/>
          </a:xfrm>
          <a:prstGeom prst="rect">
            <a:avLst/>
          </a:prstGeom>
          <a:solidFill>
            <a:srgbClr val="ABC0E4"/>
          </a:solidFill>
          <a:scene3d>
            <a:camera prst="isometricOffAxis2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5" name="Ovale 44">
            <a:extLst>
              <a:ext uri="{FF2B5EF4-FFF2-40B4-BE49-F238E27FC236}">
                <a16:creationId xmlns:a16="http://schemas.microsoft.com/office/drawing/2014/main" id="{699B15B0-BE96-4C09-9A38-3E42EDA345BA}"/>
              </a:ext>
            </a:extLst>
          </p:cNvPr>
          <p:cNvSpPr/>
          <p:nvPr/>
        </p:nvSpPr>
        <p:spPr>
          <a:xfrm>
            <a:off x="4964000" y="2697273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B0EBEFB9-035D-4495-BFD9-C62D87FA24E8}"/>
              </a:ext>
            </a:extLst>
          </p:cNvPr>
          <p:cNvSpPr/>
          <p:nvPr/>
        </p:nvSpPr>
        <p:spPr>
          <a:xfrm>
            <a:off x="1690601" y="4683010"/>
            <a:ext cx="57132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Esempio 4: c’è intersezione e poiché i punti sono alternati la traccia è non passante per entrambi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EB53F0DC-30C7-4C08-B8C4-45CB0F06D5A5}"/>
              </a:ext>
            </a:extLst>
          </p:cNvPr>
          <p:cNvSpPr/>
          <p:nvPr/>
        </p:nvSpPr>
        <p:spPr>
          <a:xfrm rot="341909">
            <a:off x="4250477" y="2018512"/>
            <a:ext cx="2611036" cy="2820975"/>
          </a:xfrm>
          <a:prstGeom prst="rect">
            <a:avLst/>
          </a:prstGeom>
          <a:solidFill>
            <a:srgbClr val="ABC0E4"/>
          </a:solidFill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C8765F2A-E74E-4C5F-ADF1-29414F8B6798}"/>
              </a:ext>
            </a:extLst>
          </p:cNvPr>
          <p:cNvCxnSpPr>
            <a:cxnSpLocks/>
          </p:cNvCxnSpPr>
          <p:nvPr/>
        </p:nvCxnSpPr>
        <p:spPr>
          <a:xfrm>
            <a:off x="3867128" y="2510374"/>
            <a:ext cx="3379978" cy="8342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53967FEC-B929-4109-9E1E-9CDAB561AB44}"/>
              </a:ext>
            </a:extLst>
          </p:cNvPr>
          <p:cNvSpPr/>
          <p:nvPr/>
        </p:nvSpPr>
        <p:spPr>
          <a:xfrm>
            <a:off x="3834603" y="2429315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id="{7B8BCA1F-0447-4B31-B364-77E9C141EFC0}"/>
              </a:ext>
            </a:extLst>
          </p:cNvPr>
          <p:cNvSpPr/>
          <p:nvPr/>
        </p:nvSpPr>
        <p:spPr>
          <a:xfrm>
            <a:off x="7248220" y="3276261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Ovale 46">
            <a:extLst>
              <a:ext uri="{FF2B5EF4-FFF2-40B4-BE49-F238E27FC236}">
                <a16:creationId xmlns:a16="http://schemas.microsoft.com/office/drawing/2014/main" id="{BC315A76-00BA-4833-93D9-53AD41974CBC}"/>
              </a:ext>
            </a:extLst>
          </p:cNvPr>
          <p:cNvSpPr/>
          <p:nvPr/>
        </p:nvSpPr>
        <p:spPr>
          <a:xfrm>
            <a:off x="6094151" y="2975736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8A955BC0-6C7D-448F-906A-5F117DCEA0CB}"/>
              </a:ext>
            </a:extLst>
          </p:cNvPr>
          <p:cNvSpPr/>
          <p:nvPr/>
        </p:nvSpPr>
        <p:spPr>
          <a:xfrm>
            <a:off x="4962886" y="2707289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435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pagina esterna 9">
            <a:extLst>
              <a:ext uri="{FF2B5EF4-FFF2-40B4-BE49-F238E27FC236}">
                <a16:creationId xmlns:a16="http://schemas.microsoft.com/office/drawing/2014/main" id="{BD59E837-8C5A-4746-AF4D-E416FED3FE56}"/>
              </a:ext>
            </a:extLst>
          </p:cNvPr>
          <p:cNvSpPr/>
          <p:nvPr/>
        </p:nvSpPr>
        <p:spPr>
          <a:xfrm>
            <a:off x="424940" y="0"/>
            <a:ext cx="1118681" cy="1840872"/>
          </a:xfrm>
          <a:prstGeom prst="flowChartOffpageConnector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>
              <a:spcBef>
                <a:spcPts val="1000"/>
              </a:spcBef>
              <a:defRPr/>
            </a:pPr>
            <a:endParaRPr lang="it-IT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4E1E4B7-119B-C435-7730-F6EABB1715A5}"/>
              </a:ext>
            </a:extLst>
          </p:cNvPr>
          <p:cNvSpPr/>
          <p:nvPr/>
        </p:nvSpPr>
        <p:spPr>
          <a:xfrm>
            <a:off x="0" y="6238865"/>
            <a:ext cx="12192000" cy="64381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algn="ctr"/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12EE759-6876-C4F7-9D72-6B234F63D117}"/>
              </a:ext>
            </a:extLst>
          </p:cNvPr>
          <p:cNvSpPr txBox="1"/>
          <p:nvPr/>
        </p:nvSpPr>
        <p:spPr>
          <a:xfrm>
            <a:off x="195943" y="6400800"/>
            <a:ext cx="705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DETERMINARE LE TRACCE DI UN DFN: </a:t>
            </a:r>
          </a:p>
        </p:txBody>
      </p:sp>
      <p:pic>
        <p:nvPicPr>
          <p:cNvPr id="1026" name="Picture 2" descr="Home – Planet">
            <a:extLst>
              <a:ext uri="{FF2B5EF4-FFF2-40B4-BE49-F238E27FC236}">
                <a16:creationId xmlns:a16="http://schemas.microsoft.com/office/drawing/2014/main" id="{ED775197-2553-4861-A1BF-CCB9B81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" y="463661"/>
            <a:ext cx="2203540" cy="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F5E8D053-1BB2-4FDF-93C1-8FDC50720593}"/>
              </a:ext>
            </a:extLst>
          </p:cNvPr>
          <p:cNvSpPr/>
          <p:nvPr/>
        </p:nvSpPr>
        <p:spPr>
          <a:xfrm>
            <a:off x="4466294" y="6410816"/>
            <a:ext cx="6566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VERIFICARE SE DUE FRATTURE GENERANO UNA TRACCIA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7932D7FB-9917-4890-A99E-AA881BC14C8E}"/>
              </a:ext>
            </a:extLst>
          </p:cNvPr>
          <p:cNvSpPr/>
          <p:nvPr/>
        </p:nvSpPr>
        <p:spPr>
          <a:xfrm rot="341909">
            <a:off x="4743235" y="1739376"/>
            <a:ext cx="2611036" cy="2820975"/>
          </a:xfrm>
          <a:prstGeom prst="rect">
            <a:avLst/>
          </a:prstGeom>
          <a:solidFill>
            <a:srgbClr val="ABC0E4"/>
          </a:solidFill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9326D62-DC35-4FD4-B88A-C89EC9F29DA0}"/>
              </a:ext>
            </a:extLst>
          </p:cNvPr>
          <p:cNvSpPr txBox="1"/>
          <p:nvPr/>
        </p:nvSpPr>
        <p:spPr>
          <a:xfrm>
            <a:off x="1899670" y="179107"/>
            <a:ext cx="98032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trovano i punti di intersezione di ogni poligono con il piano dell’altro e la loro posizione reciproca</a:t>
            </a: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2D1D2033-B220-4761-BCD0-F8A0EE432CDC}"/>
              </a:ext>
            </a:extLst>
          </p:cNvPr>
          <p:cNvSpPr/>
          <p:nvPr/>
        </p:nvSpPr>
        <p:spPr>
          <a:xfrm rot="19465395">
            <a:off x="5412845" y="1461658"/>
            <a:ext cx="1155827" cy="1454840"/>
          </a:xfrm>
          <a:prstGeom prst="rect">
            <a:avLst/>
          </a:prstGeom>
          <a:solidFill>
            <a:srgbClr val="ABC0E4"/>
          </a:solidFill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id="{7B8BCA1F-0447-4B31-B364-77E9C141EFC0}"/>
              </a:ext>
            </a:extLst>
          </p:cNvPr>
          <p:cNvSpPr/>
          <p:nvPr/>
        </p:nvSpPr>
        <p:spPr>
          <a:xfrm>
            <a:off x="6048753" y="3006089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B0EBEFB9-035D-4495-BFD9-C62D87FA24E8}"/>
              </a:ext>
            </a:extLst>
          </p:cNvPr>
          <p:cNvSpPr/>
          <p:nvPr/>
        </p:nvSpPr>
        <p:spPr>
          <a:xfrm>
            <a:off x="1774610" y="4077489"/>
            <a:ext cx="57132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Esempio 5: i due punti centrali coincidono, per cui l’intersezione ha lunghezza nulla e non c’è traccia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AE4D05C-5AD1-405B-B383-6721A6858F11}"/>
              </a:ext>
            </a:extLst>
          </p:cNvPr>
          <p:cNvSpPr/>
          <p:nvPr/>
        </p:nvSpPr>
        <p:spPr>
          <a:xfrm>
            <a:off x="12666045" y="6400800"/>
            <a:ext cx="2383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ONTHEPLANE</a:t>
            </a:r>
          </a:p>
        </p:txBody>
      </p:sp>
    </p:spTree>
    <p:extLst>
      <p:ext uri="{BB962C8B-B14F-4D97-AF65-F5344CB8AC3E}">
        <p14:creationId xmlns:p14="http://schemas.microsoft.com/office/powerpoint/2010/main" val="1721994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pagina esterna 9">
            <a:extLst>
              <a:ext uri="{FF2B5EF4-FFF2-40B4-BE49-F238E27FC236}">
                <a16:creationId xmlns:a16="http://schemas.microsoft.com/office/drawing/2014/main" id="{BD59E837-8C5A-4746-AF4D-E416FED3FE56}"/>
              </a:ext>
            </a:extLst>
          </p:cNvPr>
          <p:cNvSpPr/>
          <p:nvPr/>
        </p:nvSpPr>
        <p:spPr>
          <a:xfrm>
            <a:off x="424940" y="0"/>
            <a:ext cx="1118681" cy="1840872"/>
          </a:xfrm>
          <a:prstGeom prst="flowChartOffpageConnector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>
              <a:spcBef>
                <a:spcPts val="1000"/>
              </a:spcBef>
              <a:defRPr/>
            </a:pPr>
            <a:endParaRPr lang="it-IT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4E1E4B7-119B-C435-7730-F6EABB1715A5}"/>
              </a:ext>
            </a:extLst>
          </p:cNvPr>
          <p:cNvSpPr/>
          <p:nvPr/>
        </p:nvSpPr>
        <p:spPr>
          <a:xfrm>
            <a:off x="0" y="6258743"/>
            <a:ext cx="12192000" cy="64381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algn="ctr"/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12EE759-6876-C4F7-9D72-6B234F63D117}"/>
              </a:ext>
            </a:extLst>
          </p:cNvPr>
          <p:cNvSpPr txBox="1"/>
          <p:nvPr/>
        </p:nvSpPr>
        <p:spPr>
          <a:xfrm>
            <a:off x="195943" y="6410816"/>
            <a:ext cx="705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DETERMINARE LE TRACCE DI UN DFN: </a:t>
            </a:r>
          </a:p>
        </p:txBody>
      </p:sp>
      <p:pic>
        <p:nvPicPr>
          <p:cNvPr id="1026" name="Picture 2" descr="Home – Planet">
            <a:extLst>
              <a:ext uri="{FF2B5EF4-FFF2-40B4-BE49-F238E27FC236}">
                <a16:creationId xmlns:a16="http://schemas.microsoft.com/office/drawing/2014/main" id="{ED775197-2553-4861-A1BF-CCB9B81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" y="463661"/>
            <a:ext cx="2203540" cy="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F5E8D053-1BB2-4FDF-93C1-8FDC50720593}"/>
              </a:ext>
            </a:extLst>
          </p:cNvPr>
          <p:cNvSpPr/>
          <p:nvPr/>
        </p:nvSpPr>
        <p:spPr>
          <a:xfrm>
            <a:off x="4500019" y="6410816"/>
            <a:ext cx="2383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ONTHEPLANE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7932D7FB-9917-4890-A99E-AA881BC14C8E}"/>
              </a:ext>
            </a:extLst>
          </p:cNvPr>
          <p:cNvSpPr/>
          <p:nvPr/>
        </p:nvSpPr>
        <p:spPr>
          <a:xfrm rot="341909">
            <a:off x="2359418" y="2249182"/>
            <a:ext cx="2611036" cy="2820975"/>
          </a:xfrm>
          <a:prstGeom prst="rect">
            <a:avLst/>
          </a:prstGeom>
          <a:solidFill>
            <a:srgbClr val="ABC0E4"/>
          </a:solidFill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9326D62-DC35-4FD4-B88A-C89EC9F29DA0}"/>
              </a:ext>
            </a:extLst>
          </p:cNvPr>
          <p:cNvSpPr txBox="1"/>
          <p:nvPr/>
        </p:nvSpPr>
        <p:spPr>
          <a:xfrm>
            <a:off x="1899669" y="179107"/>
            <a:ext cx="98032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Caso particolare: poligoni che si intersecano ma non si attraversano</a:t>
            </a: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2D1D2033-B220-4761-BCD0-F8A0EE432CDC}"/>
              </a:ext>
            </a:extLst>
          </p:cNvPr>
          <p:cNvSpPr/>
          <p:nvPr/>
        </p:nvSpPr>
        <p:spPr>
          <a:xfrm>
            <a:off x="3134269" y="2321848"/>
            <a:ext cx="1155827" cy="1454840"/>
          </a:xfrm>
          <a:prstGeom prst="rect">
            <a:avLst/>
          </a:prstGeom>
          <a:solidFill>
            <a:srgbClr val="ABC0E4"/>
          </a:solidFill>
          <a:scene3d>
            <a:camera prst="isometricOffAxis1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89F28527-6A5C-4ECF-8E7A-90B55889BD84}"/>
              </a:ext>
            </a:extLst>
          </p:cNvPr>
          <p:cNvCxnSpPr>
            <a:cxnSpLocks/>
          </p:cNvCxnSpPr>
          <p:nvPr/>
        </p:nvCxnSpPr>
        <p:spPr>
          <a:xfrm>
            <a:off x="2824287" y="3193371"/>
            <a:ext cx="1593181" cy="10137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e 11">
            <a:extLst>
              <a:ext uri="{FF2B5EF4-FFF2-40B4-BE49-F238E27FC236}">
                <a16:creationId xmlns:a16="http://schemas.microsoft.com/office/drawing/2014/main" id="{65A60A46-FB8A-442D-A22D-87B512FED4FB}"/>
              </a:ext>
            </a:extLst>
          </p:cNvPr>
          <p:cNvSpPr/>
          <p:nvPr/>
        </p:nvSpPr>
        <p:spPr>
          <a:xfrm>
            <a:off x="4290096" y="4096310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id="{7B8BCA1F-0447-4B31-B364-77E9C141EFC0}"/>
              </a:ext>
            </a:extLst>
          </p:cNvPr>
          <p:cNvSpPr/>
          <p:nvPr/>
        </p:nvSpPr>
        <p:spPr>
          <a:xfrm>
            <a:off x="2745560" y="3115726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49FFBD28-1A86-4DE8-A700-8EB95E889317}"/>
              </a:ext>
            </a:extLst>
          </p:cNvPr>
          <p:cNvSpPr/>
          <p:nvPr/>
        </p:nvSpPr>
        <p:spPr>
          <a:xfrm>
            <a:off x="3388948" y="3497551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63CEF58-DB3C-4E63-82E9-3470C657E8D1}"/>
              </a:ext>
            </a:extLst>
          </p:cNvPr>
          <p:cNvSpPr/>
          <p:nvPr/>
        </p:nvSpPr>
        <p:spPr>
          <a:xfrm>
            <a:off x="3869339" y="3819678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01F2DCCB-C486-4EB3-934B-38262F04EFF6}"/>
              </a:ext>
            </a:extLst>
          </p:cNvPr>
          <p:cNvSpPr/>
          <p:nvPr/>
        </p:nvSpPr>
        <p:spPr>
          <a:xfrm>
            <a:off x="7247106" y="1262613"/>
            <a:ext cx="3571783" cy="4332774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algn="ctr"/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58BBA76-9E54-4162-B4EB-5373C6759C4D}"/>
              </a:ext>
            </a:extLst>
          </p:cNvPr>
          <p:cNvSpPr txBox="1"/>
          <p:nvPr/>
        </p:nvSpPr>
        <p:spPr>
          <a:xfrm>
            <a:off x="7399252" y="1499497"/>
            <a:ext cx="341841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in cui due vertici consecutivi di un poligono si trovano sul piano dell’altro</a:t>
            </a:r>
          </a:p>
          <a:p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 estremi della traccia coincidono con i due vertici;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 imposta un booleano nella traccia che indica questa particolarità;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traccia è passante per il poligono in questione.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92A4B728-B44C-4BCC-9167-F425998552DD}"/>
              </a:ext>
            </a:extLst>
          </p:cNvPr>
          <p:cNvSpPr/>
          <p:nvPr/>
        </p:nvSpPr>
        <p:spPr>
          <a:xfrm>
            <a:off x="12387943" y="6410816"/>
            <a:ext cx="3245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CREAZIONE DELLE TRACCE</a:t>
            </a:r>
          </a:p>
        </p:txBody>
      </p:sp>
    </p:spTree>
    <p:extLst>
      <p:ext uri="{BB962C8B-B14F-4D97-AF65-F5344CB8AC3E}">
        <p14:creationId xmlns:p14="http://schemas.microsoft.com/office/powerpoint/2010/main" val="2548770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pagina esterna 9">
            <a:extLst>
              <a:ext uri="{FF2B5EF4-FFF2-40B4-BE49-F238E27FC236}">
                <a16:creationId xmlns:a16="http://schemas.microsoft.com/office/drawing/2014/main" id="{BD59E837-8C5A-4746-AF4D-E416FED3FE56}"/>
              </a:ext>
            </a:extLst>
          </p:cNvPr>
          <p:cNvSpPr/>
          <p:nvPr/>
        </p:nvSpPr>
        <p:spPr>
          <a:xfrm>
            <a:off x="424940" y="0"/>
            <a:ext cx="1118681" cy="1840872"/>
          </a:xfrm>
          <a:prstGeom prst="flowChartOffpageConnector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>
              <a:spcBef>
                <a:spcPts val="1000"/>
              </a:spcBef>
              <a:defRPr/>
            </a:pPr>
            <a:endParaRPr lang="it-IT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4E1E4B7-119B-C435-7730-F6EABB1715A5}"/>
              </a:ext>
            </a:extLst>
          </p:cNvPr>
          <p:cNvSpPr/>
          <p:nvPr/>
        </p:nvSpPr>
        <p:spPr>
          <a:xfrm>
            <a:off x="0" y="6238865"/>
            <a:ext cx="12192000" cy="64381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algn="ctr"/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12EE759-6876-C4F7-9D72-6B234F63D117}"/>
              </a:ext>
            </a:extLst>
          </p:cNvPr>
          <p:cNvSpPr txBox="1"/>
          <p:nvPr/>
        </p:nvSpPr>
        <p:spPr>
          <a:xfrm>
            <a:off x="195943" y="6400800"/>
            <a:ext cx="705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DETERMINARE LE TRACCE DI UN DFN: </a:t>
            </a:r>
          </a:p>
        </p:txBody>
      </p:sp>
      <p:pic>
        <p:nvPicPr>
          <p:cNvPr id="1026" name="Picture 2" descr="Home – Planet">
            <a:extLst>
              <a:ext uri="{FF2B5EF4-FFF2-40B4-BE49-F238E27FC236}">
                <a16:creationId xmlns:a16="http://schemas.microsoft.com/office/drawing/2014/main" id="{ED775197-2553-4861-A1BF-CCB9B81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" y="463661"/>
            <a:ext cx="2203540" cy="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F5E8D053-1BB2-4FDF-93C1-8FDC50720593}"/>
              </a:ext>
            </a:extLst>
          </p:cNvPr>
          <p:cNvSpPr/>
          <p:nvPr/>
        </p:nvSpPr>
        <p:spPr>
          <a:xfrm>
            <a:off x="4503854" y="6410739"/>
            <a:ext cx="3245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CREAZIONE DELLE TRACCE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034FD3F3-3812-498B-BA81-000D175DF0F8}"/>
              </a:ext>
            </a:extLst>
          </p:cNvPr>
          <p:cNvSpPr/>
          <p:nvPr/>
        </p:nvSpPr>
        <p:spPr>
          <a:xfrm rot="341909">
            <a:off x="8228094" y="2016206"/>
            <a:ext cx="2033543" cy="2160372"/>
          </a:xfrm>
          <a:prstGeom prst="rect">
            <a:avLst/>
          </a:prstGeom>
          <a:solidFill>
            <a:srgbClr val="ABC0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2B04E14E-FFA2-4D1C-A5A5-7BEA539B2DC9}"/>
              </a:ext>
            </a:extLst>
          </p:cNvPr>
          <p:cNvCxnSpPr>
            <a:cxnSpLocks/>
          </p:cNvCxnSpPr>
          <p:nvPr/>
        </p:nvCxnSpPr>
        <p:spPr>
          <a:xfrm flipH="1">
            <a:off x="8737425" y="2915163"/>
            <a:ext cx="507440" cy="6096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e 22">
            <a:extLst>
              <a:ext uri="{FF2B5EF4-FFF2-40B4-BE49-F238E27FC236}">
                <a16:creationId xmlns:a16="http://schemas.microsoft.com/office/drawing/2014/main" id="{3746F56A-3D3D-4A06-96F2-BA06EC1DE683}"/>
              </a:ext>
            </a:extLst>
          </p:cNvPr>
          <p:cNvSpPr/>
          <p:nvPr/>
        </p:nvSpPr>
        <p:spPr>
          <a:xfrm>
            <a:off x="8659603" y="3443764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A22D639F-51B7-4545-B9DF-618BFE1E3A15}"/>
              </a:ext>
            </a:extLst>
          </p:cNvPr>
          <p:cNvSpPr/>
          <p:nvPr/>
        </p:nvSpPr>
        <p:spPr>
          <a:xfrm>
            <a:off x="9167044" y="2847821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35943DBD-1709-4DAA-8985-4AFA9626B446}"/>
              </a:ext>
            </a:extLst>
          </p:cNvPr>
          <p:cNvSpPr/>
          <p:nvPr/>
        </p:nvSpPr>
        <p:spPr>
          <a:xfrm>
            <a:off x="2280246" y="1097242"/>
            <a:ext cx="3571783" cy="4332774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algn="ctr"/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1CF1FBC-3EBE-4469-905D-7F6794299A26}"/>
              </a:ext>
            </a:extLst>
          </p:cNvPr>
          <p:cNvSpPr txBox="1"/>
          <p:nvPr/>
        </p:nvSpPr>
        <p:spPr>
          <a:xfrm>
            <a:off x="2356930" y="1511833"/>
            <a:ext cx="34184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tracce si memorizzano all’interno di un vettore:</a:t>
            </a:r>
          </a:p>
          <a:p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Accesso diretto: O(1) contro O(n) della lista;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Memorizzazione iniziale in una lista per sfruttare il costo di inserimento di O(1) contro il continuo sdoppiamento del vettore.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1F173906-7EED-4FF0-8A2C-F02EBA1D2414}"/>
              </a:ext>
            </a:extLst>
          </p:cNvPr>
          <p:cNvSpPr/>
          <p:nvPr/>
        </p:nvSpPr>
        <p:spPr>
          <a:xfrm>
            <a:off x="12387943" y="6410739"/>
            <a:ext cx="3651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ORDINAMENTO DELLE TRACCE</a:t>
            </a:r>
          </a:p>
        </p:txBody>
      </p:sp>
    </p:spTree>
    <p:extLst>
      <p:ext uri="{BB962C8B-B14F-4D97-AF65-F5344CB8AC3E}">
        <p14:creationId xmlns:p14="http://schemas.microsoft.com/office/powerpoint/2010/main" val="2091092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264A81-8B43-48F8-B69C-2CFBB4BD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237" y="3312367"/>
            <a:ext cx="7335416" cy="513184"/>
          </a:xfrm>
        </p:spPr>
        <p:txBody>
          <a:bodyPr>
            <a:normAutofit fontScale="90000"/>
          </a:bodyPr>
          <a:lstStyle/>
          <a:p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448BD1C-C941-9936-B2B9-A4EF4C7E6003}"/>
              </a:ext>
            </a:extLst>
          </p:cNvPr>
          <p:cNvSpPr/>
          <p:nvPr/>
        </p:nvSpPr>
        <p:spPr>
          <a:xfrm>
            <a:off x="0" y="2940070"/>
            <a:ext cx="12192000" cy="4223579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>
              <a:spcBef>
                <a:spcPts val="1000"/>
              </a:spcBef>
              <a:defRPr/>
            </a:pPr>
            <a:endParaRPr lang="it-IT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7644DC0-B4B1-BC25-A5A2-9B88816C3D52}"/>
              </a:ext>
            </a:extLst>
          </p:cNvPr>
          <p:cNvSpPr txBox="1"/>
          <p:nvPr/>
        </p:nvSpPr>
        <p:spPr>
          <a:xfrm>
            <a:off x="1188061" y="3245793"/>
            <a:ext cx="95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PARTE 1</a:t>
            </a:r>
          </a:p>
        </p:txBody>
      </p:sp>
      <p:pic>
        <p:nvPicPr>
          <p:cNvPr id="14" name="Segnaposto contenuto 13" descr="Immagine che contiene Elementi grafici, Carattere, logo, design&#10;&#10;Descrizione generata automaticamente">
            <a:extLst>
              <a:ext uri="{FF2B5EF4-FFF2-40B4-BE49-F238E27FC236}">
                <a16:creationId xmlns:a16="http://schemas.microsoft.com/office/drawing/2014/main" id="{D7A19F5F-E2BA-AC1C-D769-90280A28A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00421" y="302172"/>
            <a:ext cx="4991158" cy="2185743"/>
          </a:xfrm>
          <a:prstGeom prst="rect">
            <a:avLst/>
          </a:prstGeom>
          <a:noFill/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E51ABBC8-FCF9-4818-828F-B4ADBC67F53E}"/>
              </a:ext>
            </a:extLst>
          </p:cNvPr>
          <p:cNvSpPr/>
          <p:nvPr/>
        </p:nvSpPr>
        <p:spPr>
          <a:xfrm>
            <a:off x="3432109" y="4344279"/>
            <a:ext cx="50851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1000"/>
              </a:spcBef>
              <a:defRPr/>
            </a:pPr>
            <a:r>
              <a:rPr lang="it-IT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DETERMINARE LE TRACCE DI UN DFN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A620D256-EF74-482A-8448-CA3817C5D540}"/>
              </a:ext>
            </a:extLst>
          </p:cNvPr>
          <p:cNvSpPr/>
          <p:nvPr/>
        </p:nvSpPr>
        <p:spPr>
          <a:xfrm>
            <a:off x="12491789" y="6488668"/>
            <a:ext cx="5810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DETERMINARE LE TRACCE DI UN DFN: STRUTTURE</a:t>
            </a:r>
          </a:p>
        </p:txBody>
      </p:sp>
    </p:spTree>
    <p:extLst>
      <p:ext uri="{BB962C8B-B14F-4D97-AF65-F5344CB8AC3E}">
        <p14:creationId xmlns:p14="http://schemas.microsoft.com/office/powerpoint/2010/main" val="1536823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pagina esterna 9">
            <a:extLst>
              <a:ext uri="{FF2B5EF4-FFF2-40B4-BE49-F238E27FC236}">
                <a16:creationId xmlns:a16="http://schemas.microsoft.com/office/drawing/2014/main" id="{BD59E837-8C5A-4746-AF4D-E416FED3FE56}"/>
              </a:ext>
            </a:extLst>
          </p:cNvPr>
          <p:cNvSpPr/>
          <p:nvPr/>
        </p:nvSpPr>
        <p:spPr>
          <a:xfrm>
            <a:off x="424940" y="0"/>
            <a:ext cx="1118681" cy="1840872"/>
          </a:xfrm>
          <a:prstGeom prst="flowChartOffpageConnector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>
              <a:spcBef>
                <a:spcPts val="1000"/>
              </a:spcBef>
              <a:defRPr/>
            </a:pPr>
            <a:endParaRPr lang="it-IT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4E1E4B7-119B-C435-7730-F6EABB1715A5}"/>
              </a:ext>
            </a:extLst>
          </p:cNvPr>
          <p:cNvSpPr/>
          <p:nvPr/>
        </p:nvSpPr>
        <p:spPr>
          <a:xfrm>
            <a:off x="0" y="6238865"/>
            <a:ext cx="12192000" cy="64381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algn="ctr"/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12EE759-6876-C4F7-9D72-6B234F63D117}"/>
              </a:ext>
            </a:extLst>
          </p:cNvPr>
          <p:cNvSpPr txBox="1"/>
          <p:nvPr/>
        </p:nvSpPr>
        <p:spPr>
          <a:xfrm>
            <a:off x="195943" y="6400800"/>
            <a:ext cx="705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DETERMINARE LE TRACCE DI UN DFN: </a:t>
            </a:r>
          </a:p>
        </p:txBody>
      </p:sp>
      <p:pic>
        <p:nvPicPr>
          <p:cNvPr id="1026" name="Picture 2" descr="Home – Planet">
            <a:extLst>
              <a:ext uri="{FF2B5EF4-FFF2-40B4-BE49-F238E27FC236}">
                <a16:creationId xmlns:a16="http://schemas.microsoft.com/office/drawing/2014/main" id="{ED775197-2553-4861-A1BF-CCB9B81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" y="463661"/>
            <a:ext cx="2203540" cy="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F5E8D053-1BB2-4FDF-93C1-8FDC50720593}"/>
              </a:ext>
            </a:extLst>
          </p:cNvPr>
          <p:cNvSpPr/>
          <p:nvPr/>
        </p:nvSpPr>
        <p:spPr>
          <a:xfrm>
            <a:off x="4503854" y="6410739"/>
            <a:ext cx="3651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ORDINAMENTO DELLE TRACCE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034FD3F3-3812-498B-BA81-000D175DF0F8}"/>
              </a:ext>
            </a:extLst>
          </p:cNvPr>
          <p:cNvSpPr/>
          <p:nvPr/>
        </p:nvSpPr>
        <p:spPr>
          <a:xfrm rot="341909">
            <a:off x="8228094" y="2016206"/>
            <a:ext cx="2033543" cy="2160372"/>
          </a:xfrm>
          <a:prstGeom prst="rect">
            <a:avLst/>
          </a:prstGeom>
          <a:solidFill>
            <a:srgbClr val="ABC0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2B04E14E-FFA2-4D1C-A5A5-7BEA539B2DC9}"/>
              </a:ext>
            </a:extLst>
          </p:cNvPr>
          <p:cNvCxnSpPr>
            <a:cxnSpLocks/>
          </p:cNvCxnSpPr>
          <p:nvPr/>
        </p:nvCxnSpPr>
        <p:spPr>
          <a:xfrm flipH="1">
            <a:off x="8737425" y="2915163"/>
            <a:ext cx="507440" cy="6096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e 22">
            <a:extLst>
              <a:ext uri="{FF2B5EF4-FFF2-40B4-BE49-F238E27FC236}">
                <a16:creationId xmlns:a16="http://schemas.microsoft.com/office/drawing/2014/main" id="{3746F56A-3D3D-4A06-96F2-BA06EC1DE683}"/>
              </a:ext>
            </a:extLst>
          </p:cNvPr>
          <p:cNvSpPr/>
          <p:nvPr/>
        </p:nvSpPr>
        <p:spPr>
          <a:xfrm>
            <a:off x="8659603" y="3443764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A22D639F-51B7-4545-B9DF-618BFE1E3A15}"/>
              </a:ext>
            </a:extLst>
          </p:cNvPr>
          <p:cNvSpPr/>
          <p:nvPr/>
        </p:nvSpPr>
        <p:spPr>
          <a:xfrm>
            <a:off x="9167044" y="2847821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35943DBD-1709-4DAA-8985-4AFA9626B446}"/>
              </a:ext>
            </a:extLst>
          </p:cNvPr>
          <p:cNvSpPr/>
          <p:nvPr/>
        </p:nvSpPr>
        <p:spPr>
          <a:xfrm>
            <a:off x="2280246" y="1097242"/>
            <a:ext cx="3571783" cy="4332774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algn="ctr"/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1CF1FBC-3EBE-4469-905D-7F6794299A26}"/>
              </a:ext>
            </a:extLst>
          </p:cNvPr>
          <p:cNvSpPr txBox="1"/>
          <p:nvPr/>
        </p:nvSpPr>
        <p:spPr>
          <a:xfrm>
            <a:off x="2511437" y="1840872"/>
            <a:ext cx="34184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tracce sono ordinate tramite l’algoritmo di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Opportunamente modificato;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Costo O(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nlogn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nel caso di vettori qualunque non può essere migliorato.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211DB6C8-11BC-4014-8E5D-40FAA5623C23}"/>
              </a:ext>
            </a:extLst>
          </p:cNvPr>
          <p:cNvSpPr/>
          <p:nvPr/>
        </p:nvSpPr>
        <p:spPr>
          <a:xfrm>
            <a:off x="12317439" y="6410739"/>
            <a:ext cx="449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CONSIDERAZIONI SULLA TOLLERANZA</a:t>
            </a:r>
          </a:p>
        </p:txBody>
      </p:sp>
    </p:spTree>
    <p:extLst>
      <p:ext uri="{BB962C8B-B14F-4D97-AF65-F5344CB8AC3E}">
        <p14:creationId xmlns:p14="http://schemas.microsoft.com/office/powerpoint/2010/main" val="1760488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pagina esterna 9">
            <a:extLst>
              <a:ext uri="{FF2B5EF4-FFF2-40B4-BE49-F238E27FC236}">
                <a16:creationId xmlns:a16="http://schemas.microsoft.com/office/drawing/2014/main" id="{BD59E837-8C5A-4746-AF4D-E416FED3FE56}"/>
              </a:ext>
            </a:extLst>
          </p:cNvPr>
          <p:cNvSpPr/>
          <p:nvPr/>
        </p:nvSpPr>
        <p:spPr>
          <a:xfrm>
            <a:off x="424940" y="0"/>
            <a:ext cx="1118681" cy="1840872"/>
          </a:xfrm>
          <a:prstGeom prst="flowChartOffpageConnector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>
              <a:spcBef>
                <a:spcPts val="1000"/>
              </a:spcBef>
              <a:defRPr/>
            </a:pPr>
            <a:endParaRPr lang="it-IT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4E1E4B7-119B-C435-7730-F6EABB1715A5}"/>
              </a:ext>
            </a:extLst>
          </p:cNvPr>
          <p:cNvSpPr/>
          <p:nvPr/>
        </p:nvSpPr>
        <p:spPr>
          <a:xfrm>
            <a:off x="0" y="6238865"/>
            <a:ext cx="12192000" cy="64381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algn="ctr"/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12EE759-6876-C4F7-9D72-6B234F63D117}"/>
              </a:ext>
            </a:extLst>
          </p:cNvPr>
          <p:cNvSpPr txBox="1"/>
          <p:nvPr/>
        </p:nvSpPr>
        <p:spPr>
          <a:xfrm>
            <a:off x="195943" y="6400800"/>
            <a:ext cx="705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DETERMINARE LE TRACCE DI UN DFN: </a:t>
            </a:r>
          </a:p>
        </p:txBody>
      </p:sp>
      <p:pic>
        <p:nvPicPr>
          <p:cNvPr id="1026" name="Picture 2" descr="Home – Planet">
            <a:extLst>
              <a:ext uri="{FF2B5EF4-FFF2-40B4-BE49-F238E27FC236}">
                <a16:creationId xmlns:a16="http://schemas.microsoft.com/office/drawing/2014/main" id="{ED775197-2553-4861-A1BF-CCB9B81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" y="463661"/>
            <a:ext cx="2203540" cy="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F5E8D053-1BB2-4FDF-93C1-8FDC50720593}"/>
              </a:ext>
            </a:extLst>
          </p:cNvPr>
          <p:cNvSpPr/>
          <p:nvPr/>
        </p:nvSpPr>
        <p:spPr>
          <a:xfrm>
            <a:off x="4503854" y="6410739"/>
            <a:ext cx="449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CONSIDERAZIONI SULLA TOLLERANZA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034FD3F3-3812-498B-BA81-000D175DF0F8}"/>
              </a:ext>
            </a:extLst>
          </p:cNvPr>
          <p:cNvSpPr/>
          <p:nvPr/>
        </p:nvSpPr>
        <p:spPr>
          <a:xfrm rot="341909">
            <a:off x="8228094" y="2016206"/>
            <a:ext cx="2033543" cy="2160372"/>
          </a:xfrm>
          <a:prstGeom prst="rect">
            <a:avLst/>
          </a:prstGeom>
          <a:solidFill>
            <a:srgbClr val="ABC0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2B04E14E-FFA2-4D1C-A5A5-7BEA539B2DC9}"/>
              </a:ext>
            </a:extLst>
          </p:cNvPr>
          <p:cNvCxnSpPr>
            <a:cxnSpLocks/>
          </p:cNvCxnSpPr>
          <p:nvPr/>
        </p:nvCxnSpPr>
        <p:spPr>
          <a:xfrm flipH="1">
            <a:off x="8737425" y="2915163"/>
            <a:ext cx="507440" cy="6096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e 22">
            <a:extLst>
              <a:ext uri="{FF2B5EF4-FFF2-40B4-BE49-F238E27FC236}">
                <a16:creationId xmlns:a16="http://schemas.microsoft.com/office/drawing/2014/main" id="{3746F56A-3D3D-4A06-96F2-BA06EC1DE683}"/>
              </a:ext>
            </a:extLst>
          </p:cNvPr>
          <p:cNvSpPr/>
          <p:nvPr/>
        </p:nvSpPr>
        <p:spPr>
          <a:xfrm>
            <a:off x="8659603" y="3443764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A22D639F-51B7-4545-B9DF-618BFE1E3A15}"/>
              </a:ext>
            </a:extLst>
          </p:cNvPr>
          <p:cNvSpPr/>
          <p:nvPr/>
        </p:nvSpPr>
        <p:spPr>
          <a:xfrm>
            <a:off x="9167044" y="2847821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35943DBD-1709-4DAA-8985-4AFA9626B446}"/>
              </a:ext>
            </a:extLst>
          </p:cNvPr>
          <p:cNvSpPr/>
          <p:nvPr/>
        </p:nvSpPr>
        <p:spPr>
          <a:xfrm>
            <a:off x="2280246" y="1097242"/>
            <a:ext cx="3571783" cy="4332774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algn="ctr"/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1CF1FBC-3EBE-4469-905D-7F6794299A26}"/>
              </a:ext>
            </a:extLst>
          </p:cNvPr>
          <p:cNvSpPr txBox="1"/>
          <p:nvPr/>
        </p:nvSpPr>
        <p:spPr>
          <a:xfrm>
            <a:off x="2356930" y="1214305"/>
            <a:ext cx="34184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Come tolleranza è stata usata:</a:t>
            </a:r>
          </a:p>
          <a:p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Massimo tra quella chiesta all’utente e 10*la massima possibile per i double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Tolleranza al quadrato come massimo tra la tolleranza precedente al quadrato e 10*la massima possibile</a:t>
            </a:r>
          </a:p>
        </p:txBody>
      </p:sp>
    </p:spTree>
    <p:extLst>
      <p:ext uri="{BB962C8B-B14F-4D97-AF65-F5344CB8AC3E}">
        <p14:creationId xmlns:p14="http://schemas.microsoft.com/office/powerpoint/2010/main" val="4181378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264A81-8B43-48F8-B69C-2CFBB4BD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237" y="3312367"/>
            <a:ext cx="7335416" cy="513184"/>
          </a:xfrm>
        </p:spPr>
        <p:txBody>
          <a:bodyPr>
            <a:normAutofit fontScale="90000"/>
          </a:bodyPr>
          <a:lstStyle/>
          <a:p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448BD1C-C941-9936-B2B9-A4EF4C7E6003}"/>
              </a:ext>
            </a:extLst>
          </p:cNvPr>
          <p:cNvSpPr/>
          <p:nvPr/>
        </p:nvSpPr>
        <p:spPr>
          <a:xfrm>
            <a:off x="0" y="2940070"/>
            <a:ext cx="12192000" cy="4223579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7644DC0-B4B1-BC25-A5A2-9B88816C3D52}"/>
              </a:ext>
            </a:extLst>
          </p:cNvPr>
          <p:cNvSpPr txBox="1"/>
          <p:nvPr/>
        </p:nvSpPr>
        <p:spPr>
          <a:xfrm>
            <a:off x="1188061" y="3245793"/>
            <a:ext cx="95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PARTE 2</a:t>
            </a:r>
          </a:p>
        </p:txBody>
      </p:sp>
      <p:pic>
        <p:nvPicPr>
          <p:cNvPr id="14" name="Segnaposto contenuto 13" descr="Immagine che contiene Elementi grafici, Carattere, logo, design&#10;&#10;Descrizione generata automaticamente">
            <a:extLst>
              <a:ext uri="{FF2B5EF4-FFF2-40B4-BE49-F238E27FC236}">
                <a16:creationId xmlns:a16="http://schemas.microsoft.com/office/drawing/2014/main" id="{D7A19F5F-E2BA-AC1C-D769-90280A28A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00421" y="302172"/>
            <a:ext cx="4991158" cy="2185743"/>
          </a:xfrm>
          <a:prstGeom prst="rect">
            <a:avLst/>
          </a:prstGeom>
          <a:noFill/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E51ABBC8-FCF9-4818-828F-B4ADBC67F53E}"/>
              </a:ext>
            </a:extLst>
          </p:cNvPr>
          <p:cNvSpPr/>
          <p:nvPr/>
        </p:nvSpPr>
        <p:spPr>
          <a:xfrm>
            <a:off x="3432109" y="4344279"/>
            <a:ext cx="50851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DETERMINARE I SOTTO-POLIGONI GENERATI PER OGNI FRATTURA 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A620D256-EF74-482A-8448-CA3817C5D540}"/>
              </a:ext>
            </a:extLst>
          </p:cNvPr>
          <p:cNvSpPr/>
          <p:nvPr/>
        </p:nvSpPr>
        <p:spPr>
          <a:xfrm>
            <a:off x="12491789" y="6488668"/>
            <a:ext cx="6502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DETERMINARE </a:t>
            </a: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SOTTOPOLIGONI GENERATI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STRUTTURE</a:t>
            </a:r>
          </a:p>
        </p:txBody>
      </p:sp>
    </p:spTree>
    <p:extLst>
      <p:ext uri="{BB962C8B-B14F-4D97-AF65-F5344CB8AC3E}">
        <p14:creationId xmlns:p14="http://schemas.microsoft.com/office/powerpoint/2010/main" val="4253776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pagina esterna 9">
            <a:extLst>
              <a:ext uri="{FF2B5EF4-FFF2-40B4-BE49-F238E27FC236}">
                <a16:creationId xmlns:a16="http://schemas.microsoft.com/office/drawing/2014/main" id="{BD59E837-8C5A-4746-AF4D-E416FED3FE56}"/>
              </a:ext>
            </a:extLst>
          </p:cNvPr>
          <p:cNvSpPr/>
          <p:nvPr/>
        </p:nvSpPr>
        <p:spPr>
          <a:xfrm>
            <a:off x="424940" y="0"/>
            <a:ext cx="1118681" cy="1840872"/>
          </a:xfrm>
          <a:prstGeom prst="flowChartOffpageConnector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026" name="Picture 2" descr="Home – Planet">
            <a:extLst>
              <a:ext uri="{FF2B5EF4-FFF2-40B4-BE49-F238E27FC236}">
                <a16:creationId xmlns:a16="http://schemas.microsoft.com/office/drawing/2014/main" id="{ED775197-2553-4861-A1BF-CCB9B81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" y="463661"/>
            <a:ext cx="2203540" cy="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A1B9CC66-34B5-4D7F-B677-6AF7939D65D4}"/>
              </a:ext>
            </a:extLst>
          </p:cNvPr>
          <p:cNvSpPr/>
          <p:nvPr/>
        </p:nvSpPr>
        <p:spPr>
          <a:xfrm>
            <a:off x="6096000" y="901306"/>
            <a:ext cx="5314449" cy="3359309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9728EA8-E133-282A-EC2D-D264427A7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5122" y="1159728"/>
            <a:ext cx="4484452" cy="690465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it-IT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Polygonal</a:t>
            </a:r>
            <a:r>
              <a:rPr lang="it-IT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Mesh: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7A5935-1F56-EC78-C8C2-81EC55021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2611"/>
            <a:ext cx="10515600" cy="3582956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4E1E4B7-119B-C435-7730-F6EABB1715A5}"/>
              </a:ext>
            </a:extLst>
          </p:cNvPr>
          <p:cNvSpPr/>
          <p:nvPr/>
        </p:nvSpPr>
        <p:spPr>
          <a:xfrm>
            <a:off x="0" y="6238865"/>
            <a:ext cx="12192000" cy="64381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0B6481DE-CCDB-460D-82CD-E211269664B6}"/>
              </a:ext>
            </a:extLst>
          </p:cNvPr>
          <p:cNvSpPr/>
          <p:nvPr/>
        </p:nvSpPr>
        <p:spPr>
          <a:xfrm>
            <a:off x="6245122" y="185019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unsigned</a:t>
            </a: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numVertices</a:t>
            </a:r>
            <a:endParaRPr lang="it-IT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it-IT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unsigned</a:t>
            </a: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it-IT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idVertices</a:t>
            </a:r>
            <a:endParaRPr lang="it-IT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&lt;Vector3d&gt; </a:t>
            </a:r>
            <a:r>
              <a:rPr lang="it-IT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coordVertices</a:t>
            </a:r>
            <a:endParaRPr lang="it-IT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unsigned</a:t>
            </a: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numEdges</a:t>
            </a:r>
            <a:endParaRPr lang="it-IT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it-IT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unsigned</a:t>
            </a: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it-IT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idEdges</a:t>
            </a:r>
            <a:endParaRPr lang="it-IT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&lt;array&lt;</a:t>
            </a:r>
            <a:r>
              <a:rPr lang="it-IT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unsigned</a:t>
            </a: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2&gt;&gt; </a:t>
            </a:r>
            <a:r>
              <a:rPr lang="it-IT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extremitiesEdges</a:t>
            </a: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it-IT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it-IT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it-IT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unsigned</a:t>
            </a: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 </a:t>
            </a:r>
            <a:r>
              <a:rPr lang="it-IT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verticesPolygons</a:t>
            </a: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it-IT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it-IT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unsigned</a:t>
            </a: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 </a:t>
            </a:r>
            <a:r>
              <a:rPr lang="it-IT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edgesPolygons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4FA78A76-304D-4EA0-801D-35C1C52B10D1}"/>
              </a:ext>
            </a:extLst>
          </p:cNvPr>
          <p:cNvSpPr/>
          <p:nvPr/>
        </p:nvSpPr>
        <p:spPr>
          <a:xfrm>
            <a:off x="1543621" y="3091393"/>
            <a:ext cx="3353083" cy="2052568"/>
          </a:xfrm>
          <a:prstGeom prst="rect">
            <a:avLst/>
          </a:prstGeom>
          <a:solidFill>
            <a:srgbClr val="ABC0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10DE2CF-C86C-4590-A5E2-941F5488E412}"/>
              </a:ext>
            </a:extLst>
          </p:cNvPr>
          <p:cNvSpPr/>
          <p:nvPr/>
        </p:nvSpPr>
        <p:spPr>
          <a:xfrm>
            <a:off x="265890" y="6376105"/>
            <a:ext cx="7409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DETERMINARE I SOTTOPOLIGONI GENERATI: STRUTTURE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86F7B16B-B057-41B0-A75C-7A63D5A84F9C}"/>
              </a:ext>
            </a:extLst>
          </p:cNvPr>
          <p:cNvCxnSpPr/>
          <p:nvPr/>
        </p:nvCxnSpPr>
        <p:spPr>
          <a:xfrm flipV="1">
            <a:off x="1543621" y="3091393"/>
            <a:ext cx="2347443" cy="14416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0B927E2E-CBB6-47C2-BD6F-85F08D441E30}"/>
              </a:ext>
            </a:extLst>
          </p:cNvPr>
          <p:cNvCxnSpPr>
            <a:cxnSpLocks/>
          </p:cNvCxnSpPr>
          <p:nvPr/>
        </p:nvCxnSpPr>
        <p:spPr>
          <a:xfrm>
            <a:off x="2692639" y="3812241"/>
            <a:ext cx="2204065" cy="536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D3DC87F4-0E23-435A-AD72-CB06A50DF603}"/>
              </a:ext>
            </a:extLst>
          </p:cNvPr>
          <p:cNvCxnSpPr>
            <a:cxnSpLocks/>
          </p:cNvCxnSpPr>
          <p:nvPr/>
        </p:nvCxnSpPr>
        <p:spPr>
          <a:xfrm flipV="1">
            <a:off x="2869660" y="4158068"/>
            <a:ext cx="1318659" cy="10067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F7B4A321-8C78-4681-AA6E-BFCE45E90134}"/>
              </a:ext>
            </a:extLst>
          </p:cNvPr>
          <p:cNvCxnSpPr>
            <a:cxnSpLocks/>
          </p:cNvCxnSpPr>
          <p:nvPr/>
        </p:nvCxnSpPr>
        <p:spPr>
          <a:xfrm flipV="1">
            <a:off x="2022028" y="3091396"/>
            <a:ext cx="271351" cy="11527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tangolo 5">
            <a:extLst>
              <a:ext uri="{FF2B5EF4-FFF2-40B4-BE49-F238E27FC236}">
                <a16:creationId xmlns:a16="http://schemas.microsoft.com/office/drawing/2014/main" id="{C7FF160B-2760-4477-A46C-D5DB66B5CA9B}"/>
              </a:ext>
            </a:extLst>
          </p:cNvPr>
          <p:cNvSpPr/>
          <p:nvPr/>
        </p:nvSpPr>
        <p:spPr>
          <a:xfrm>
            <a:off x="12192000" y="6376105"/>
            <a:ext cx="3749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INIZIALIZZAZIONE DELLA MESH</a:t>
            </a:r>
          </a:p>
        </p:txBody>
      </p:sp>
    </p:spTree>
    <p:extLst>
      <p:ext uri="{BB962C8B-B14F-4D97-AF65-F5344CB8AC3E}">
        <p14:creationId xmlns:p14="http://schemas.microsoft.com/office/powerpoint/2010/main" val="1018412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pagina esterna 9">
            <a:extLst>
              <a:ext uri="{FF2B5EF4-FFF2-40B4-BE49-F238E27FC236}">
                <a16:creationId xmlns:a16="http://schemas.microsoft.com/office/drawing/2014/main" id="{BD59E837-8C5A-4746-AF4D-E416FED3FE56}"/>
              </a:ext>
            </a:extLst>
          </p:cNvPr>
          <p:cNvSpPr/>
          <p:nvPr/>
        </p:nvSpPr>
        <p:spPr>
          <a:xfrm>
            <a:off x="424940" y="0"/>
            <a:ext cx="1118681" cy="1840872"/>
          </a:xfrm>
          <a:prstGeom prst="flowChartOffpageConnector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026" name="Picture 2" descr="Home – Planet">
            <a:extLst>
              <a:ext uri="{FF2B5EF4-FFF2-40B4-BE49-F238E27FC236}">
                <a16:creationId xmlns:a16="http://schemas.microsoft.com/office/drawing/2014/main" id="{ED775197-2553-4861-A1BF-CCB9B81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" y="463661"/>
            <a:ext cx="2203540" cy="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E4E1E4B7-119B-C435-7730-F6EABB1715A5}"/>
              </a:ext>
            </a:extLst>
          </p:cNvPr>
          <p:cNvSpPr/>
          <p:nvPr/>
        </p:nvSpPr>
        <p:spPr>
          <a:xfrm>
            <a:off x="0" y="6238865"/>
            <a:ext cx="12192000" cy="64381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4727D432-21AA-4A9F-A1F9-91806F559333}"/>
              </a:ext>
            </a:extLst>
          </p:cNvPr>
          <p:cNvSpPr/>
          <p:nvPr/>
        </p:nvSpPr>
        <p:spPr>
          <a:xfrm>
            <a:off x="5259841" y="6382332"/>
            <a:ext cx="3749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INIZIALIZZAZIONE DELLA MESH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10DE2CF-C86C-4590-A5E2-941F5488E412}"/>
              </a:ext>
            </a:extLst>
          </p:cNvPr>
          <p:cNvSpPr/>
          <p:nvPr/>
        </p:nvSpPr>
        <p:spPr>
          <a:xfrm>
            <a:off x="265890" y="6376105"/>
            <a:ext cx="7409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DETERMINARE I SOTTOPOLIGONI GENERATI: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AE42F765-F58F-48A5-8680-3842DC7B303C}"/>
              </a:ext>
            </a:extLst>
          </p:cNvPr>
          <p:cNvSpPr/>
          <p:nvPr/>
        </p:nvSpPr>
        <p:spPr>
          <a:xfrm>
            <a:off x="8109790" y="2520751"/>
            <a:ext cx="3353083" cy="2052568"/>
          </a:xfrm>
          <a:prstGeom prst="rect">
            <a:avLst/>
          </a:prstGeom>
          <a:solidFill>
            <a:srgbClr val="ABC0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83177815-8CE4-486A-8527-DED717723097}"/>
              </a:ext>
            </a:extLst>
          </p:cNvPr>
          <p:cNvCxnSpPr/>
          <p:nvPr/>
        </p:nvCxnSpPr>
        <p:spPr>
          <a:xfrm flipV="1">
            <a:off x="8109790" y="2520751"/>
            <a:ext cx="2347443" cy="14416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F1042811-88F3-4D14-B071-0B3A6CE0ED0D}"/>
              </a:ext>
            </a:extLst>
          </p:cNvPr>
          <p:cNvCxnSpPr>
            <a:cxnSpLocks/>
          </p:cNvCxnSpPr>
          <p:nvPr/>
        </p:nvCxnSpPr>
        <p:spPr>
          <a:xfrm>
            <a:off x="9258808" y="3241599"/>
            <a:ext cx="2204065" cy="536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8C12E2FC-E1A3-45EA-9781-FB8B445650D8}"/>
              </a:ext>
            </a:extLst>
          </p:cNvPr>
          <p:cNvCxnSpPr>
            <a:cxnSpLocks/>
          </p:cNvCxnSpPr>
          <p:nvPr/>
        </p:nvCxnSpPr>
        <p:spPr>
          <a:xfrm flipV="1">
            <a:off x="9435829" y="3587426"/>
            <a:ext cx="1318659" cy="10067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C198C4E1-B068-4D70-A32A-6BF92609BA1A}"/>
              </a:ext>
            </a:extLst>
          </p:cNvPr>
          <p:cNvCxnSpPr>
            <a:cxnSpLocks/>
          </p:cNvCxnSpPr>
          <p:nvPr/>
        </p:nvCxnSpPr>
        <p:spPr>
          <a:xfrm flipV="1">
            <a:off x="8588197" y="2520754"/>
            <a:ext cx="271351" cy="11527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tangolo 27">
            <a:extLst>
              <a:ext uri="{FF2B5EF4-FFF2-40B4-BE49-F238E27FC236}">
                <a16:creationId xmlns:a16="http://schemas.microsoft.com/office/drawing/2014/main" id="{6F7609FA-7DBE-4AC2-949F-444997231311}"/>
              </a:ext>
            </a:extLst>
          </p:cNvPr>
          <p:cNvSpPr/>
          <p:nvPr/>
        </p:nvSpPr>
        <p:spPr>
          <a:xfrm>
            <a:off x="1820296" y="1709587"/>
            <a:ext cx="5314449" cy="3359309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F786435-6661-49AF-A836-F611238A48B8}"/>
              </a:ext>
            </a:extLst>
          </p:cNvPr>
          <p:cNvSpPr txBox="1"/>
          <p:nvPr/>
        </p:nvSpPr>
        <p:spPr>
          <a:xfrm>
            <a:off x="1942881" y="1703360"/>
            <a:ext cx="48567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 ogni frattura si inizializza la mesh corrispondente:</a:t>
            </a:r>
          </a:p>
          <a:p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vertici vengono inseriti mano a mano che si creano i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sottopoligoni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si aggiungono quelli iniziali;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lati dopo che si è finito di creare il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sottopoligono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54C81F1-49BA-40A4-A27F-C0751EBD11FE}"/>
              </a:ext>
            </a:extLst>
          </p:cNvPr>
          <p:cNvSpPr/>
          <p:nvPr/>
        </p:nvSpPr>
        <p:spPr>
          <a:xfrm>
            <a:off x="12280940" y="6376105"/>
            <a:ext cx="2610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FUNZIONE RICORSIVA</a:t>
            </a:r>
          </a:p>
        </p:txBody>
      </p:sp>
    </p:spTree>
    <p:extLst>
      <p:ext uri="{BB962C8B-B14F-4D97-AF65-F5344CB8AC3E}">
        <p14:creationId xmlns:p14="http://schemas.microsoft.com/office/powerpoint/2010/main" val="2764203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pagina esterna 9">
            <a:extLst>
              <a:ext uri="{FF2B5EF4-FFF2-40B4-BE49-F238E27FC236}">
                <a16:creationId xmlns:a16="http://schemas.microsoft.com/office/drawing/2014/main" id="{BD59E837-8C5A-4746-AF4D-E416FED3FE56}"/>
              </a:ext>
            </a:extLst>
          </p:cNvPr>
          <p:cNvSpPr/>
          <p:nvPr/>
        </p:nvSpPr>
        <p:spPr>
          <a:xfrm>
            <a:off x="424940" y="0"/>
            <a:ext cx="1118681" cy="1840872"/>
          </a:xfrm>
          <a:prstGeom prst="flowChartOffpageConnector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026" name="Picture 2" descr="Home – Planet">
            <a:extLst>
              <a:ext uri="{FF2B5EF4-FFF2-40B4-BE49-F238E27FC236}">
                <a16:creationId xmlns:a16="http://schemas.microsoft.com/office/drawing/2014/main" id="{ED775197-2553-4861-A1BF-CCB9B81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" y="463661"/>
            <a:ext cx="2203540" cy="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E4E1E4B7-119B-C435-7730-F6EABB1715A5}"/>
              </a:ext>
            </a:extLst>
          </p:cNvPr>
          <p:cNvSpPr/>
          <p:nvPr/>
        </p:nvSpPr>
        <p:spPr>
          <a:xfrm>
            <a:off x="0" y="6297231"/>
            <a:ext cx="12192000" cy="64381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4727D432-21AA-4A9F-A1F9-91806F559333}"/>
              </a:ext>
            </a:extLst>
          </p:cNvPr>
          <p:cNvSpPr/>
          <p:nvPr/>
        </p:nvSpPr>
        <p:spPr>
          <a:xfrm>
            <a:off x="5259841" y="6382332"/>
            <a:ext cx="2610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FUNZIONE RICORSIVA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10DE2CF-C86C-4590-A5E2-941F5488E412}"/>
              </a:ext>
            </a:extLst>
          </p:cNvPr>
          <p:cNvSpPr/>
          <p:nvPr/>
        </p:nvSpPr>
        <p:spPr>
          <a:xfrm>
            <a:off x="265890" y="6376105"/>
            <a:ext cx="7409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DETERMINARE I SOTTOPOLIGONI GENERATI: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AE42F765-F58F-48A5-8680-3842DC7B303C}"/>
              </a:ext>
            </a:extLst>
          </p:cNvPr>
          <p:cNvSpPr/>
          <p:nvPr/>
        </p:nvSpPr>
        <p:spPr>
          <a:xfrm>
            <a:off x="8070880" y="979766"/>
            <a:ext cx="3353083" cy="2052568"/>
          </a:xfrm>
          <a:prstGeom prst="rect">
            <a:avLst/>
          </a:prstGeom>
          <a:solidFill>
            <a:srgbClr val="ABC0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83177815-8CE4-486A-8527-DED717723097}"/>
              </a:ext>
            </a:extLst>
          </p:cNvPr>
          <p:cNvCxnSpPr/>
          <p:nvPr/>
        </p:nvCxnSpPr>
        <p:spPr>
          <a:xfrm flipV="1">
            <a:off x="8070880" y="979766"/>
            <a:ext cx="2347443" cy="14416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F1042811-88F3-4D14-B071-0B3A6CE0ED0D}"/>
              </a:ext>
            </a:extLst>
          </p:cNvPr>
          <p:cNvCxnSpPr>
            <a:cxnSpLocks/>
          </p:cNvCxnSpPr>
          <p:nvPr/>
        </p:nvCxnSpPr>
        <p:spPr>
          <a:xfrm>
            <a:off x="9219898" y="1700614"/>
            <a:ext cx="2204065" cy="536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8C12E2FC-E1A3-45EA-9781-FB8B445650D8}"/>
              </a:ext>
            </a:extLst>
          </p:cNvPr>
          <p:cNvCxnSpPr>
            <a:cxnSpLocks/>
          </p:cNvCxnSpPr>
          <p:nvPr/>
        </p:nvCxnSpPr>
        <p:spPr>
          <a:xfrm flipV="1">
            <a:off x="9396919" y="2046441"/>
            <a:ext cx="1318659" cy="10067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C198C4E1-B068-4D70-A32A-6BF92609BA1A}"/>
              </a:ext>
            </a:extLst>
          </p:cNvPr>
          <p:cNvCxnSpPr>
            <a:cxnSpLocks/>
          </p:cNvCxnSpPr>
          <p:nvPr/>
        </p:nvCxnSpPr>
        <p:spPr>
          <a:xfrm flipV="1">
            <a:off x="8549287" y="979769"/>
            <a:ext cx="271351" cy="11527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tangolo 27">
            <a:extLst>
              <a:ext uri="{FF2B5EF4-FFF2-40B4-BE49-F238E27FC236}">
                <a16:creationId xmlns:a16="http://schemas.microsoft.com/office/drawing/2014/main" id="{6F7609FA-7DBE-4AC2-949F-444997231311}"/>
              </a:ext>
            </a:extLst>
          </p:cNvPr>
          <p:cNvSpPr/>
          <p:nvPr/>
        </p:nvSpPr>
        <p:spPr>
          <a:xfrm>
            <a:off x="1820296" y="1709587"/>
            <a:ext cx="5314449" cy="1424037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F786435-6661-49AF-A836-F611238A48B8}"/>
              </a:ext>
            </a:extLst>
          </p:cNvPr>
          <p:cNvSpPr txBox="1"/>
          <p:nvPr/>
        </p:nvSpPr>
        <p:spPr>
          <a:xfrm>
            <a:off x="1912286" y="1688337"/>
            <a:ext cx="5191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funzione prende in input:</a:t>
            </a:r>
          </a:p>
          <a:p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Due code contenenti le coordinate e gli id dei vertici del poligono che sta tagliando.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FDFCB9C4-CB56-47F0-AC26-9D0EF7079A59}"/>
              </a:ext>
            </a:extLst>
          </p:cNvPr>
          <p:cNvSpPr/>
          <p:nvPr/>
        </p:nvSpPr>
        <p:spPr>
          <a:xfrm>
            <a:off x="2280003" y="735770"/>
            <a:ext cx="2929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usa una funzione ricorsiva:</a:t>
            </a:r>
            <a:endParaRPr lang="it-IT" dirty="0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82D1FD32-3025-4B13-BE8A-A0BB60495AC7}"/>
              </a:ext>
            </a:extLst>
          </p:cNvPr>
          <p:cNvSpPr/>
          <p:nvPr/>
        </p:nvSpPr>
        <p:spPr>
          <a:xfrm>
            <a:off x="1029114" y="3950187"/>
            <a:ext cx="3751438" cy="1005859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BEED8BF-4CA1-4DB1-A5B3-5695CC91E8D3}"/>
              </a:ext>
            </a:extLst>
          </p:cNvPr>
          <p:cNvSpPr txBox="1"/>
          <p:nvPr/>
        </p:nvSpPr>
        <p:spPr>
          <a:xfrm>
            <a:off x="984280" y="4129950"/>
            <a:ext cx="3664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 aggiunge solo in coda e si estrae dalla testa: O(1)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2884F323-F130-4F82-AB2E-0481D65D28B3}"/>
              </a:ext>
            </a:extLst>
          </p:cNvPr>
          <p:cNvSpPr/>
          <p:nvPr/>
        </p:nvSpPr>
        <p:spPr>
          <a:xfrm>
            <a:off x="5228431" y="3971879"/>
            <a:ext cx="3751438" cy="1005859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4A37FB2B-BF35-4301-8C67-577422C13F2C}"/>
              </a:ext>
            </a:extLst>
          </p:cNvPr>
          <p:cNvSpPr txBox="1"/>
          <p:nvPr/>
        </p:nvSpPr>
        <p:spPr>
          <a:xfrm>
            <a:off x="5183597" y="4151642"/>
            <a:ext cx="3664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Rispetto alla lista si risparmia in memoria: meno puntatori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6E024BC9-5E20-43E0-B9CE-F2101428862D}"/>
              </a:ext>
            </a:extLst>
          </p:cNvPr>
          <p:cNvCxnSpPr>
            <a:endCxn id="16" idx="0"/>
          </p:cNvCxnSpPr>
          <p:nvPr/>
        </p:nvCxnSpPr>
        <p:spPr>
          <a:xfrm flipH="1">
            <a:off x="2904833" y="3165665"/>
            <a:ext cx="597124" cy="7845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5E051957-FB09-4F40-820C-0D15AC690B79}"/>
              </a:ext>
            </a:extLst>
          </p:cNvPr>
          <p:cNvCxnSpPr>
            <a:cxnSpLocks/>
          </p:cNvCxnSpPr>
          <p:nvPr/>
        </p:nvCxnSpPr>
        <p:spPr>
          <a:xfrm>
            <a:off x="4504231" y="3160490"/>
            <a:ext cx="1030807" cy="7141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894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pagina esterna 9">
            <a:extLst>
              <a:ext uri="{FF2B5EF4-FFF2-40B4-BE49-F238E27FC236}">
                <a16:creationId xmlns:a16="http://schemas.microsoft.com/office/drawing/2014/main" id="{BD59E837-8C5A-4746-AF4D-E416FED3FE56}"/>
              </a:ext>
            </a:extLst>
          </p:cNvPr>
          <p:cNvSpPr/>
          <p:nvPr/>
        </p:nvSpPr>
        <p:spPr>
          <a:xfrm>
            <a:off x="424940" y="0"/>
            <a:ext cx="1118681" cy="1840872"/>
          </a:xfrm>
          <a:prstGeom prst="flowChartOffpageConnector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026" name="Picture 2" descr="Home – Planet">
            <a:extLst>
              <a:ext uri="{FF2B5EF4-FFF2-40B4-BE49-F238E27FC236}">
                <a16:creationId xmlns:a16="http://schemas.microsoft.com/office/drawing/2014/main" id="{ED775197-2553-4861-A1BF-CCB9B81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" y="463661"/>
            <a:ext cx="2203540" cy="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E4E1E4B7-119B-C435-7730-F6EABB1715A5}"/>
              </a:ext>
            </a:extLst>
          </p:cNvPr>
          <p:cNvSpPr/>
          <p:nvPr/>
        </p:nvSpPr>
        <p:spPr>
          <a:xfrm>
            <a:off x="0" y="6297231"/>
            <a:ext cx="12192000" cy="64381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4727D432-21AA-4A9F-A1F9-91806F559333}"/>
              </a:ext>
            </a:extLst>
          </p:cNvPr>
          <p:cNvSpPr/>
          <p:nvPr/>
        </p:nvSpPr>
        <p:spPr>
          <a:xfrm>
            <a:off x="5259841" y="6382332"/>
            <a:ext cx="2610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FUNZIONE RICORSIVA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10DE2CF-C86C-4590-A5E2-941F5488E412}"/>
              </a:ext>
            </a:extLst>
          </p:cNvPr>
          <p:cNvSpPr/>
          <p:nvPr/>
        </p:nvSpPr>
        <p:spPr>
          <a:xfrm>
            <a:off x="265890" y="6376105"/>
            <a:ext cx="7409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DETERMINARE I SOTTOPOLIGONI GENERATI: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AE42F765-F58F-48A5-8680-3842DC7B303C}"/>
              </a:ext>
            </a:extLst>
          </p:cNvPr>
          <p:cNvSpPr/>
          <p:nvPr/>
        </p:nvSpPr>
        <p:spPr>
          <a:xfrm>
            <a:off x="8070880" y="979766"/>
            <a:ext cx="3353083" cy="2052568"/>
          </a:xfrm>
          <a:prstGeom prst="rect">
            <a:avLst/>
          </a:prstGeom>
          <a:solidFill>
            <a:srgbClr val="ABC0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83177815-8CE4-486A-8527-DED717723097}"/>
              </a:ext>
            </a:extLst>
          </p:cNvPr>
          <p:cNvCxnSpPr/>
          <p:nvPr/>
        </p:nvCxnSpPr>
        <p:spPr>
          <a:xfrm flipV="1">
            <a:off x="8070880" y="979766"/>
            <a:ext cx="2347443" cy="14416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F1042811-88F3-4D14-B071-0B3A6CE0ED0D}"/>
              </a:ext>
            </a:extLst>
          </p:cNvPr>
          <p:cNvCxnSpPr>
            <a:cxnSpLocks/>
          </p:cNvCxnSpPr>
          <p:nvPr/>
        </p:nvCxnSpPr>
        <p:spPr>
          <a:xfrm>
            <a:off x="9219898" y="1700614"/>
            <a:ext cx="2204065" cy="536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8C12E2FC-E1A3-45EA-9781-FB8B445650D8}"/>
              </a:ext>
            </a:extLst>
          </p:cNvPr>
          <p:cNvCxnSpPr>
            <a:cxnSpLocks/>
          </p:cNvCxnSpPr>
          <p:nvPr/>
        </p:nvCxnSpPr>
        <p:spPr>
          <a:xfrm flipV="1">
            <a:off x="9396919" y="2046441"/>
            <a:ext cx="1318659" cy="10067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C198C4E1-B068-4D70-A32A-6BF92609BA1A}"/>
              </a:ext>
            </a:extLst>
          </p:cNvPr>
          <p:cNvCxnSpPr>
            <a:cxnSpLocks/>
          </p:cNvCxnSpPr>
          <p:nvPr/>
        </p:nvCxnSpPr>
        <p:spPr>
          <a:xfrm flipV="1">
            <a:off x="8549287" y="979769"/>
            <a:ext cx="271351" cy="11527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tangolo 27">
            <a:extLst>
              <a:ext uri="{FF2B5EF4-FFF2-40B4-BE49-F238E27FC236}">
                <a16:creationId xmlns:a16="http://schemas.microsoft.com/office/drawing/2014/main" id="{6F7609FA-7DBE-4AC2-949F-444997231311}"/>
              </a:ext>
            </a:extLst>
          </p:cNvPr>
          <p:cNvSpPr/>
          <p:nvPr/>
        </p:nvSpPr>
        <p:spPr>
          <a:xfrm>
            <a:off x="1820296" y="1709587"/>
            <a:ext cx="5314449" cy="1424037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F786435-6661-49AF-A836-F611238A48B8}"/>
              </a:ext>
            </a:extLst>
          </p:cNvPr>
          <p:cNvSpPr txBox="1"/>
          <p:nvPr/>
        </p:nvSpPr>
        <p:spPr>
          <a:xfrm>
            <a:off x="1912286" y="1688337"/>
            <a:ext cx="5191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funzione prende in input:</a:t>
            </a:r>
          </a:p>
          <a:p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 lista di riferimenti alle tracce che devono tagliare il poligono, già ordinate.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FDFCB9C4-CB56-47F0-AC26-9D0EF7079A59}"/>
              </a:ext>
            </a:extLst>
          </p:cNvPr>
          <p:cNvSpPr/>
          <p:nvPr/>
        </p:nvSpPr>
        <p:spPr>
          <a:xfrm>
            <a:off x="2280003" y="735770"/>
            <a:ext cx="2929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usa una funzione ricorsiva:</a:t>
            </a:r>
            <a:endParaRPr lang="it-IT" dirty="0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82D1FD32-3025-4B13-BE8A-A0BB60495AC7}"/>
              </a:ext>
            </a:extLst>
          </p:cNvPr>
          <p:cNvSpPr/>
          <p:nvPr/>
        </p:nvSpPr>
        <p:spPr>
          <a:xfrm>
            <a:off x="1029114" y="3950187"/>
            <a:ext cx="3751438" cy="1005859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BEED8BF-4CA1-4DB1-A5B3-5695CC91E8D3}"/>
              </a:ext>
            </a:extLst>
          </p:cNvPr>
          <p:cNvSpPr txBox="1"/>
          <p:nvPr/>
        </p:nvSpPr>
        <p:spPr>
          <a:xfrm>
            <a:off x="984280" y="4129950"/>
            <a:ext cx="3664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 usano i riferimenti per modificare le tracce originali e non una copia 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2884F323-F130-4F82-AB2E-0481D65D28B3}"/>
              </a:ext>
            </a:extLst>
          </p:cNvPr>
          <p:cNvSpPr/>
          <p:nvPr/>
        </p:nvSpPr>
        <p:spPr>
          <a:xfrm>
            <a:off x="5228431" y="3971879"/>
            <a:ext cx="3751438" cy="1005859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4A37FB2B-BF35-4301-8C67-577422C13F2C}"/>
              </a:ext>
            </a:extLst>
          </p:cNvPr>
          <p:cNvSpPr txBox="1"/>
          <p:nvPr/>
        </p:nvSpPr>
        <p:spPr>
          <a:xfrm>
            <a:off x="5183597" y="4151642"/>
            <a:ext cx="3664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L’algoritmo si ferma quando la funzione trova una lista vuota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6E024BC9-5E20-43E0-B9CE-F2101428862D}"/>
              </a:ext>
            </a:extLst>
          </p:cNvPr>
          <p:cNvCxnSpPr>
            <a:endCxn id="16" idx="0"/>
          </p:cNvCxnSpPr>
          <p:nvPr/>
        </p:nvCxnSpPr>
        <p:spPr>
          <a:xfrm flipH="1">
            <a:off x="2904833" y="3165665"/>
            <a:ext cx="597124" cy="7845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5E051957-FB09-4F40-820C-0D15AC690B79}"/>
              </a:ext>
            </a:extLst>
          </p:cNvPr>
          <p:cNvCxnSpPr>
            <a:cxnSpLocks/>
          </p:cNvCxnSpPr>
          <p:nvPr/>
        </p:nvCxnSpPr>
        <p:spPr>
          <a:xfrm>
            <a:off x="4504231" y="3160490"/>
            <a:ext cx="1030807" cy="7141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tangolo 5">
            <a:extLst>
              <a:ext uri="{FF2B5EF4-FFF2-40B4-BE49-F238E27FC236}">
                <a16:creationId xmlns:a16="http://schemas.microsoft.com/office/drawing/2014/main" id="{3EB6060E-B4FF-4E0E-9647-42ED11D18DC0}"/>
              </a:ext>
            </a:extLst>
          </p:cNvPr>
          <p:cNvSpPr/>
          <p:nvPr/>
        </p:nvSpPr>
        <p:spPr>
          <a:xfrm>
            <a:off x="12276512" y="6376105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GENERALE</a:t>
            </a:r>
          </a:p>
        </p:txBody>
      </p:sp>
    </p:spTree>
    <p:extLst>
      <p:ext uri="{BB962C8B-B14F-4D97-AF65-F5344CB8AC3E}">
        <p14:creationId xmlns:p14="http://schemas.microsoft.com/office/powerpoint/2010/main" val="3602371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pagina esterna 9">
            <a:extLst>
              <a:ext uri="{FF2B5EF4-FFF2-40B4-BE49-F238E27FC236}">
                <a16:creationId xmlns:a16="http://schemas.microsoft.com/office/drawing/2014/main" id="{BD59E837-8C5A-4746-AF4D-E416FED3FE56}"/>
              </a:ext>
            </a:extLst>
          </p:cNvPr>
          <p:cNvSpPr/>
          <p:nvPr/>
        </p:nvSpPr>
        <p:spPr>
          <a:xfrm>
            <a:off x="424940" y="0"/>
            <a:ext cx="1118681" cy="1840872"/>
          </a:xfrm>
          <a:prstGeom prst="flowChartOffpageConnector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026" name="Picture 2" descr="Home – Planet">
            <a:extLst>
              <a:ext uri="{FF2B5EF4-FFF2-40B4-BE49-F238E27FC236}">
                <a16:creationId xmlns:a16="http://schemas.microsoft.com/office/drawing/2014/main" id="{ED775197-2553-4861-A1BF-CCB9B81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" y="463661"/>
            <a:ext cx="2203540" cy="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E4E1E4B7-119B-C435-7730-F6EABB1715A5}"/>
              </a:ext>
            </a:extLst>
          </p:cNvPr>
          <p:cNvSpPr/>
          <p:nvPr/>
        </p:nvSpPr>
        <p:spPr>
          <a:xfrm>
            <a:off x="0" y="6238865"/>
            <a:ext cx="12192000" cy="64381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4727D432-21AA-4A9F-A1F9-91806F559333}"/>
              </a:ext>
            </a:extLst>
          </p:cNvPr>
          <p:cNvSpPr/>
          <p:nvPr/>
        </p:nvSpPr>
        <p:spPr>
          <a:xfrm>
            <a:off x="5259841" y="6382332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GENERALE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10DE2CF-C86C-4590-A5E2-941F5488E412}"/>
              </a:ext>
            </a:extLst>
          </p:cNvPr>
          <p:cNvSpPr/>
          <p:nvPr/>
        </p:nvSpPr>
        <p:spPr>
          <a:xfrm>
            <a:off x="265890" y="6376105"/>
            <a:ext cx="7409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DETERMINARE I SOTTOPOLIGONI GENERATI: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F9ED5739-58C7-48F6-A335-45B486AD2D81}"/>
              </a:ext>
            </a:extLst>
          </p:cNvPr>
          <p:cNvSpPr/>
          <p:nvPr/>
        </p:nvSpPr>
        <p:spPr>
          <a:xfrm>
            <a:off x="3558401" y="1401018"/>
            <a:ext cx="5460294" cy="3606617"/>
          </a:xfrm>
          <a:prstGeom prst="rect">
            <a:avLst/>
          </a:prstGeom>
          <a:solidFill>
            <a:srgbClr val="ABC0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861B57A9-5F6C-45DF-B3AB-F2629F020760}"/>
              </a:ext>
            </a:extLst>
          </p:cNvPr>
          <p:cNvCxnSpPr>
            <a:cxnSpLocks/>
          </p:cNvCxnSpPr>
          <p:nvPr/>
        </p:nvCxnSpPr>
        <p:spPr>
          <a:xfrm flipV="1">
            <a:off x="3549117" y="1401018"/>
            <a:ext cx="3250168" cy="218499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C3F0486C-A628-48B0-BBA6-5B6503BBDC9C}"/>
              </a:ext>
            </a:extLst>
          </p:cNvPr>
          <p:cNvCxnSpPr>
            <a:cxnSpLocks/>
          </p:cNvCxnSpPr>
          <p:nvPr/>
        </p:nvCxnSpPr>
        <p:spPr>
          <a:xfrm>
            <a:off x="5593404" y="2655651"/>
            <a:ext cx="3425291" cy="7539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e 10">
            <a:extLst>
              <a:ext uri="{FF2B5EF4-FFF2-40B4-BE49-F238E27FC236}">
                <a16:creationId xmlns:a16="http://schemas.microsoft.com/office/drawing/2014/main" id="{8CFA107E-DAA0-43A7-9BC8-BDC4C524E0E1}"/>
              </a:ext>
            </a:extLst>
          </p:cNvPr>
          <p:cNvSpPr/>
          <p:nvPr/>
        </p:nvSpPr>
        <p:spPr>
          <a:xfrm>
            <a:off x="8940872" y="1319959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11FC1A50-81C0-4664-A820-CF2BA779E09B}"/>
              </a:ext>
            </a:extLst>
          </p:cNvPr>
          <p:cNvSpPr/>
          <p:nvPr/>
        </p:nvSpPr>
        <p:spPr>
          <a:xfrm>
            <a:off x="8940873" y="4923919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90B64713-D41D-470C-A430-A979EFFE2122}"/>
              </a:ext>
            </a:extLst>
          </p:cNvPr>
          <p:cNvSpPr/>
          <p:nvPr/>
        </p:nvSpPr>
        <p:spPr>
          <a:xfrm>
            <a:off x="3475938" y="4929690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D699E6CB-C9A4-4EDF-8DF2-22F57710C039}"/>
              </a:ext>
            </a:extLst>
          </p:cNvPr>
          <p:cNvSpPr/>
          <p:nvPr/>
        </p:nvSpPr>
        <p:spPr>
          <a:xfrm>
            <a:off x="6760374" y="1319959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E8D53E79-9440-4071-ADFF-A0F18C8B1511}"/>
              </a:ext>
            </a:extLst>
          </p:cNvPr>
          <p:cNvSpPr/>
          <p:nvPr/>
        </p:nvSpPr>
        <p:spPr>
          <a:xfrm>
            <a:off x="3480579" y="3575144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9CD793F5-AE60-4530-A020-ED5659DCA522}"/>
              </a:ext>
            </a:extLst>
          </p:cNvPr>
          <p:cNvSpPr/>
          <p:nvPr/>
        </p:nvSpPr>
        <p:spPr>
          <a:xfrm>
            <a:off x="3480578" y="3463094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3FBCFB46-3A6A-4675-8541-6353BDC86031}"/>
              </a:ext>
            </a:extLst>
          </p:cNvPr>
          <p:cNvSpPr/>
          <p:nvPr/>
        </p:nvSpPr>
        <p:spPr>
          <a:xfrm>
            <a:off x="6631103" y="1313732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094DC8DD-749D-4D4F-A245-667F89A5C70E}"/>
              </a:ext>
            </a:extLst>
          </p:cNvPr>
          <p:cNvSpPr/>
          <p:nvPr/>
        </p:nvSpPr>
        <p:spPr>
          <a:xfrm>
            <a:off x="3490654" y="1319959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947A77A-D8B7-43D7-A59C-C19C4513663C}"/>
              </a:ext>
            </a:extLst>
          </p:cNvPr>
          <p:cNvSpPr txBox="1"/>
          <p:nvPr/>
        </p:nvSpPr>
        <p:spPr>
          <a:xfrm>
            <a:off x="2052537" y="542278"/>
            <a:ext cx="824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 funziona la funzione ricorsiva?</a:t>
            </a:r>
          </a:p>
        </p:txBody>
      </p:sp>
    </p:spTree>
    <p:extLst>
      <p:ext uri="{BB962C8B-B14F-4D97-AF65-F5344CB8AC3E}">
        <p14:creationId xmlns:p14="http://schemas.microsoft.com/office/powerpoint/2010/main" val="3055977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pagina esterna 9">
            <a:extLst>
              <a:ext uri="{FF2B5EF4-FFF2-40B4-BE49-F238E27FC236}">
                <a16:creationId xmlns:a16="http://schemas.microsoft.com/office/drawing/2014/main" id="{BD59E837-8C5A-4746-AF4D-E416FED3FE56}"/>
              </a:ext>
            </a:extLst>
          </p:cNvPr>
          <p:cNvSpPr/>
          <p:nvPr/>
        </p:nvSpPr>
        <p:spPr>
          <a:xfrm>
            <a:off x="424940" y="0"/>
            <a:ext cx="1118681" cy="1840872"/>
          </a:xfrm>
          <a:prstGeom prst="flowChartOffpageConnector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026" name="Picture 2" descr="Home – Planet">
            <a:extLst>
              <a:ext uri="{FF2B5EF4-FFF2-40B4-BE49-F238E27FC236}">
                <a16:creationId xmlns:a16="http://schemas.microsoft.com/office/drawing/2014/main" id="{ED775197-2553-4861-A1BF-CCB9B81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" y="463661"/>
            <a:ext cx="2203540" cy="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E4E1E4B7-119B-C435-7730-F6EABB1715A5}"/>
              </a:ext>
            </a:extLst>
          </p:cNvPr>
          <p:cNvSpPr/>
          <p:nvPr/>
        </p:nvSpPr>
        <p:spPr>
          <a:xfrm>
            <a:off x="0" y="6238865"/>
            <a:ext cx="12192000" cy="64381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4727D432-21AA-4A9F-A1F9-91806F559333}"/>
              </a:ext>
            </a:extLst>
          </p:cNvPr>
          <p:cNvSpPr/>
          <p:nvPr/>
        </p:nvSpPr>
        <p:spPr>
          <a:xfrm>
            <a:off x="5259841" y="6382332"/>
            <a:ext cx="20762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GENERALE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10DE2CF-C86C-4590-A5E2-941F5488E412}"/>
              </a:ext>
            </a:extLst>
          </p:cNvPr>
          <p:cNvSpPr/>
          <p:nvPr/>
        </p:nvSpPr>
        <p:spPr>
          <a:xfrm>
            <a:off x="265890" y="6376105"/>
            <a:ext cx="7409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DETERMINARE I SOTTOPOLIGONI GENERATI: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F9ED5739-58C7-48F6-A335-45B486AD2D81}"/>
              </a:ext>
            </a:extLst>
          </p:cNvPr>
          <p:cNvSpPr/>
          <p:nvPr/>
        </p:nvSpPr>
        <p:spPr>
          <a:xfrm>
            <a:off x="3558401" y="1401018"/>
            <a:ext cx="5460294" cy="3606617"/>
          </a:xfrm>
          <a:prstGeom prst="rect">
            <a:avLst/>
          </a:prstGeom>
          <a:solidFill>
            <a:srgbClr val="ABC0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861B57A9-5F6C-45DF-B3AB-F2629F020760}"/>
              </a:ext>
            </a:extLst>
          </p:cNvPr>
          <p:cNvCxnSpPr>
            <a:cxnSpLocks/>
          </p:cNvCxnSpPr>
          <p:nvPr/>
        </p:nvCxnSpPr>
        <p:spPr>
          <a:xfrm flipV="1">
            <a:off x="1771843" y="305408"/>
            <a:ext cx="6603672" cy="451223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C3F0486C-A628-48B0-BBA6-5B6503BBDC9C}"/>
              </a:ext>
            </a:extLst>
          </p:cNvPr>
          <p:cNvCxnSpPr>
            <a:cxnSpLocks/>
          </p:cNvCxnSpPr>
          <p:nvPr/>
        </p:nvCxnSpPr>
        <p:spPr>
          <a:xfrm>
            <a:off x="5583677" y="2634905"/>
            <a:ext cx="3435018" cy="7747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e 10">
            <a:extLst>
              <a:ext uri="{FF2B5EF4-FFF2-40B4-BE49-F238E27FC236}">
                <a16:creationId xmlns:a16="http://schemas.microsoft.com/office/drawing/2014/main" id="{8CFA107E-DAA0-43A7-9BC8-BDC4C524E0E1}"/>
              </a:ext>
            </a:extLst>
          </p:cNvPr>
          <p:cNvSpPr/>
          <p:nvPr/>
        </p:nvSpPr>
        <p:spPr>
          <a:xfrm>
            <a:off x="8940872" y="1319959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11FC1A50-81C0-4664-A820-CF2BA779E09B}"/>
              </a:ext>
            </a:extLst>
          </p:cNvPr>
          <p:cNvSpPr/>
          <p:nvPr/>
        </p:nvSpPr>
        <p:spPr>
          <a:xfrm>
            <a:off x="8940873" y="4923919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90B64713-D41D-470C-A430-A979EFFE2122}"/>
              </a:ext>
            </a:extLst>
          </p:cNvPr>
          <p:cNvSpPr/>
          <p:nvPr/>
        </p:nvSpPr>
        <p:spPr>
          <a:xfrm>
            <a:off x="3475938" y="4929690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D699E6CB-C9A4-4EDF-8DF2-22F57710C039}"/>
              </a:ext>
            </a:extLst>
          </p:cNvPr>
          <p:cNvSpPr/>
          <p:nvPr/>
        </p:nvSpPr>
        <p:spPr>
          <a:xfrm>
            <a:off x="6760374" y="1319959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E8D53E79-9440-4071-ADFF-A0F18C8B1511}"/>
              </a:ext>
            </a:extLst>
          </p:cNvPr>
          <p:cNvSpPr/>
          <p:nvPr/>
        </p:nvSpPr>
        <p:spPr>
          <a:xfrm>
            <a:off x="3480579" y="3575144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9CD793F5-AE60-4530-A020-ED5659DCA522}"/>
              </a:ext>
            </a:extLst>
          </p:cNvPr>
          <p:cNvSpPr/>
          <p:nvPr/>
        </p:nvSpPr>
        <p:spPr>
          <a:xfrm>
            <a:off x="3480578" y="3463094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3FBCFB46-3A6A-4675-8541-6353BDC86031}"/>
              </a:ext>
            </a:extLst>
          </p:cNvPr>
          <p:cNvSpPr/>
          <p:nvPr/>
        </p:nvSpPr>
        <p:spPr>
          <a:xfrm>
            <a:off x="6631103" y="1313732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094DC8DD-749D-4D4F-A245-667F89A5C70E}"/>
              </a:ext>
            </a:extLst>
          </p:cNvPr>
          <p:cNvSpPr/>
          <p:nvPr/>
        </p:nvSpPr>
        <p:spPr>
          <a:xfrm>
            <a:off x="3490654" y="1319959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C04245A8-64DE-4D61-B2C7-E325CDF541A2}"/>
              </a:ext>
            </a:extLst>
          </p:cNvPr>
          <p:cNvSpPr/>
          <p:nvPr/>
        </p:nvSpPr>
        <p:spPr>
          <a:xfrm>
            <a:off x="5515582" y="2571478"/>
            <a:ext cx="155643" cy="16211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81A46AF9-E0B1-47DC-B3D5-EB17C0827573}"/>
              </a:ext>
            </a:extLst>
          </p:cNvPr>
          <p:cNvSpPr/>
          <p:nvPr/>
        </p:nvSpPr>
        <p:spPr>
          <a:xfrm>
            <a:off x="8930799" y="3310760"/>
            <a:ext cx="155643" cy="16211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740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pagina esterna 9">
            <a:extLst>
              <a:ext uri="{FF2B5EF4-FFF2-40B4-BE49-F238E27FC236}">
                <a16:creationId xmlns:a16="http://schemas.microsoft.com/office/drawing/2014/main" id="{BD59E837-8C5A-4746-AF4D-E416FED3FE56}"/>
              </a:ext>
            </a:extLst>
          </p:cNvPr>
          <p:cNvSpPr/>
          <p:nvPr/>
        </p:nvSpPr>
        <p:spPr>
          <a:xfrm>
            <a:off x="424940" y="0"/>
            <a:ext cx="1118681" cy="1840872"/>
          </a:xfrm>
          <a:prstGeom prst="flowChartOffpageConnector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026" name="Picture 2" descr="Home – Planet">
            <a:extLst>
              <a:ext uri="{FF2B5EF4-FFF2-40B4-BE49-F238E27FC236}">
                <a16:creationId xmlns:a16="http://schemas.microsoft.com/office/drawing/2014/main" id="{ED775197-2553-4861-A1BF-CCB9B81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" y="463661"/>
            <a:ext cx="2203540" cy="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E4E1E4B7-119B-C435-7730-F6EABB1715A5}"/>
              </a:ext>
            </a:extLst>
          </p:cNvPr>
          <p:cNvSpPr/>
          <p:nvPr/>
        </p:nvSpPr>
        <p:spPr>
          <a:xfrm>
            <a:off x="0" y="6238865"/>
            <a:ext cx="12192000" cy="64381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10DE2CF-C86C-4590-A5E2-941F5488E412}"/>
              </a:ext>
            </a:extLst>
          </p:cNvPr>
          <p:cNvSpPr/>
          <p:nvPr/>
        </p:nvSpPr>
        <p:spPr>
          <a:xfrm>
            <a:off x="265890" y="6376105"/>
            <a:ext cx="7409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DETERMINARE I SOTTOPOLIGONI GENERATI:</a:t>
            </a:r>
          </a:p>
        </p:txBody>
      </p:sp>
      <p:sp>
        <p:nvSpPr>
          <p:cNvPr id="3" name="Triangolo rettangolo 2">
            <a:extLst>
              <a:ext uri="{FF2B5EF4-FFF2-40B4-BE49-F238E27FC236}">
                <a16:creationId xmlns:a16="http://schemas.microsoft.com/office/drawing/2014/main" id="{C28C7D26-D9B3-4215-9F6E-5DEEB1140F9F}"/>
              </a:ext>
            </a:extLst>
          </p:cNvPr>
          <p:cNvSpPr/>
          <p:nvPr/>
        </p:nvSpPr>
        <p:spPr>
          <a:xfrm rot="10800000" flipH="1">
            <a:off x="3597756" y="1202503"/>
            <a:ext cx="3250168" cy="2197446"/>
          </a:xfrm>
          <a:prstGeom prst="rtTriangle">
            <a:avLst/>
          </a:prstGeom>
          <a:solidFill>
            <a:srgbClr val="ABC0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Pentagono 6">
            <a:extLst>
              <a:ext uri="{FF2B5EF4-FFF2-40B4-BE49-F238E27FC236}">
                <a16:creationId xmlns:a16="http://schemas.microsoft.com/office/drawing/2014/main" id="{972BEA67-704E-4680-A323-D942B6F4BA65}"/>
              </a:ext>
            </a:extLst>
          </p:cNvPr>
          <p:cNvSpPr/>
          <p:nvPr/>
        </p:nvSpPr>
        <p:spPr>
          <a:xfrm>
            <a:off x="3970507" y="1544452"/>
            <a:ext cx="5474387" cy="3602488"/>
          </a:xfrm>
          <a:custGeom>
            <a:avLst/>
            <a:gdLst>
              <a:gd name="connsiteX0" fmla="*/ 5 w 4494179"/>
              <a:gd name="connsiteY0" fmla="*/ 1970529 h 5158926"/>
              <a:gd name="connsiteX1" fmla="*/ 2247090 w 4494179"/>
              <a:gd name="connsiteY1" fmla="*/ 0 h 5158926"/>
              <a:gd name="connsiteX2" fmla="*/ 4494174 w 4494179"/>
              <a:gd name="connsiteY2" fmla="*/ 1970529 h 5158926"/>
              <a:gd name="connsiteX3" fmla="*/ 3635864 w 4494179"/>
              <a:gd name="connsiteY3" fmla="*/ 5158913 h 5158926"/>
              <a:gd name="connsiteX4" fmla="*/ 858315 w 4494179"/>
              <a:gd name="connsiteY4" fmla="*/ 5158913 h 5158926"/>
              <a:gd name="connsiteX5" fmla="*/ 5 w 4494179"/>
              <a:gd name="connsiteY5" fmla="*/ 1970529 h 5158926"/>
              <a:gd name="connsiteX0" fmla="*/ 0 w 5496118"/>
              <a:gd name="connsiteY0" fmla="*/ 2184538 h 5158913"/>
              <a:gd name="connsiteX1" fmla="*/ 3249034 w 5496118"/>
              <a:gd name="connsiteY1" fmla="*/ 0 h 5158913"/>
              <a:gd name="connsiteX2" fmla="*/ 5496118 w 5496118"/>
              <a:gd name="connsiteY2" fmla="*/ 1970529 h 5158913"/>
              <a:gd name="connsiteX3" fmla="*/ 4637808 w 5496118"/>
              <a:gd name="connsiteY3" fmla="*/ 5158913 h 5158913"/>
              <a:gd name="connsiteX4" fmla="*/ 1860259 w 5496118"/>
              <a:gd name="connsiteY4" fmla="*/ 5158913 h 5158913"/>
              <a:gd name="connsiteX5" fmla="*/ 0 w 5496118"/>
              <a:gd name="connsiteY5" fmla="*/ 2184538 h 5158913"/>
              <a:gd name="connsiteX0" fmla="*/ 0 w 5496118"/>
              <a:gd name="connsiteY0" fmla="*/ 2184538 h 5158913"/>
              <a:gd name="connsiteX1" fmla="*/ 3249034 w 5496118"/>
              <a:gd name="connsiteY1" fmla="*/ 0 h 5158913"/>
              <a:gd name="connsiteX2" fmla="*/ 5496118 w 5496118"/>
              <a:gd name="connsiteY2" fmla="*/ 1970529 h 5158913"/>
              <a:gd name="connsiteX3" fmla="*/ 4637808 w 5496118"/>
              <a:gd name="connsiteY3" fmla="*/ 5158913 h 5158913"/>
              <a:gd name="connsiteX4" fmla="*/ 12003 w 5496118"/>
              <a:gd name="connsiteY4" fmla="*/ 3563577 h 5158913"/>
              <a:gd name="connsiteX5" fmla="*/ 0 w 5496118"/>
              <a:gd name="connsiteY5" fmla="*/ 2184538 h 5158913"/>
              <a:gd name="connsiteX0" fmla="*/ 0 w 5496118"/>
              <a:gd name="connsiteY0" fmla="*/ 2184538 h 3583032"/>
              <a:gd name="connsiteX1" fmla="*/ 3249034 w 5496118"/>
              <a:gd name="connsiteY1" fmla="*/ 0 h 3583032"/>
              <a:gd name="connsiteX2" fmla="*/ 5496118 w 5496118"/>
              <a:gd name="connsiteY2" fmla="*/ 1970529 h 3583032"/>
              <a:gd name="connsiteX3" fmla="*/ 5474387 w 5496118"/>
              <a:gd name="connsiteY3" fmla="*/ 3583032 h 3583032"/>
              <a:gd name="connsiteX4" fmla="*/ 12003 w 5496118"/>
              <a:gd name="connsiteY4" fmla="*/ 3563577 h 3583032"/>
              <a:gd name="connsiteX5" fmla="*/ 0 w 5496118"/>
              <a:gd name="connsiteY5" fmla="*/ 2184538 h 3583032"/>
              <a:gd name="connsiteX0" fmla="*/ 0 w 5474387"/>
              <a:gd name="connsiteY0" fmla="*/ 2188724 h 3587218"/>
              <a:gd name="connsiteX1" fmla="*/ 3249034 w 5474387"/>
              <a:gd name="connsiteY1" fmla="*/ 4186 h 3587218"/>
              <a:gd name="connsiteX2" fmla="*/ 5447480 w 5474387"/>
              <a:gd name="connsiteY2" fmla="*/ 0 h 3587218"/>
              <a:gd name="connsiteX3" fmla="*/ 5474387 w 5474387"/>
              <a:gd name="connsiteY3" fmla="*/ 3587218 h 3587218"/>
              <a:gd name="connsiteX4" fmla="*/ 12003 w 5474387"/>
              <a:gd name="connsiteY4" fmla="*/ 3567763 h 3587218"/>
              <a:gd name="connsiteX5" fmla="*/ 0 w 5474387"/>
              <a:gd name="connsiteY5" fmla="*/ 2188724 h 3587218"/>
              <a:gd name="connsiteX0" fmla="*/ 0 w 5474387"/>
              <a:gd name="connsiteY0" fmla="*/ 2203994 h 3602488"/>
              <a:gd name="connsiteX1" fmla="*/ 3258762 w 5474387"/>
              <a:gd name="connsiteY1" fmla="*/ 0 h 3602488"/>
              <a:gd name="connsiteX2" fmla="*/ 5447480 w 5474387"/>
              <a:gd name="connsiteY2" fmla="*/ 15270 h 3602488"/>
              <a:gd name="connsiteX3" fmla="*/ 5474387 w 5474387"/>
              <a:gd name="connsiteY3" fmla="*/ 3602488 h 3602488"/>
              <a:gd name="connsiteX4" fmla="*/ 12003 w 5474387"/>
              <a:gd name="connsiteY4" fmla="*/ 3583033 h 3602488"/>
              <a:gd name="connsiteX5" fmla="*/ 0 w 5474387"/>
              <a:gd name="connsiteY5" fmla="*/ 2203994 h 3602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74387" h="3602488">
                <a:moveTo>
                  <a:pt x="0" y="2203994"/>
                </a:moveTo>
                <a:lnTo>
                  <a:pt x="3258762" y="0"/>
                </a:lnTo>
                <a:lnTo>
                  <a:pt x="5447480" y="15270"/>
                </a:lnTo>
                <a:lnTo>
                  <a:pt x="5474387" y="3602488"/>
                </a:lnTo>
                <a:lnTo>
                  <a:pt x="12003" y="3583033"/>
                </a:lnTo>
                <a:lnTo>
                  <a:pt x="0" y="2203994"/>
                </a:lnTo>
                <a:close/>
              </a:path>
            </a:pathLst>
          </a:custGeom>
          <a:solidFill>
            <a:srgbClr val="ABC0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C3F0486C-A628-48B0-BBA6-5B6503BBDC9C}"/>
              </a:ext>
            </a:extLst>
          </p:cNvPr>
          <p:cNvCxnSpPr>
            <a:cxnSpLocks/>
          </p:cNvCxnSpPr>
          <p:nvPr/>
        </p:nvCxnSpPr>
        <p:spPr>
          <a:xfrm>
            <a:off x="5632315" y="2626468"/>
            <a:ext cx="3812579" cy="95339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>
            <a:extLst>
              <a:ext uri="{FF2B5EF4-FFF2-40B4-BE49-F238E27FC236}">
                <a16:creationId xmlns:a16="http://schemas.microsoft.com/office/drawing/2014/main" id="{F6D941C2-3EE0-47BD-8829-2CBDCE60584D}"/>
              </a:ext>
            </a:extLst>
          </p:cNvPr>
          <p:cNvSpPr/>
          <p:nvPr/>
        </p:nvSpPr>
        <p:spPr>
          <a:xfrm>
            <a:off x="5222840" y="6376105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GENERALE</a:t>
            </a:r>
          </a:p>
        </p:txBody>
      </p:sp>
    </p:spTree>
    <p:extLst>
      <p:ext uri="{BB962C8B-B14F-4D97-AF65-F5344CB8AC3E}">
        <p14:creationId xmlns:p14="http://schemas.microsoft.com/office/powerpoint/2010/main" val="274194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pagina esterna 9">
            <a:extLst>
              <a:ext uri="{FF2B5EF4-FFF2-40B4-BE49-F238E27FC236}">
                <a16:creationId xmlns:a16="http://schemas.microsoft.com/office/drawing/2014/main" id="{BD59E837-8C5A-4746-AF4D-E416FED3FE56}"/>
              </a:ext>
            </a:extLst>
          </p:cNvPr>
          <p:cNvSpPr/>
          <p:nvPr/>
        </p:nvSpPr>
        <p:spPr>
          <a:xfrm>
            <a:off x="424940" y="0"/>
            <a:ext cx="1118681" cy="1840872"/>
          </a:xfrm>
          <a:prstGeom prst="flowChartOffpageConnector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>
              <a:spcBef>
                <a:spcPts val="1000"/>
              </a:spcBef>
              <a:defRPr/>
            </a:pPr>
            <a:endParaRPr lang="it-IT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ome – Planet">
            <a:extLst>
              <a:ext uri="{FF2B5EF4-FFF2-40B4-BE49-F238E27FC236}">
                <a16:creationId xmlns:a16="http://schemas.microsoft.com/office/drawing/2014/main" id="{ED775197-2553-4861-A1BF-CCB9B81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" y="463661"/>
            <a:ext cx="2203540" cy="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ttangolo 13">
            <a:extLst>
              <a:ext uri="{FF2B5EF4-FFF2-40B4-BE49-F238E27FC236}">
                <a16:creationId xmlns:a16="http://schemas.microsoft.com/office/drawing/2014/main" id="{C8CA612C-3940-4C43-A9B9-7192093ED141}"/>
              </a:ext>
            </a:extLst>
          </p:cNvPr>
          <p:cNvSpPr/>
          <p:nvPr/>
        </p:nvSpPr>
        <p:spPr>
          <a:xfrm>
            <a:off x="1671976" y="1354622"/>
            <a:ext cx="4514815" cy="240998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algn="ctr"/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A1B9CC66-34B5-4D7F-B677-6AF7939D65D4}"/>
              </a:ext>
            </a:extLst>
          </p:cNvPr>
          <p:cNvSpPr/>
          <p:nvPr/>
        </p:nvSpPr>
        <p:spPr>
          <a:xfrm>
            <a:off x="6553029" y="1121044"/>
            <a:ext cx="4099095" cy="4480136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algn="ctr"/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9728EA8-E133-282A-EC2D-D264427A7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784" y="1392781"/>
            <a:ext cx="10515600" cy="690465"/>
          </a:xfrm>
        </p:spPr>
        <p:txBody>
          <a:bodyPr>
            <a:noAutofit/>
          </a:bodyPr>
          <a:lstStyle/>
          <a:p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Fracture</a:t>
            </a:r>
            <a:r>
              <a:rPr lang="it-IT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                   Trace: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7A5935-1F56-EC78-C8C2-81EC55021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2611"/>
            <a:ext cx="10515600" cy="3582956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4E1E4B7-119B-C435-7730-F6EABB1715A5}"/>
              </a:ext>
            </a:extLst>
          </p:cNvPr>
          <p:cNvSpPr/>
          <p:nvPr/>
        </p:nvSpPr>
        <p:spPr>
          <a:xfrm>
            <a:off x="0" y="6238865"/>
            <a:ext cx="12192000" cy="64381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algn="ctr"/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12EE759-6876-C4F7-9D72-6B234F63D117}"/>
              </a:ext>
            </a:extLst>
          </p:cNvPr>
          <p:cNvSpPr txBox="1"/>
          <p:nvPr/>
        </p:nvSpPr>
        <p:spPr>
          <a:xfrm>
            <a:off x="195943" y="6400800"/>
            <a:ext cx="705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DETERMINARE LE TRACCE DI UN DFN: STRUTTURE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0B6481DE-CCDB-460D-82CD-E211269664B6}"/>
              </a:ext>
            </a:extLst>
          </p:cNvPr>
          <p:cNvSpPr/>
          <p:nvPr/>
        </p:nvSpPr>
        <p:spPr>
          <a:xfrm>
            <a:off x="6748138" y="2101173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unsigned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idTr</a:t>
            </a: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&lt;Vector3d, 2&gt;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extremitiesCoord</a:t>
            </a: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&lt;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2&gt;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fracturesIds</a:t>
            </a: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array&lt;bool,2&gt;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Tips</a:t>
            </a: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array&lt;bool,2&gt;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onThePlane</a:t>
            </a: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pending=false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&lt;Vector3d&gt;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pendingCoord</a:t>
            </a: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unsigned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pendingId</a:t>
            </a: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4727D432-21AA-4A9F-A1F9-91806F559333}"/>
              </a:ext>
            </a:extLst>
          </p:cNvPr>
          <p:cNvSpPr/>
          <p:nvPr/>
        </p:nvSpPr>
        <p:spPr>
          <a:xfrm>
            <a:off x="12387943" y="6376105"/>
            <a:ext cx="1672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 DI BASE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4FA78A76-304D-4EA0-801D-35C1C52B10D1}"/>
              </a:ext>
            </a:extLst>
          </p:cNvPr>
          <p:cNvSpPr/>
          <p:nvPr/>
        </p:nvSpPr>
        <p:spPr>
          <a:xfrm rot="341909">
            <a:off x="1646934" y="4145894"/>
            <a:ext cx="1894471" cy="1223539"/>
          </a:xfrm>
          <a:prstGeom prst="rect">
            <a:avLst/>
          </a:prstGeom>
          <a:solidFill>
            <a:srgbClr val="ABC0E4"/>
          </a:solidFill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2F5E715-D168-49DE-8A2B-09B918D86256}"/>
              </a:ext>
            </a:extLst>
          </p:cNvPr>
          <p:cNvSpPr/>
          <p:nvPr/>
        </p:nvSpPr>
        <p:spPr>
          <a:xfrm rot="341909">
            <a:off x="3766911" y="4106927"/>
            <a:ext cx="1302510" cy="1393642"/>
          </a:xfrm>
          <a:prstGeom prst="rect">
            <a:avLst/>
          </a:prstGeom>
          <a:solidFill>
            <a:srgbClr val="ABC0E4"/>
          </a:solidFill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239E34D-C755-487F-BAED-A2555CFFDDD0}"/>
              </a:ext>
            </a:extLst>
          </p:cNvPr>
          <p:cNvSpPr txBox="1"/>
          <p:nvPr/>
        </p:nvSpPr>
        <p:spPr>
          <a:xfrm>
            <a:off x="1699206" y="2019115"/>
            <a:ext cx="49513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idFrac</a:t>
            </a: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unsigned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numVertices</a:t>
            </a: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&lt;Vector3d&gt;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vertices</a:t>
            </a: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unsigned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passingTraces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unsigned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notPassingTraces</a:t>
            </a: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369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pagina esterna 9">
            <a:extLst>
              <a:ext uri="{FF2B5EF4-FFF2-40B4-BE49-F238E27FC236}">
                <a16:creationId xmlns:a16="http://schemas.microsoft.com/office/drawing/2014/main" id="{BD59E837-8C5A-4746-AF4D-E416FED3FE56}"/>
              </a:ext>
            </a:extLst>
          </p:cNvPr>
          <p:cNvSpPr/>
          <p:nvPr/>
        </p:nvSpPr>
        <p:spPr>
          <a:xfrm>
            <a:off x="424940" y="0"/>
            <a:ext cx="1118681" cy="1840872"/>
          </a:xfrm>
          <a:prstGeom prst="flowChartOffpageConnector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026" name="Picture 2" descr="Home – Planet">
            <a:extLst>
              <a:ext uri="{FF2B5EF4-FFF2-40B4-BE49-F238E27FC236}">
                <a16:creationId xmlns:a16="http://schemas.microsoft.com/office/drawing/2014/main" id="{ED775197-2553-4861-A1BF-CCB9B81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" y="463661"/>
            <a:ext cx="2203540" cy="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E4E1E4B7-119B-C435-7730-F6EABB1715A5}"/>
              </a:ext>
            </a:extLst>
          </p:cNvPr>
          <p:cNvSpPr/>
          <p:nvPr/>
        </p:nvSpPr>
        <p:spPr>
          <a:xfrm>
            <a:off x="0" y="6238865"/>
            <a:ext cx="12192000" cy="64381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10DE2CF-C86C-4590-A5E2-941F5488E412}"/>
              </a:ext>
            </a:extLst>
          </p:cNvPr>
          <p:cNvSpPr/>
          <p:nvPr/>
        </p:nvSpPr>
        <p:spPr>
          <a:xfrm>
            <a:off x="265890" y="6376105"/>
            <a:ext cx="7409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DETERMINARE I SOTTOPOLIGONI GENERATI:</a:t>
            </a:r>
          </a:p>
        </p:txBody>
      </p:sp>
      <p:sp>
        <p:nvSpPr>
          <p:cNvPr id="3" name="Triangolo rettangolo 2">
            <a:extLst>
              <a:ext uri="{FF2B5EF4-FFF2-40B4-BE49-F238E27FC236}">
                <a16:creationId xmlns:a16="http://schemas.microsoft.com/office/drawing/2014/main" id="{C28C7D26-D9B3-4215-9F6E-5DEEB1140F9F}"/>
              </a:ext>
            </a:extLst>
          </p:cNvPr>
          <p:cNvSpPr/>
          <p:nvPr/>
        </p:nvSpPr>
        <p:spPr>
          <a:xfrm rot="10800000" flipH="1">
            <a:off x="3597756" y="1202503"/>
            <a:ext cx="3250168" cy="2197446"/>
          </a:xfrm>
          <a:prstGeom prst="rtTriangle">
            <a:avLst/>
          </a:prstGeom>
          <a:solidFill>
            <a:srgbClr val="ABC0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Pentagono 6">
            <a:extLst>
              <a:ext uri="{FF2B5EF4-FFF2-40B4-BE49-F238E27FC236}">
                <a16:creationId xmlns:a16="http://schemas.microsoft.com/office/drawing/2014/main" id="{972BEA67-704E-4680-A323-D942B6F4BA65}"/>
              </a:ext>
            </a:extLst>
          </p:cNvPr>
          <p:cNvSpPr/>
          <p:nvPr/>
        </p:nvSpPr>
        <p:spPr>
          <a:xfrm>
            <a:off x="3970507" y="1544452"/>
            <a:ext cx="5474387" cy="3602488"/>
          </a:xfrm>
          <a:custGeom>
            <a:avLst/>
            <a:gdLst>
              <a:gd name="connsiteX0" fmla="*/ 5 w 4494179"/>
              <a:gd name="connsiteY0" fmla="*/ 1970529 h 5158926"/>
              <a:gd name="connsiteX1" fmla="*/ 2247090 w 4494179"/>
              <a:gd name="connsiteY1" fmla="*/ 0 h 5158926"/>
              <a:gd name="connsiteX2" fmla="*/ 4494174 w 4494179"/>
              <a:gd name="connsiteY2" fmla="*/ 1970529 h 5158926"/>
              <a:gd name="connsiteX3" fmla="*/ 3635864 w 4494179"/>
              <a:gd name="connsiteY3" fmla="*/ 5158913 h 5158926"/>
              <a:gd name="connsiteX4" fmla="*/ 858315 w 4494179"/>
              <a:gd name="connsiteY4" fmla="*/ 5158913 h 5158926"/>
              <a:gd name="connsiteX5" fmla="*/ 5 w 4494179"/>
              <a:gd name="connsiteY5" fmla="*/ 1970529 h 5158926"/>
              <a:gd name="connsiteX0" fmla="*/ 0 w 5496118"/>
              <a:gd name="connsiteY0" fmla="*/ 2184538 h 5158913"/>
              <a:gd name="connsiteX1" fmla="*/ 3249034 w 5496118"/>
              <a:gd name="connsiteY1" fmla="*/ 0 h 5158913"/>
              <a:gd name="connsiteX2" fmla="*/ 5496118 w 5496118"/>
              <a:gd name="connsiteY2" fmla="*/ 1970529 h 5158913"/>
              <a:gd name="connsiteX3" fmla="*/ 4637808 w 5496118"/>
              <a:gd name="connsiteY3" fmla="*/ 5158913 h 5158913"/>
              <a:gd name="connsiteX4" fmla="*/ 1860259 w 5496118"/>
              <a:gd name="connsiteY4" fmla="*/ 5158913 h 5158913"/>
              <a:gd name="connsiteX5" fmla="*/ 0 w 5496118"/>
              <a:gd name="connsiteY5" fmla="*/ 2184538 h 5158913"/>
              <a:gd name="connsiteX0" fmla="*/ 0 w 5496118"/>
              <a:gd name="connsiteY0" fmla="*/ 2184538 h 5158913"/>
              <a:gd name="connsiteX1" fmla="*/ 3249034 w 5496118"/>
              <a:gd name="connsiteY1" fmla="*/ 0 h 5158913"/>
              <a:gd name="connsiteX2" fmla="*/ 5496118 w 5496118"/>
              <a:gd name="connsiteY2" fmla="*/ 1970529 h 5158913"/>
              <a:gd name="connsiteX3" fmla="*/ 4637808 w 5496118"/>
              <a:gd name="connsiteY3" fmla="*/ 5158913 h 5158913"/>
              <a:gd name="connsiteX4" fmla="*/ 12003 w 5496118"/>
              <a:gd name="connsiteY4" fmla="*/ 3563577 h 5158913"/>
              <a:gd name="connsiteX5" fmla="*/ 0 w 5496118"/>
              <a:gd name="connsiteY5" fmla="*/ 2184538 h 5158913"/>
              <a:gd name="connsiteX0" fmla="*/ 0 w 5496118"/>
              <a:gd name="connsiteY0" fmla="*/ 2184538 h 3583032"/>
              <a:gd name="connsiteX1" fmla="*/ 3249034 w 5496118"/>
              <a:gd name="connsiteY1" fmla="*/ 0 h 3583032"/>
              <a:gd name="connsiteX2" fmla="*/ 5496118 w 5496118"/>
              <a:gd name="connsiteY2" fmla="*/ 1970529 h 3583032"/>
              <a:gd name="connsiteX3" fmla="*/ 5474387 w 5496118"/>
              <a:gd name="connsiteY3" fmla="*/ 3583032 h 3583032"/>
              <a:gd name="connsiteX4" fmla="*/ 12003 w 5496118"/>
              <a:gd name="connsiteY4" fmla="*/ 3563577 h 3583032"/>
              <a:gd name="connsiteX5" fmla="*/ 0 w 5496118"/>
              <a:gd name="connsiteY5" fmla="*/ 2184538 h 3583032"/>
              <a:gd name="connsiteX0" fmla="*/ 0 w 5474387"/>
              <a:gd name="connsiteY0" fmla="*/ 2188724 h 3587218"/>
              <a:gd name="connsiteX1" fmla="*/ 3249034 w 5474387"/>
              <a:gd name="connsiteY1" fmla="*/ 4186 h 3587218"/>
              <a:gd name="connsiteX2" fmla="*/ 5447480 w 5474387"/>
              <a:gd name="connsiteY2" fmla="*/ 0 h 3587218"/>
              <a:gd name="connsiteX3" fmla="*/ 5474387 w 5474387"/>
              <a:gd name="connsiteY3" fmla="*/ 3587218 h 3587218"/>
              <a:gd name="connsiteX4" fmla="*/ 12003 w 5474387"/>
              <a:gd name="connsiteY4" fmla="*/ 3567763 h 3587218"/>
              <a:gd name="connsiteX5" fmla="*/ 0 w 5474387"/>
              <a:gd name="connsiteY5" fmla="*/ 2188724 h 3587218"/>
              <a:gd name="connsiteX0" fmla="*/ 0 w 5474387"/>
              <a:gd name="connsiteY0" fmla="*/ 2203994 h 3602488"/>
              <a:gd name="connsiteX1" fmla="*/ 3258762 w 5474387"/>
              <a:gd name="connsiteY1" fmla="*/ 0 h 3602488"/>
              <a:gd name="connsiteX2" fmla="*/ 5447480 w 5474387"/>
              <a:gd name="connsiteY2" fmla="*/ 15270 h 3602488"/>
              <a:gd name="connsiteX3" fmla="*/ 5474387 w 5474387"/>
              <a:gd name="connsiteY3" fmla="*/ 3602488 h 3602488"/>
              <a:gd name="connsiteX4" fmla="*/ 12003 w 5474387"/>
              <a:gd name="connsiteY4" fmla="*/ 3583033 h 3602488"/>
              <a:gd name="connsiteX5" fmla="*/ 0 w 5474387"/>
              <a:gd name="connsiteY5" fmla="*/ 2203994 h 3602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74387" h="3602488">
                <a:moveTo>
                  <a:pt x="0" y="2203994"/>
                </a:moveTo>
                <a:lnTo>
                  <a:pt x="3258762" y="0"/>
                </a:lnTo>
                <a:lnTo>
                  <a:pt x="5447480" y="15270"/>
                </a:lnTo>
                <a:lnTo>
                  <a:pt x="5474387" y="3602488"/>
                </a:lnTo>
                <a:lnTo>
                  <a:pt x="12003" y="3583033"/>
                </a:lnTo>
                <a:lnTo>
                  <a:pt x="0" y="2203994"/>
                </a:lnTo>
                <a:close/>
              </a:path>
            </a:pathLst>
          </a:custGeom>
          <a:solidFill>
            <a:srgbClr val="ABC0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C3F0486C-A628-48B0-BBA6-5B6503BBDC9C}"/>
              </a:ext>
            </a:extLst>
          </p:cNvPr>
          <p:cNvCxnSpPr>
            <a:cxnSpLocks/>
          </p:cNvCxnSpPr>
          <p:nvPr/>
        </p:nvCxnSpPr>
        <p:spPr>
          <a:xfrm>
            <a:off x="5155660" y="2482579"/>
            <a:ext cx="5350212" cy="136589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id="{5EEC469A-3612-4348-A3D7-EF8FEB5D4B37}"/>
              </a:ext>
            </a:extLst>
          </p:cNvPr>
          <p:cNvSpPr/>
          <p:nvPr/>
        </p:nvSpPr>
        <p:spPr>
          <a:xfrm>
            <a:off x="7142853" y="1463393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13BCEB78-A15C-4CCF-BB5F-A703A18F2454}"/>
              </a:ext>
            </a:extLst>
          </p:cNvPr>
          <p:cNvSpPr/>
          <p:nvPr/>
        </p:nvSpPr>
        <p:spPr>
          <a:xfrm>
            <a:off x="9289251" y="1483734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9BB74AC3-D2A3-4A33-AC4F-A96C4EDC5CDE}"/>
              </a:ext>
            </a:extLst>
          </p:cNvPr>
          <p:cNvSpPr/>
          <p:nvPr/>
        </p:nvSpPr>
        <p:spPr>
          <a:xfrm>
            <a:off x="5632315" y="2482579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84D0D331-C2CA-4B84-A417-F81EC562666E}"/>
              </a:ext>
            </a:extLst>
          </p:cNvPr>
          <p:cNvSpPr/>
          <p:nvPr/>
        </p:nvSpPr>
        <p:spPr>
          <a:xfrm>
            <a:off x="9337398" y="3429000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75B44752-E005-4596-A441-0C728532B122}"/>
              </a:ext>
            </a:extLst>
          </p:cNvPr>
          <p:cNvSpPr/>
          <p:nvPr/>
        </p:nvSpPr>
        <p:spPr>
          <a:xfrm>
            <a:off x="3892685" y="3686358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D062992E-5208-4903-8985-B695B04E2315}"/>
              </a:ext>
            </a:extLst>
          </p:cNvPr>
          <p:cNvSpPr/>
          <p:nvPr/>
        </p:nvSpPr>
        <p:spPr>
          <a:xfrm>
            <a:off x="3908900" y="5043236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31CB9159-CCEE-4889-ADF2-657EA99FF361}"/>
              </a:ext>
            </a:extLst>
          </p:cNvPr>
          <p:cNvSpPr/>
          <p:nvPr/>
        </p:nvSpPr>
        <p:spPr>
          <a:xfrm>
            <a:off x="9342753" y="3570777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120147DE-A743-41E1-8829-ADD53331231B}"/>
              </a:ext>
            </a:extLst>
          </p:cNvPr>
          <p:cNvSpPr/>
          <p:nvPr/>
        </p:nvSpPr>
        <p:spPr>
          <a:xfrm>
            <a:off x="5549631" y="2572536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4B4073F8-3DCB-4754-92C7-BA7F7DA6496C}"/>
              </a:ext>
            </a:extLst>
          </p:cNvPr>
          <p:cNvSpPr/>
          <p:nvPr/>
        </p:nvSpPr>
        <p:spPr>
          <a:xfrm>
            <a:off x="9367072" y="5036450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2D25A9E-0B0D-422C-90F1-BE6201CCC01D}"/>
              </a:ext>
            </a:extLst>
          </p:cNvPr>
          <p:cNvSpPr/>
          <p:nvPr/>
        </p:nvSpPr>
        <p:spPr>
          <a:xfrm>
            <a:off x="5222840" y="6376105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GENERALE</a:t>
            </a:r>
          </a:p>
        </p:txBody>
      </p:sp>
    </p:spTree>
    <p:extLst>
      <p:ext uri="{BB962C8B-B14F-4D97-AF65-F5344CB8AC3E}">
        <p14:creationId xmlns:p14="http://schemas.microsoft.com/office/powerpoint/2010/main" val="4166125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pagina esterna 9">
            <a:extLst>
              <a:ext uri="{FF2B5EF4-FFF2-40B4-BE49-F238E27FC236}">
                <a16:creationId xmlns:a16="http://schemas.microsoft.com/office/drawing/2014/main" id="{BD59E837-8C5A-4746-AF4D-E416FED3FE56}"/>
              </a:ext>
            </a:extLst>
          </p:cNvPr>
          <p:cNvSpPr/>
          <p:nvPr/>
        </p:nvSpPr>
        <p:spPr>
          <a:xfrm>
            <a:off x="424940" y="0"/>
            <a:ext cx="1118681" cy="1840872"/>
          </a:xfrm>
          <a:prstGeom prst="flowChartOffpageConnector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026" name="Picture 2" descr="Home – Planet">
            <a:extLst>
              <a:ext uri="{FF2B5EF4-FFF2-40B4-BE49-F238E27FC236}">
                <a16:creationId xmlns:a16="http://schemas.microsoft.com/office/drawing/2014/main" id="{ED775197-2553-4861-A1BF-CCB9B81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" y="463661"/>
            <a:ext cx="2203540" cy="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E4E1E4B7-119B-C435-7730-F6EABB1715A5}"/>
              </a:ext>
            </a:extLst>
          </p:cNvPr>
          <p:cNvSpPr/>
          <p:nvPr/>
        </p:nvSpPr>
        <p:spPr>
          <a:xfrm>
            <a:off x="0" y="6238865"/>
            <a:ext cx="12192000" cy="64381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10DE2CF-C86C-4590-A5E2-941F5488E412}"/>
              </a:ext>
            </a:extLst>
          </p:cNvPr>
          <p:cNvSpPr/>
          <p:nvPr/>
        </p:nvSpPr>
        <p:spPr>
          <a:xfrm>
            <a:off x="265890" y="6376105"/>
            <a:ext cx="7409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DETERMINARE I SOTTOPOLIGONI GENERATI:</a:t>
            </a:r>
          </a:p>
        </p:txBody>
      </p:sp>
      <p:sp>
        <p:nvSpPr>
          <p:cNvPr id="3" name="Triangolo rettangolo 2">
            <a:extLst>
              <a:ext uri="{FF2B5EF4-FFF2-40B4-BE49-F238E27FC236}">
                <a16:creationId xmlns:a16="http://schemas.microsoft.com/office/drawing/2014/main" id="{C28C7D26-D9B3-4215-9F6E-5DEEB1140F9F}"/>
              </a:ext>
            </a:extLst>
          </p:cNvPr>
          <p:cNvSpPr/>
          <p:nvPr/>
        </p:nvSpPr>
        <p:spPr>
          <a:xfrm rot="10800000" flipH="1">
            <a:off x="3597756" y="1202503"/>
            <a:ext cx="3250168" cy="2197446"/>
          </a:xfrm>
          <a:prstGeom prst="rtTriangle">
            <a:avLst/>
          </a:prstGeom>
          <a:solidFill>
            <a:srgbClr val="ABC0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13BCEB78-A15C-4CCF-BB5F-A703A18F2454}"/>
              </a:ext>
            </a:extLst>
          </p:cNvPr>
          <p:cNvSpPr/>
          <p:nvPr/>
        </p:nvSpPr>
        <p:spPr>
          <a:xfrm>
            <a:off x="9289251" y="1483734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4B4073F8-3DCB-4754-92C7-BA7F7DA6496C}"/>
              </a:ext>
            </a:extLst>
          </p:cNvPr>
          <p:cNvSpPr/>
          <p:nvPr/>
        </p:nvSpPr>
        <p:spPr>
          <a:xfrm>
            <a:off x="9367072" y="5036450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2" name="Pentagono 1">
            <a:extLst>
              <a:ext uri="{FF2B5EF4-FFF2-40B4-BE49-F238E27FC236}">
                <a16:creationId xmlns:a16="http://schemas.microsoft.com/office/drawing/2014/main" id="{84BD8AB9-2A4E-493B-9532-84CE2ED6FA33}"/>
              </a:ext>
            </a:extLst>
          </p:cNvPr>
          <p:cNvSpPr/>
          <p:nvPr/>
        </p:nvSpPr>
        <p:spPr>
          <a:xfrm>
            <a:off x="4259076" y="2958676"/>
            <a:ext cx="5481528" cy="2509256"/>
          </a:xfrm>
          <a:custGeom>
            <a:avLst/>
            <a:gdLst>
              <a:gd name="connsiteX0" fmla="*/ 4 w 3448456"/>
              <a:gd name="connsiteY0" fmla="*/ 1266848 h 3316659"/>
              <a:gd name="connsiteX1" fmla="*/ 1724228 w 3448456"/>
              <a:gd name="connsiteY1" fmla="*/ 0 h 3316659"/>
              <a:gd name="connsiteX2" fmla="*/ 3448452 w 3448456"/>
              <a:gd name="connsiteY2" fmla="*/ 1266848 h 3316659"/>
              <a:gd name="connsiteX3" fmla="*/ 2789857 w 3448456"/>
              <a:gd name="connsiteY3" fmla="*/ 3316651 h 3316659"/>
              <a:gd name="connsiteX4" fmla="*/ 658599 w 3448456"/>
              <a:gd name="connsiteY4" fmla="*/ 3316651 h 3316659"/>
              <a:gd name="connsiteX5" fmla="*/ 4 w 3448456"/>
              <a:gd name="connsiteY5" fmla="*/ 1266848 h 3316659"/>
              <a:gd name="connsiteX0" fmla="*/ 0 w 3448448"/>
              <a:gd name="connsiteY0" fmla="*/ 1266848 h 3316651"/>
              <a:gd name="connsiteX1" fmla="*/ 1724224 w 3448448"/>
              <a:gd name="connsiteY1" fmla="*/ 0 h 3316651"/>
              <a:gd name="connsiteX2" fmla="*/ 3448448 w 3448448"/>
              <a:gd name="connsiteY2" fmla="*/ 1266848 h 3316651"/>
              <a:gd name="connsiteX3" fmla="*/ 2789853 w 3448448"/>
              <a:gd name="connsiteY3" fmla="*/ 3316651 h 3316651"/>
              <a:gd name="connsiteX4" fmla="*/ 658595 w 3448448"/>
              <a:gd name="connsiteY4" fmla="*/ 3316651 h 3316651"/>
              <a:gd name="connsiteX5" fmla="*/ 0 w 3448448"/>
              <a:gd name="connsiteY5" fmla="*/ 1266848 h 3316651"/>
              <a:gd name="connsiteX0" fmla="*/ 0 w 5432890"/>
              <a:gd name="connsiteY0" fmla="*/ 1266848 h 3316651"/>
              <a:gd name="connsiteX1" fmla="*/ 1724224 w 5432890"/>
              <a:gd name="connsiteY1" fmla="*/ 0 h 3316651"/>
              <a:gd name="connsiteX2" fmla="*/ 5432890 w 5432890"/>
              <a:gd name="connsiteY2" fmla="*/ 1072295 h 3316651"/>
              <a:gd name="connsiteX3" fmla="*/ 2789853 w 5432890"/>
              <a:gd name="connsiteY3" fmla="*/ 3316651 h 3316651"/>
              <a:gd name="connsiteX4" fmla="*/ 658595 w 5432890"/>
              <a:gd name="connsiteY4" fmla="*/ 3316651 h 3316651"/>
              <a:gd name="connsiteX5" fmla="*/ 0 w 5432890"/>
              <a:gd name="connsiteY5" fmla="*/ 1266848 h 3316651"/>
              <a:gd name="connsiteX0" fmla="*/ 0 w 5432890"/>
              <a:gd name="connsiteY0" fmla="*/ 1227938 h 3277741"/>
              <a:gd name="connsiteX1" fmla="*/ 1733951 w 5432890"/>
              <a:gd name="connsiteY1" fmla="*/ 0 h 3277741"/>
              <a:gd name="connsiteX2" fmla="*/ 5432890 w 5432890"/>
              <a:gd name="connsiteY2" fmla="*/ 1033385 h 3277741"/>
              <a:gd name="connsiteX3" fmla="*/ 2789853 w 5432890"/>
              <a:gd name="connsiteY3" fmla="*/ 3277741 h 3277741"/>
              <a:gd name="connsiteX4" fmla="*/ 658595 w 5432890"/>
              <a:gd name="connsiteY4" fmla="*/ 3277741 h 3277741"/>
              <a:gd name="connsiteX5" fmla="*/ 0 w 5432890"/>
              <a:gd name="connsiteY5" fmla="*/ 1227938 h 3277741"/>
              <a:gd name="connsiteX0" fmla="*/ 0 w 5432890"/>
              <a:gd name="connsiteY0" fmla="*/ 722099 h 2771902"/>
              <a:gd name="connsiteX1" fmla="*/ 1840955 w 5432890"/>
              <a:gd name="connsiteY1" fmla="*/ 0 h 2771902"/>
              <a:gd name="connsiteX2" fmla="*/ 5432890 w 5432890"/>
              <a:gd name="connsiteY2" fmla="*/ 527546 h 2771902"/>
              <a:gd name="connsiteX3" fmla="*/ 2789853 w 5432890"/>
              <a:gd name="connsiteY3" fmla="*/ 2771902 h 2771902"/>
              <a:gd name="connsiteX4" fmla="*/ 658595 w 5432890"/>
              <a:gd name="connsiteY4" fmla="*/ 2771902 h 2771902"/>
              <a:gd name="connsiteX5" fmla="*/ 0 w 5432890"/>
              <a:gd name="connsiteY5" fmla="*/ 722099 h 2771902"/>
              <a:gd name="connsiteX0" fmla="*/ 0 w 5432890"/>
              <a:gd name="connsiteY0" fmla="*/ 1120933 h 3170736"/>
              <a:gd name="connsiteX1" fmla="*/ 1695041 w 5432890"/>
              <a:gd name="connsiteY1" fmla="*/ 0 h 3170736"/>
              <a:gd name="connsiteX2" fmla="*/ 5432890 w 5432890"/>
              <a:gd name="connsiteY2" fmla="*/ 926380 h 3170736"/>
              <a:gd name="connsiteX3" fmla="*/ 2789853 w 5432890"/>
              <a:gd name="connsiteY3" fmla="*/ 3170736 h 3170736"/>
              <a:gd name="connsiteX4" fmla="*/ 658595 w 5432890"/>
              <a:gd name="connsiteY4" fmla="*/ 3170736 h 3170736"/>
              <a:gd name="connsiteX5" fmla="*/ 0 w 5432890"/>
              <a:gd name="connsiteY5" fmla="*/ 1120933 h 3170736"/>
              <a:gd name="connsiteX0" fmla="*/ 0 w 5464959"/>
              <a:gd name="connsiteY0" fmla="*/ 1120933 h 3170736"/>
              <a:gd name="connsiteX1" fmla="*/ 1695041 w 5464959"/>
              <a:gd name="connsiteY1" fmla="*/ 0 h 3170736"/>
              <a:gd name="connsiteX2" fmla="*/ 5432890 w 5464959"/>
              <a:gd name="connsiteY2" fmla="*/ 926380 h 3170736"/>
              <a:gd name="connsiteX3" fmla="*/ 5464959 w 5464959"/>
              <a:gd name="connsiteY3" fmla="*/ 2509256 h 3170736"/>
              <a:gd name="connsiteX4" fmla="*/ 658595 w 5464959"/>
              <a:gd name="connsiteY4" fmla="*/ 3170736 h 3170736"/>
              <a:gd name="connsiteX5" fmla="*/ 0 w 5464959"/>
              <a:gd name="connsiteY5" fmla="*/ 1120933 h 3170736"/>
              <a:gd name="connsiteX0" fmla="*/ 0 w 5481528"/>
              <a:gd name="connsiteY0" fmla="*/ 1120933 h 3170736"/>
              <a:gd name="connsiteX1" fmla="*/ 1695041 w 5481528"/>
              <a:gd name="connsiteY1" fmla="*/ 0 h 3170736"/>
              <a:gd name="connsiteX2" fmla="*/ 5481528 w 5481528"/>
              <a:gd name="connsiteY2" fmla="*/ 965291 h 3170736"/>
              <a:gd name="connsiteX3" fmla="*/ 5464959 w 5481528"/>
              <a:gd name="connsiteY3" fmla="*/ 2509256 h 3170736"/>
              <a:gd name="connsiteX4" fmla="*/ 658595 w 5481528"/>
              <a:gd name="connsiteY4" fmla="*/ 3170736 h 3170736"/>
              <a:gd name="connsiteX5" fmla="*/ 0 w 5481528"/>
              <a:gd name="connsiteY5" fmla="*/ 1120933 h 3170736"/>
              <a:gd name="connsiteX0" fmla="*/ 0 w 5481528"/>
              <a:gd name="connsiteY0" fmla="*/ 1120933 h 2509256"/>
              <a:gd name="connsiteX1" fmla="*/ 1695041 w 5481528"/>
              <a:gd name="connsiteY1" fmla="*/ 0 h 2509256"/>
              <a:gd name="connsiteX2" fmla="*/ 5481528 w 5481528"/>
              <a:gd name="connsiteY2" fmla="*/ 965291 h 2509256"/>
              <a:gd name="connsiteX3" fmla="*/ 5464959 w 5481528"/>
              <a:gd name="connsiteY3" fmla="*/ 2509256 h 2509256"/>
              <a:gd name="connsiteX4" fmla="*/ 26297 w 5481528"/>
              <a:gd name="connsiteY4" fmla="*/ 2470344 h 2509256"/>
              <a:gd name="connsiteX5" fmla="*/ 0 w 5481528"/>
              <a:gd name="connsiteY5" fmla="*/ 1120933 h 2509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528" h="2509256">
                <a:moveTo>
                  <a:pt x="0" y="1120933"/>
                </a:moveTo>
                <a:lnTo>
                  <a:pt x="1695041" y="0"/>
                </a:lnTo>
                <a:lnTo>
                  <a:pt x="5481528" y="965291"/>
                </a:lnTo>
                <a:lnTo>
                  <a:pt x="5464959" y="2509256"/>
                </a:lnTo>
                <a:lnTo>
                  <a:pt x="26297" y="2470344"/>
                </a:lnTo>
                <a:lnTo>
                  <a:pt x="0" y="1120933"/>
                </a:lnTo>
                <a:close/>
              </a:path>
            </a:pathLst>
          </a:custGeom>
          <a:solidFill>
            <a:srgbClr val="ABC0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D062992E-5208-4903-8985-B695B04E2315}"/>
              </a:ext>
            </a:extLst>
          </p:cNvPr>
          <p:cNvSpPr/>
          <p:nvPr/>
        </p:nvSpPr>
        <p:spPr>
          <a:xfrm>
            <a:off x="4182876" y="5327535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120147DE-A743-41E1-8829-ADD53331231B}"/>
              </a:ext>
            </a:extLst>
          </p:cNvPr>
          <p:cNvSpPr/>
          <p:nvPr/>
        </p:nvSpPr>
        <p:spPr>
          <a:xfrm>
            <a:off x="5865779" y="2871390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75B44752-E005-4596-A441-0C728532B122}"/>
              </a:ext>
            </a:extLst>
          </p:cNvPr>
          <p:cNvSpPr/>
          <p:nvPr/>
        </p:nvSpPr>
        <p:spPr>
          <a:xfrm>
            <a:off x="4181254" y="4008765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31CB9159-CCEE-4889-ADF2-657EA99FF361}"/>
              </a:ext>
            </a:extLst>
          </p:cNvPr>
          <p:cNvSpPr/>
          <p:nvPr/>
        </p:nvSpPr>
        <p:spPr>
          <a:xfrm>
            <a:off x="9654486" y="3846647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B3D71A53-E0D0-4DBE-A329-86B7C52986B8}"/>
              </a:ext>
            </a:extLst>
          </p:cNvPr>
          <p:cNvSpPr/>
          <p:nvPr/>
        </p:nvSpPr>
        <p:spPr>
          <a:xfrm>
            <a:off x="9654485" y="5371385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3E0737F2-BB2C-4AE4-B59E-6AE72F229ADE}"/>
              </a:ext>
            </a:extLst>
          </p:cNvPr>
          <p:cNvSpPr/>
          <p:nvPr/>
        </p:nvSpPr>
        <p:spPr>
          <a:xfrm>
            <a:off x="6254886" y="1446399"/>
            <a:ext cx="3780646" cy="2015072"/>
          </a:xfrm>
          <a:custGeom>
            <a:avLst/>
            <a:gdLst>
              <a:gd name="connsiteX0" fmla="*/ 0 w 2224220"/>
              <a:gd name="connsiteY0" fmla="*/ 0 h 2015072"/>
              <a:gd name="connsiteX1" fmla="*/ 2224220 w 2224220"/>
              <a:gd name="connsiteY1" fmla="*/ 0 h 2015072"/>
              <a:gd name="connsiteX2" fmla="*/ 2224220 w 2224220"/>
              <a:gd name="connsiteY2" fmla="*/ 2015072 h 2015072"/>
              <a:gd name="connsiteX3" fmla="*/ 0 w 2224220"/>
              <a:gd name="connsiteY3" fmla="*/ 2015072 h 2015072"/>
              <a:gd name="connsiteX4" fmla="*/ 0 w 2224220"/>
              <a:gd name="connsiteY4" fmla="*/ 0 h 2015072"/>
              <a:gd name="connsiteX0" fmla="*/ 1556426 w 3780646"/>
              <a:gd name="connsiteY0" fmla="*/ 0 h 2015072"/>
              <a:gd name="connsiteX1" fmla="*/ 3780646 w 3780646"/>
              <a:gd name="connsiteY1" fmla="*/ 0 h 2015072"/>
              <a:gd name="connsiteX2" fmla="*/ 3780646 w 3780646"/>
              <a:gd name="connsiteY2" fmla="*/ 2015072 h 2015072"/>
              <a:gd name="connsiteX3" fmla="*/ 0 w 3780646"/>
              <a:gd name="connsiteY3" fmla="*/ 1071489 h 2015072"/>
              <a:gd name="connsiteX4" fmla="*/ 1556426 w 3780646"/>
              <a:gd name="connsiteY4" fmla="*/ 0 h 2015072"/>
              <a:gd name="connsiteX0" fmla="*/ 1556426 w 3780646"/>
              <a:gd name="connsiteY0" fmla="*/ 0 h 2015072"/>
              <a:gd name="connsiteX1" fmla="*/ 3770919 w 3780646"/>
              <a:gd name="connsiteY1" fmla="*/ 19455 h 2015072"/>
              <a:gd name="connsiteX2" fmla="*/ 3780646 w 3780646"/>
              <a:gd name="connsiteY2" fmla="*/ 2015072 h 2015072"/>
              <a:gd name="connsiteX3" fmla="*/ 0 w 3780646"/>
              <a:gd name="connsiteY3" fmla="*/ 1071489 h 2015072"/>
              <a:gd name="connsiteX4" fmla="*/ 1556426 w 3780646"/>
              <a:gd name="connsiteY4" fmla="*/ 0 h 2015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0646" h="2015072">
                <a:moveTo>
                  <a:pt x="1556426" y="0"/>
                </a:moveTo>
                <a:lnTo>
                  <a:pt x="3770919" y="19455"/>
                </a:lnTo>
                <a:cubicBezTo>
                  <a:pt x="3774161" y="684661"/>
                  <a:pt x="3777404" y="1349866"/>
                  <a:pt x="3780646" y="2015072"/>
                </a:cubicBezTo>
                <a:lnTo>
                  <a:pt x="0" y="1071489"/>
                </a:lnTo>
                <a:lnTo>
                  <a:pt x="1556426" y="0"/>
                </a:lnTo>
                <a:close/>
              </a:path>
            </a:pathLst>
          </a:custGeom>
          <a:solidFill>
            <a:srgbClr val="ABC0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5EEC469A-3612-4348-A3D7-EF8FEB5D4B37}"/>
              </a:ext>
            </a:extLst>
          </p:cNvPr>
          <p:cNvSpPr/>
          <p:nvPr/>
        </p:nvSpPr>
        <p:spPr>
          <a:xfrm>
            <a:off x="7727222" y="1403524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84D0D331-C2CA-4B84-A417-F81EC562666E}"/>
              </a:ext>
            </a:extLst>
          </p:cNvPr>
          <p:cNvSpPr/>
          <p:nvPr/>
        </p:nvSpPr>
        <p:spPr>
          <a:xfrm>
            <a:off x="9943562" y="3380412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9BB74AC3-D2A3-4A33-AC4F-A96C4EDC5CDE}"/>
              </a:ext>
            </a:extLst>
          </p:cNvPr>
          <p:cNvSpPr/>
          <p:nvPr/>
        </p:nvSpPr>
        <p:spPr>
          <a:xfrm>
            <a:off x="6203691" y="2442913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37EB1C39-75CA-442B-9280-EC206C62C342}"/>
              </a:ext>
            </a:extLst>
          </p:cNvPr>
          <p:cNvSpPr/>
          <p:nvPr/>
        </p:nvSpPr>
        <p:spPr>
          <a:xfrm>
            <a:off x="9924108" y="1403524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8E436DB6-F285-4EB1-86AA-190478D69B92}"/>
              </a:ext>
            </a:extLst>
          </p:cNvPr>
          <p:cNvSpPr/>
          <p:nvPr/>
        </p:nvSpPr>
        <p:spPr>
          <a:xfrm>
            <a:off x="5216781" y="6376105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GENERALE</a:t>
            </a:r>
          </a:p>
        </p:txBody>
      </p:sp>
    </p:spTree>
    <p:extLst>
      <p:ext uri="{BB962C8B-B14F-4D97-AF65-F5344CB8AC3E}">
        <p14:creationId xmlns:p14="http://schemas.microsoft.com/office/powerpoint/2010/main" val="1836529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pagina esterna 9">
            <a:extLst>
              <a:ext uri="{FF2B5EF4-FFF2-40B4-BE49-F238E27FC236}">
                <a16:creationId xmlns:a16="http://schemas.microsoft.com/office/drawing/2014/main" id="{BD59E837-8C5A-4746-AF4D-E416FED3FE56}"/>
              </a:ext>
            </a:extLst>
          </p:cNvPr>
          <p:cNvSpPr/>
          <p:nvPr/>
        </p:nvSpPr>
        <p:spPr>
          <a:xfrm>
            <a:off x="424940" y="0"/>
            <a:ext cx="1118681" cy="1840872"/>
          </a:xfrm>
          <a:prstGeom prst="flowChartOffpageConnector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026" name="Picture 2" descr="Home – Planet">
            <a:extLst>
              <a:ext uri="{FF2B5EF4-FFF2-40B4-BE49-F238E27FC236}">
                <a16:creationId xmlns:a16="http://schemas.microsoft.com/office/drawing/2014/main" id="{ED775197-2553-4861-A1BF-CCB9B81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" y="463661"/>
            <a:ext cx="2203540" cy="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E4E1E4B7-119B-C435-7730-F6EABB1715A5}"/>
              </a:ext>
            </a:extLst>
          </p:cNvPr>
          <p:cNvSpPr/>
          <p:nvPr/>
        </p:nvSpPr>
        <p:spPr>
          <a:xfrm>
            <a:off x="0" y="6238865"/>
            <a:ext cx="12192000" cy="64381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10DE2CF-C86C-4590-A5E2-941F5488E412}"/>
              </a:ext>
            </a:extLst>
          </p:cNvPr>
          <p:cNvSpPr/>
          <p:nvPr/>
        </p:nvSpPr>
        <p:spPr>
          <a:xfrm>
            <a:off x="265890" y="6376105"/>
            <a:ext cx="7409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DETERMINARE I SOTTOPOLIGONI GENERATI:</a:t>
            </a:r>
          </a:p>
        </p:txBody>
      </p:sp>
      <p:sp>
        <p:nvSpPr>
          <p:cNvPr id="3" name="Triangolo rettangolo 2">
            <a:extLst>
              <a:ext uri="{FF2B5EF4-FFF2-40B4-BE49-F238E27FC236}">
                <a16:creationId xmlns:a16="http://schemas.microsoft.com/office/drawing/2014/main" id="{C28C7D26-D9B3-4215-9F6E-5DEEB1140F9F}"/>
              </a:ext>
            </a:extLst>
          </p:cNvPr>
          <p:cNvSpPr/>
          <p:nvPr/>
        </p:nvSpPr>
        <p:spPr>
          <a:xfrm rot="10800000" flipH="1">
            <a:off x="3597756" y="1202503"/>
            <a:ext cx="3250168" cy="2197446"/>
          </a:xfrm>
          <a:prstGeom prst="rtTriangle">
            <a:avLst/>
          </a:prstGeom>
          <a:solidFill>
            <a:srgbClr val="ABC0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13BCEB78-A15C-4CCF-BB5F-A703A18F2454}"/>
              </a:ext>
            </a:extLst>
          </p:cNvPr>
          <p:cNvSpPr/>
          <p:nvPr/>
        </p:nvSpPr>
        <p:spPr>
          <a:xfrm>
            <a:off x="9289251" y="1483734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4B4073F8-3DCB-4754-92C7-BA7F7DA6496C}"/>
              </a:ext>
            </a:extLst>
          </p:cNvPr>
          <p:cNvSpPr/>
          <p:nvPr/>
        </p:nvSpPr>
        <p:spPr>
          <a:xfrm>
            <a:off x="9367072" y="5036450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2" name="Pentagono 1">
            <a:extLst>
              <a:ext uri="{FF2B5EF4-FFF2-40B4-BE49-F238E27FC236}">
                <a16:creationId xmlns:a16="http://schemas.microsoft.com/office/drawing/2014/main" id="{84BD8AB9-2A4E-493B-9532-84CE2ED6FA33}"/>
              </a:ext>
            </a:extLst>
          </p:cNvPr>
          <p:cNvSpPr/>
          <p:nvPr/>
        </p:nvSpPr>
        <p:spPr>
          <a:xfrm>
            <a:off x="4259076" y="2958676"/>
            <a:ext cx="5481528" cy="2509256"/>
          </a:xfrm>
          <a:custGeom>
            <a:avLst/>
            <a:gdLst>
              <a:gd name="connsiteX0" fmla="*/ 4 w 3448456"/>
              <a:gd name="connsiteY0" fmla="*/ 1266848 h 3316659"/>
              <a:gd name="connsiteX1" fmla="*/ 1724228 w 3448456"/>
              <a:gd name="connsiteY1" fmla="*/ 0 h 3316659"/>
              <a:gd name="connsiteX2" fmla="*/ 3448452 w 3448456"/>
              <a:gd name="connsiteY2" fmla="*/ 1266848 h 3316659"/>
              <a:gd name="connsiteX3" fmla="*/ 2789857 w 3448456"/>
              <a:gd name="connsiteY3" fmla="*/ 3316651 h 3316659"/>
              <a:gd name="connsiteX4" fmla="*/ 658599 w 3448456"/>
              <a:gd name="connsiteY4" fmla="*/ 3316651 h 3316659"/>
              <a:gd name="connsiteX5" fmla="*/ 4 w 3448456"/>
              <a:gd name="connsiteY5" fmla="*/ 1266848 h 3316659"/>
              <a:gd name="connsiteX0" fmla="*/ 0 w 3448448"/>
              <a:gd name="connsiteY0" fmla="*/ 1266848 h 3316651"/>
              <a:gd name="connsiteX1" fmla="*/ 1724224 w 3448448"/>
              <a:gd name="connsiteY1" fmla="*/ 0 h 3316651"/>
              <a:gd name="connsiteX2" fmla="*/ 3448448 w 3448448"/>
              <a:gd name="connsiteY2" fmla="*/ 1266848 h 3316651"/>
              <a:gd name="connsiteX3" fmla="*/ 2789853 w 3448448"/>
              <a:gd name="connsiteY3" fmla="*/ 3316651 h 3316651"/>
              <a:gd name="connsiteX4" fmla="*/ 658595 w 3448448"/>
              <a:gd name="connsiteY4" fmla="*/ 3316651 h 3316651"/>
              <a:gd name="connsiteX5" fmla="*/ 0 w 3448448"/>
              <a:gd name="connsiteY5" fmla="*/ 1266848 h 3316651"/>
              <a:gd name="connsiteX0" fmla="*/ 0 w 5432890"/>
              <a:gd name="connsiteY0" fmla="*/ 1266848 h 3316651"/>
              <a:gd name="connsiteX1" fmla="*/ 1724224 w 5432890"/>
              <a:gd name="connsiteY1" fmla="*/ 0 h 3316651"/>
              <a:gd name="connsiteX2" fmla="*/ 5432890 w 5432890"/>
              <a:gd name="connsiteY2" fmla="*/ 1072295 h 3316651"/>
              <a:gd name="connsiteX3" fmla="*/ 2789853 w 5432890"/>
              <a:gd name="connsiteY3" fmla="*/ 3316651 h 3316651"/>
              <a:gd name="connsiteX4" fmla="*/ 658595 w 5432890"/>
              <a:gd name="connsiteY4" fmla="*/ 3316651 h 3316651"/>
              <a:gd name="connsiteX5" fmla="*/ 0 w 5432890"/>
              <a:gd name="connsiteY5" fmla="*/ 1266848 h 3316651"/>
              <a:gd name="connsiteX0" fmla="*/ 0 w 5432890"/>
              <a:gd name="connsiteY0" fmla="*/ 1227938 h 3277741"/>
              <a:gd name="connsiteX1" fmla="*/ 1733951 w 5432890"/>
              <a:gd name="connsiteY1" fmla="*/ 0 h 3277741"/>
              <a:gd name="connsiteX2" fmla="*/ 5432890 w 5432890"/>
              <a:gd name="connsiteY2" fmla="*/ 1033385 h 3277741"/>
              <a:gd name="connsiteX3" fmla="*/ 2789853 w 5432890"/>
              <a:gd name="connsiteY3" fmla="*/ 3277741 h 3277741"/>
              <a:gd name="connsiteX4" fmla="*/ 658595 w 5432890"/>
              <a:gd name="connsiteY4" fmla="*/ 3277741 h 3277741"/>
              <a:gd name="connsiteX5" fmla="*/ 0 w 5432890"/>
              <a:gd name="connsiteY5" fmla="*/ 1227938 h 3277741"/>
              <a:gd name="connsiteX0" fmla="*/ 0 w 5432890"/>
              <a:gd name="connsiteY0" fmla="*/ 722099 h 2771902"/>
              <a:gd name="connsiteX1" fmla="*/ 1840955 w 5432890"/>
              <a:gd name="connsiteY1" fmla="*/ 0 h 2771902"/>
              <a:gd name="connsiteX2" fmla="*/ 5432890 w 5432890"/>
              <a:gd name="connsiteY2" fmla="*/ 527546 h 2771902"/>
              <a:gd name="connsiteX3" fmla="*/ 2789853 w 5432890"/>
              <a:gd name="connsiteY3" fmla="*/ 2771902 h 2771902"/>
              <a:gd name="connsiteX4" fmla="*/ 658595 w 5432890"/>
              <a:gd name="connsiteY4" fmla="*/ 2771902 h 2771902"/>
              <a:gd name="connsiteX5" fmla="*/ 0 w 5432890"/>
              <a:gd name="connsiteY5" fmla="*/ 722099 h 2771902"/>
              <a:gd name="connsiteX0" fmla="*/ 0 w 5432890"/>
              <a:gd name="connsiteY0" fmla="*/ 1120933 h 3170736"/>
              <a:gd name="connsiteX1" fmla="*/ 1695041 w 5432890"/>
              <a:gd name="connsiteY1" fmla="*/ 0 h 3170736"/>
              <a:gd name="connsiteX2" fmla="*/ 5432890 w 5432890"/>
              <a:gd name="connsiteY2" fmla="*/ 926380 h 3170736"/>
              <a:gd name="connsiteX3" fmla="*/ 2789853 w 5432890"/>
              <a:gd name="connsiteY3" fmla="*/ 3170736 h 3170736"/>
              <a:gd name="connsiteX4" fmla="*/ 658595 w 5432890"/>
              <a:gd name="connsiteY4" fmla="*/ 3170736 h 3170736"/>
              <a:gd name="connsiteX5" fmla="*/ 0 w 5432890"/>
              <a:gd name="connsiteY5" fmla="*/ 1120933 h 3170736"/>
              <a:gd name="connsiteX0" fmla="*/ 0 w 5464959"/>
              <a:gd name="connsiteY0" fmla="*/ 1120933 h 3170736"/>
              <a:gd name="connsiteX1" fmla="*/ 1695041 w 5464959"/>
              <a:gd name="connsiteY1" fmla="*/ 0 h 3170736"/>
              <a:gd name="connsiteX2" fmla="*/ 5432890 w 5464959"/>
              <a:gd name="connsiteY2" fmla="*/ 926380 h 3170736"/>
              <a:gd name="connsiteX3" fmla="*/ 5464959 w 5464959"/>
              <a:gd name="connsiteY3" fmla="*/ 2509256 h 3170736"/>
              <a:gd name="connsiteX4" fmla="*/ 658595 w 5464959"/>
              <a:gd name="connsiteY4" fmla="*/ 3170736 h 3170736"/>
              <a:gd name="connsiteX5" fmla="*/ 0 w 5464959"/>
              <a:gd name="connsiteY5" fmla="*/ 1120933 h 3170736"/>
              <a:gd name="connsiteX0" fmla="*/ 0 w 5481528"/>
              <a:gd name="connsiteY0" fmla="*/ 1120933 h 3170736"/>
              <a:gd name="connsiteX1" fmla="*/ 1695041 w 5481528"/>
              <a:gd name="connsiteY1" fmla="*/ 0 h 3170736"/>
              <a:gd name="connsiteX2" fmla="*/ 5481528 w 5481528"/>
              <a:gd name="connsiteY2" fmla="*/ 965291 h 3170736"/>
              <a:gd name="connsiteX3" fmla="*/ 5464959 w 5481528"/>
              <a:gd name="connsiteY3" fmla="*/ 2509256 h 3170736"/>
              <a:gd name="connsiteX4" fmla="*/ 658595 w 5481528"/>
              <a:gd name="connsiteY4" fmla="*/ 3170736 h 3170736"/>
              <a:gd name="connsiteX5" fmla="*/ 0 w 5481528"/>
              <a:gd name="connsiteY5" fmla="*/ 1120933 h 3170736"/>
              <a:gd name="connsiteX0" fmla="*/ 0 w 5481528"/>
              <a:gd name="connsiteY0" fmla="*/ 1120933 h 2509256"/>
              <a:gd name="connsiteX1" fmla="*/ 1695041 w 5481528"/>
              <a:gd name="connsiteY1" fmla="*/ 0 h 2509256"/>
              <a:gd name="connsiteX2" fmla="*/ 5481528 w 5481528"/>
              <a:gd name="connsiteY2" fmla="*/ 965291 h 2509256"/>
              <a:gd name="connsiteX3" fmla="*/ 5464959 w 5481528"/>
              <a:gd name="connsiteY3" fmla="*/ 2509256 h 2509256"/>
              <a:gd name="connsiteX4" fmla="*/ 26297 w 5481528"/>
              <a:gd name="connsiteY4" fmla="*/ 2470344 h 2509256"/>
              <a:gd name="connsiteX5" fmla="*/ 0 w 5481528"/>
              <a:gd name="connsiteY5" fmla="*/ 1120933 h 2509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528" h="2509256">
                <a:moveTo>
                  <a:pt x="0" y="1120933"/>
                </a:moveTo>
                <a:lnTo>
                  <a:pt x="1695041" y="0"/>
                </a:lnTo>
                <a:lnTo>
                  <a:pt x="5481528" y="965291"/>
                </a:lnTo>
                <a:lnTo>
                  <a:pt x="5464959" y="2509256"/>
                </a:lnTo>
                <a:lnTo>
                  <a:pt x="26297" y="2470344"/>
                </a:lnTo>
                <a:lnTo>
                  <a:pt x="0" y="1120933"/>
                </a:lnTo>
                <a:close/>
              </a:path>
            </a:pathLst>
          </a:custGeom>
          <a:solidFill>
            <a:srgbClr val="ABC0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D062992E-5208-4903-8985-B695B04E2315}"/>
              </a:ext>
            </a:extLst>
          </p:cNvPr>
          <p:cNvSpPr/>
          <p:nvPr/>
        </p:nvSpPr>
        <p:spPr>
          <a:xfrm>
            <a:off x="4182876" y="5327535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120147DE-A743-41E1-8829-ADD53331231B}"/>
              </a:ext>
            </a:extLst>
          </p:cNvPr>
          <p:cNvSpPr/>
          <p:nvPr/>
        </p:nvSpPr>
        <p:spPr>
          <a:xfrm>
            <a:off x="5865779" y="2871390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75B44752-E005-4596-A441-0C728532B122}"/>
              </a:ext>
            </a:extLst>
          </p:cNvPr>
          <p:cNvSpPr/>
          <p:nvPr/>
        </p:nvSpPr>
        <p:spPr>
          <a:xfrm>
            <a:off x="4181254" y="4008765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31CB9159-CCEE-4889-ADF2-657EA99FF361}"/>
              </a:ext>
            </a:extLst>
          </p:cNvPr>
          <p:cNvSpPr/>
          <p:nvPr/>
        </p:nvSpPr>
        <p:spPr>
          <a:xfrm>
            <a:off x="9654486" y="3846647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B3D71A53-E0D0-4DBE-A329-86B7C52986B8}"/>
              </a:ext>
            </a:extLst>
          </p:cNvPr>
          <p:cNvSpPr/>
          <p:nvPr/>
        </p:nvSpPr>
        <p:spPr>
          <a:xfrm>
            <a:off x="9654485" y="5371385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3E0737F2-BB2C-4AE4-B59E-6AE72F229ADE}"/>
              </a:ext>
            </a:extLst>
          </p:cNvPr>
          <p:cNvSpPr/>
          <p:nvPr/>
        </p:nvSpPr>
        <p:spPr>
          <a:xfrm>
            <a:off x="6254886" y="1446399"/>
            <a:ext cx="3780646" cy="2015072"/>
          </a:xfrm>
          <a:custGeom>
            <a:avLst/>
            <a:gdLst>
              <a:gd name="connsiteX0" fmla="*/ 0 w 2224220"/>
              <a:gd name="connsiteY0" fmla="*/ 0 h 2015072"/>
              <a:gd name="connsiteX1" fmla="*/ 2224220 w 2224220"/>
              <a:gd name="connsiteY1" fmla="*/ 0 h 2015072"/>
              <a:gd name="connsiteX2" fmla="*/ 2224220 w 2224220"/>
              <a:gd name="connsiteY2" fmla="*/ 2015072 h 2015072"/>
              <a:gd name="connsiteX3" fmla="*/ 0 w 2224220"/>
              <a:gd name="connsiteY3" fmla="*/ 2015072 h 2015072"/>
              <a:gd name="connsiteX4" fmla="*/ 0 w 2224220"/>
              <a:gd name="connsiteY4" fmla="*/ 0 h 2015072"/>
              <a:gd name="connsiteX0" fmla="*/ 1556426 w 3780646"/>
              <a:gd name="connsiteY0" fmla="*/ 0 h 2015072"/>
              <a:gd name="connsiteX1" fmla="*/ 3780646 w 3780646"/>
              <a:gd name="connsiteY1" fmla="*/ 0 h 2015072"/>
              <a:gd name="connsiteX2" fmla="*/ 3780646 w 3780646"/>
              <a:gd name="connsiteY2" fmla="*/ 2015072 h 2015072"/>
              <a:gd name="connsiteX3" fmla="*/ 0 w 3780646"/>
              <a:gd name="connsiteY3" fmla="*/ 1071489 h 2015072"/>
              <a:gd name="connsiteX4" fmla="*/ 1556426 w 3780646"/>
              <a:gd name="connsiteY4" fmla="*/ 0 h 2015072"/>
              <a:gd name="connsiteX0" fmla="*/ 1556426 w 3780646"/>
              <a:gd name="connsiteY0" fmla="*/ 0 h 2015072"/>
              <a:gd name="connsiteX1" fmla="*/ 3770919 w 3780646"/>
              <a:gd name="connsiteY1" fmla="*/ 19455 h 2015072"/>
              <a:gd name="connsiteX2" fmla="*/ 3780646 w 3780646"/>
              <a:gd name="connsiteY2" fmla="*/ 2015072 h 2015072"/>
              <a:gd name="connsiteX3" fmla="*/ 0 w 3780646"/>
              <a:gd name="connsiteY3" fmla="*/ 1071489 h 2015072"/>
              <a:gd name="connsiteX4" fmla="*/ 1556426 w 3780646"/>
              <a:gd name="connsiteY4" fmla="*/ 0 h 2015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0646" h="2015072">
                <a:moveTo>
                  <a:pt x="1556426" y="0"/>
                </a:moveTo>
                <a:lnTo>
                  <a:pt x="3770919" y="19455"/>
                </a:lnTo>
                <a:cubicBezTo>
                  <a:pt x="3774161" y="684661"/>
                  <a:pt x="3777404" y="1349866"/>
                  <a:pt x="3780646" y="2015072"/>
                </a:cubicBezTo>
                <a:lnTo>
                  <a:pt x="0" y="1071489"/>
                </a:lnTo>
                <a:lnTo>
                  <a:pt x="1556426" y="0"/>
                </a:lnTo>
                <a:close/>
              </a:path>
            </a:pathLst>
          </a:custGeom>
          <a:solidFill>
            <a:srgbClr val="ABC0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5EEC469A-3612-4348-A3D7-EF8FEB5D4B37}"/>
              </a:ext>
            </a:extLst>
          </p:cNvPr>
          <p:cNvSpPr/>
          <p:nvPr/>
        </p:nvSpPr>
        <p:spPr>
          <a:xfrm>
            <a:off x="7727222" y="1403524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84D0D331-C2CA-4B84-A417-F81EC562666E}"/>
              </a:ext>
            </a:extLst>
          </p:cNvPr>
          <p:cNvSpPr/>
          <p:nvPr/>
        </p:nvSpPr>
        <p:spPr>
          <a:xfrm>
            <a:off x="9943562" y="3380412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9BB74AC3-D2A3-4A33-AC4F-A96C4EDC5CDE}"/>
              </a:ext>
            </a:extLst>
          </p:cNvPr>
          <p:cNvSpPr/>
          <p:nvPr/>
        </p:nvSpPr>
        <p:spPr>
          <a:xfrm>
            <a:off x="6203691" y="2442913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37EB1C39-75CA-442B-9280-EC206C62C342}"/>
              </a:ext>
            </a:extLst>
          </p:cNvPr>
          <p:cNvSpPr/>
          <p:nvPr/>
        </p:nvSpPr>
        <p:spPr>
          <a:xfrm>
            <a:off x="9924108" y="1403524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7FD2242-5B0F-4D51-B8C3-EFE066BD5419}"/>
              </a:ext>
            </a:extLst>
          </p:cNvPr>
          <p:cNvSpPr/>
          <p:nvPr/>
        </p:nvSpPr>
        <p:spPr>
          <a:xfrm>
            <a:off x="5216781" y="6376105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GENERALE</a:t>
            </a:r>
          </a:p>
        </p:txBody>
      </p:sp>
    </p:spTree>
    <p:extLst>
      <p:ext uri="{BB962C8B-B14F-4D97-AF65-F5344CB8AC3E}">
        <p14:creationId xmlns:p14="http://schemas.microsoft.com/office/powerpoint/2010/main" val="2344806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pagina esterna 9">
            <a:extLst>
              <a:ext uri="{FF2B5EF4-FFF2-40B4-BE49-F238E27FC236}">
                <a16:creationId xmlns:a16="http://schemas.microsoft.com/office/drawing/2014/main" id="{BD59E837-8C5A-4746-AF4D-E416FED3FE56}"/>
              </a:ext>
            </a:extLst>
          </p:cNvPr>
          <p:cNvSpPr/>
          <p:nvPr/>
        </p:nvSpPr>
        <p:spPr>
          <a:xfrm>
            <a:off x="424940" y="0"/>
            <a:ext cx="1118681" cy="1840872"/>
          </a:xfrm>
          <a:prstGeom prst="flowChartOffpageConnector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026" name="Picture 2" descr="Home – Planet">
            <a:extLst>
              <a:ext uri="{FF2B5EF4-FFF2-40B4-BE49-F238E27FC236}">
                <a16:creationId xmlns:a16="http://schemas.microsoft.com/office/drawing/2014/main" id="{ED775197-2553-4861-A1BF-CCB9B81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" y="463661"/>
            <a:ext cx="2203540" cy="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E4E1E4B7-119B-C435-7730-F6EABB1715A5}"/>
              </a:ext>
            </a:extLst>
          </p:cNvPr>
          <p:cNvSpPr/>
          <p:nvPr/>
        </p:nvSpPr>
        <p:spPr>
          <a:xfrm>
            <a:off x="0" y="6238865"/>
            <a:ext cx="12192000" cy="64381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10DE2CF-C86C-4590-A5E2-941F5488E412}"/>
              </a:ext>
            </a:extLst>
          </p:cNvPr>
          <p:cNvSpPr/>
          <p:nvPr/>
        </p:nvSpPr>
        <p:spPr>
          <a:xfrm>
            <a:off x="265890" y="6376105"/>
            <a:ext cx="7409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DETERMINARE I SOTTOPOLIGONI GENERATI:</a:t>
            </a:r>
          </a:p>
        </p:txBody>
      </p:sp>
      <p:sp>
        <p:nvSpPr>
          <p:cNvPr id="3" name="Triangolo rettangolo 2">
            <a:extLst>
              <a:ext uri="{FF2B5EF4-FFF2-40B4-BE49-F238E27FC236}">
                <a16:creationId xmlns:a16="http://schemas.microsoft.com/office/drawing/2014/main" id="{C28C7D26-D9B3-4215-9F6E-5DEEB1140F9F}"/>
              </a:ext>
            </a:extLst>
          </p:cNvPr>
          <p:cNvSpPr/>
          <p:nvPr/>
        </p:nvSpPr>
        <p:spPr>
          <a:xfrm rot="10800000" flipH="1">
            <a:off x="3597756" y="1202503"/>
            <a:ext cx="3250168" cy="2197446"/>
          </a:xfrm>
          <a:prstGeom prst="rtTriangle">
            <a:avLst/>
          </a:prstGeom>
          <a:solidFill>
            <a:srgbClr val="ABC0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13BCEB78-A15C-4CCF-BB5F-A703A18F2454}"/>
              </a:ext>
            </a:extLst>
          </p:cNvPr>
          <p:cNvSpPr/>
          <p:nvPr/>
        </p:nvSpPr>
        <p:spPr>
          <a:xfrm>
            <a:off x="9289251" y="1483734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4B4073F8-3DCB-4754-92C7-BA7F7DA6496C}"/>
              </a:ext>
            </a:extLst>
          </p:cNvPr>
          <p:cNvSpPr/>
          <p:nvPr/>
        </p:nvSpPr>
        <p:spPr>
          <a:xfrm>
            <a:off x="9367072" y="5036450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2" name="Pentagono 1">
            <a:extLst>
              <a:ext uri="{FF2B5EF4-FFF2-40B4-BE49-F238E27FC236}">
                <a16:creationId xmlns:a16="http://schemas.microsoft.com/office/drawing/2014/main" id="{84BD8AB9-2A4E-493B-9532-84CE2ED6FA33}"/>
              </a:ext>
            </a:extLst>
          </p:cNvPr>
          <p:cNvSpPr/>
          <p:nvPr/>
        </p:nvSpPr>
        <p:spPr>
          <a:xfrm>
            <a:off x="4259076" y="2958676"/>
            <a:ext cx="5481528" cy="2509256"/>
          </a:xfrm>
          <a:custGeom>
            <a:avLst/>
            <a:gdLst>
              <a:gd name="connsiteX0" fmla="*/ 4 w 3448456"/>
              <a:gd name="connsiteY0" fmla="*/ 1266848 h 3316659"/>
              <a:gd name="connsiteX1" fmla="*/ 1724228 w 3448456"/>
              <a:gd name="connsiteY1" fmla="*/ 0 h 3316659"/>
              <a:gd name="connsiteX2" fmla="*/ 3448452 w 3448456"/>
              <a:gd name="connsiteY2" fmla="*/ 1266848 h 3316659"/>
              <a:gd name="connsiteX3" fmla="*/ 2789857 w 3448456"/>
              <a:gd name="connsiteY3" fmla="*/ 3316651 h 3316659"/>
              <a:gd name="connsiteX4" fmla="*/ 658599 w 3448456"/>
              <a:gd name="connsiteY4" fmla="*/ 3316651 h 3316659"/>
              <a:gd name="connsiteX5" fmla="*/ 4 w 3448456"/>
              <a:gd name="connsiteY5" fmla="*/ 1266848 h 3316659"/>
              <a:gd name="connsiteX0" fmla="*/ 0 w 3448448"/>
              <a:gd name="connsiteY0" fmla="*/ 1266848 h 3316651"/>
              <a:gd name="connsiteX1" fmla="*/ 1724224 w 3448448"/>
              <a:gd name="connsiteY1" fmla="*/ 0 h 3316651"/>
              <a:gd name="connsiteX2" fmla="*/ 3448448 w 3448448"/>
              <a:gd name="connsiteY2" fmla="*/ 1266848 h 3316651"/>
              <a:gd name="connsiteX3" fmla="*/ 2789853 w 3448448"/>
              <a:gd name="connsiteY3" fmla="*/ 3316651 h 3316651"/>
              <a:gd name="connsiteX4" fmla="*/ 658595 w 3448448"/>
              <a:gd name="connsiteY4" fmla="*/ 3316651 h 3316651"/>
              <a:gd name="connsiteX5" fmla="*/ 0 w 3448448"/>
              <a:gd name="connsiteY5" fmla="*/ 1266848 h 3316651"/>
              <a:gd name="connsiteX0" fmla="*/ 0 w 5432890"/>
              <a:gd name="connsiteY0" fmla="*/ 1266848 h 3316651"/>
              <a:gd name="connsiteX1" fmla="*/ 1724224 w 5432890"/>
              <a:gd name="connsiteY1" fmla="*/ 0 h 3316651"/>
              <a:gd name="connsiteX2" fmla="*/ 5432890 w 5432890"/>
              <a:gd name="connsiteY2" fmla="*/ 1072295 h 3316651"/>
              <a:gd name="connsiteX3" fmla="*/ 2789853 w 5432890"/>
              <a:gd name="connsiteY3" fmla="*/ 3316651 h 3316651"/>
              <a:gd name="connsiteX4" fmla="*/ 658595 w 5432890"/>
              <a:gd name="connsiteY4" fmla="*/ 3316651 h 3316651"/>
              <a:gd name="connsiteX5" fmla="*/ 0 w 5432890"/>
              <a:gd name="connsiteY5" fmla="*/ 1266848 h 3316651"/>
              <a:gd name="connsiteX0" fmla="*/ 0 w 5432890"/>
              <a:gd name="connsiteY0" fmla="*/ 1227938 h 3277741"/>
              <a:gd name="connsiteX1" fmla="*/ 1733951 w 5432890"/>
              <a:gd name="connsiteY1" fmla="*/ 0 h 3277741"/>
              <a:gd name="connsiteX2" fmla="*/ 5432890 w 5432890"/>
              <a:gd name="connsiteY2" fmla="*/ 1033385 h 3277741"/>
              <a:gd name="connsiteX3" fmla="*/ 2789853 w 5432890"/>
              <a:gd name="connsiteY3" fmla="*/ 3277741 h 3277741"/>
              <a:gd name="connsiteX4" fmla="*/ 658595 w 5432890"/>
              <a:gd name="connsiteY4" fmla="*/ 3277741 h 3277741"/>
              <a:gd name="connsiteX5" fmla="*/ 0 w 5432890"/>
              <a:gd name="connsiteY5" fmla="*/ 1227938 h 3277741"/>
              <a:gd name="connsiteX0" fmla="*/ 0 w 5432890"/>
              <a:gd name="connsiteY0" fmla="*/ 722099 h 2771902"/>
              <a:gd name="connsiteX1" fmla="*/ 1840955 w 5432890"/>
              <a:gd name="connsiteY1" fmla="*/ 0 h 2771902"/>
              <a:gd name="connsiteX2" fmla="*/ 5432890 w 5432890"/>
              <a:gd name="connsiteY2" fmla="*/ 527546 h 2771902"/>
              <a:gd name="connsiteX3" fmla="*/ 2789853 w 5432890"/>
              <a:gd name="connsiteY3" fmla="*/ 2771902 h 2771902"/>
              <a:gd name="connsiteX4" fmla="*/ 658595 w 5432890"/>
              <a:gd name="connsiteY4" fmla="*/ 2771902 h 2771902"/>
              <a:gd name="connsiteX5" fmla="*/ 0 w 5432890"/>
              <a:gd name="connsiteY5" fmla="*/ 722099 h 2771902"/>
              <a:gd name="connsiteX0" fmla="*/ 0 w 5432890"/>
              <a:gd name="connsiteY0" fmla="*/ 1120933 h 3170736"/>
              <a:gd name="connsiteX1" fmla="*/ 1695041 w 5432890"/>
              <a:gd name="connsiteY1" fmla="*/ 0 h 3170736"/>
              <a:gd name="connsiteX2" fmla="*/ 5432890 w 5432890"/>
              <a:gd name="connsiteY2" fmla="*/ 926380 h 3170736"/>
              <a:gd name="connsiteX3" fmla="*/ 2789853 w 5432890"/>
              <a:gd name="connsiteY3" fmla="*/ 3170736 h 3170736"/>
              <a:gd name="connsiteX4" fmla="*/ 658595 w 5432890"/>
              <a:gd name="connsiteY4" fmla="*/ 3170736 h 3170736"/>
              <a:gd name="connsiteX5" fmla="*/ 0 w 5432890"/>
              <a:gd name="connsiteY5" fmla="*/ 1120933 h 3170736"/>
              <a:gd name="connsiteX0" fmla="*/ 0 w 5464959"/>
              <a:gd name="connsiteY0" fmla="*/ 1120933 h 3170736"/>
              <a:gd name="connsiteX1" fmla="*/ 1695041 w 5464959"/>
              <a:gd name="connsiteY1" fmla="*/ 0 h 3170736"/>
              <a:gd name="connsiteX2" fmla="*/ 5432890 w 5464959"/>
              <a:gd name="connsiteY2" fmla="*/ 926380 h 3170736"/>
              <a:gd name="connsiteX3" fmla="*/ 5464959 w 5464959"/>
              <a:gd name="connsiteY3" fmla="*/ 2509256 h 3170736"/>
              <a:gd name="connsiteX4" fmla="*/ 658595 w 5464959"/>
              <a:gd name="connsiteY4" fmla="*/ 3170736 h 3170736"/>
              <a:gd name="connsiteX5" fmla="*/ 0 w 5464959"/>
              <a:gd name="connsiteY5" fmla="*/ 1120933 h 3170736"/>
              <a:gd name="connsiteX0" fmla="*/ 0 w 5481528"/>
              <a:gd name="connsiteY0" fmla="*/ 1120933 h 3170736"/>
              <a:gd name="connsiteX1" fmla="*/ 1695041 w 5481528"/>
              <a:gd name="connsiteY1" fmla="*/ 0 h 3170736"/>
              <a:gd name="connsiteX2" fmla="*/ 5481528 w 5481528"/>
              <a:gd name="connsiteY2" fmla="*/ 965291 h 3170736"/>
              <a:gd name="connsiteX3" fmla="*/ 5464959 w 5481528"/>
              <a:gd name="connsiteY3" fmla="*/ 2509256 h 3170736"/>
              <a:gd name="connsiteX4" fmla="*/ 658595 w 5481528"/>
              <a:gd name="connsiteY4" fmla="*/ 3170736 h 3170736"/>
              <a:gd name="connsiteX5" fmla="*/ 0 w 5481528"/>
              <a:gd name="connsiteY5" fmla="*/ 1120933 h 3170736"/>
              <a:gd name="connsiteX0" fmla="*/ 0 w 5481528"/>
              <a:gd name="connsiteY0" fmla="*/ 1120933 h 2509256"/>
              <a:gd name="connsiteX1" fmla="*/ 1695041 w 5481528"/>
              <a:gd name="connsiteY1" fmla="*/ 0 h 2509256"/>
              <a:gd name="connsiteX2" fmla="*/ 5481528 w 5481528"/>
              <a:gd name="connsiteY2" fmla="*/ 965291 h 2509256"/>
              <a:gd name="connsiteX3" fmla="*/ 5464959 w 5481528"/>
              <a:gd name="connsiteY3" fmla="*/ 2509256 h 2509256"/>
              <a:gd name="connsiteX4" fmla="*/ 26297 w 5481528"/>
              <a:gd name="connsiteY4" fmla="*/ 2470344 h 2509256"/>
              <a:gd name="connsiteX5" fmla="*/ 0 w 5481528"/>
              <a:gd name="connsiteY5" fmla="*/ 1120933 h 2509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528" h="2509256">
                <a:moveTo>
                  <a:pt x="0" y="1120933"/>
                </a:moveTo>
                <a:lnTo>
                  <a:pt x="1695041" y="0"/>
                </a:lnTo>
                <a:lnTo>
                  <a:pt x="5481528" y="965291"/>
                </a:lnTo>
                <a:lnTo>
                  <a:pt x="5464959" y="2509256"/>
                </a:lnTo>
                <a:lnTo>
                  <a:pt x="26297" y="2470344"/>
                </a:lnTo>
                <a:lnTo>
                  <a:pt x="0" y="1120933"/>
                </a:lnTo>
                <a:close/>
              </a:path>
            </a:pathLst>
          </a:custGeom>
          <a:solidFill>
            <a:srgbClr val="ABC0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D062992E-5208-4903-8985-B695B04E2315}"/>
              </a:ext>
            </a:extLst>
          </p:cNvPr>
          <p:cNvSpPr/>
          <p:nvPr/>
        </p:nvSpPr>
        <p:spPr>
          <a:xfrm>
            <a:off x="4182876" y="5327535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120147DE-A743-41E1-8829-ADD53331231B}"/>
              </a:ext>
            </a:extLst>
          </p:cNvPr>
          <p:cNvSpPr/>
          <p:nvPr/>
        </p:nvSpPr>
        <p:spPr>
          <a:xfrm>
            <a:off x="5865779" y="2871390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75B44752-E005-4596-A441-0C728532B122}"/>
              </a:ext>
            </a:extLst>
          </p:cNvPr>
          <p:cNvSpPr/>
          <p:nvPr/>
        </p:nvSpPr>
        <p:spPr>
          <a:xfrm>
            <a:off x="4181254" y="4008765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31CB9159-CCEE-4889-ADF2-657EA99FF361}"/>
              </a:ext>
            </a:extLst>
          </p:cNvPr>
          <p:cNvSpPr/>
          <p:nvPr/>
        </p:nvSpPr>
        <p:spPr>
          <a:xfrm>
            <a:off x="9654486" y="3846647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B3D71A53-E0D0-4DBE-A329-86B7C52986B8}"/>
              </a:ext>
            </a:extLst>
          </p:cNvPr>
          <p:cNvSpPr/>
          <p:nvPr/>
        </p:nvSpPr>
        <p:spPr>
          <a:xfrm>
            <a:off x="9654485" y="5371385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3E0737F2-BB2C-4AE4-B59E-6AE72F229ADE}"/>
              </a:ext>
            </a:extLst>
          </p:cNvPr>
          <p:cNvSpPr/>
          <p:nvPr/>
        </p:nvSpPr>
        <p:spPr>
          <a:xfrm>
            <a:off x="6254886" y="1446399"/>
            <a:ext cx="3780646" cy="2015072"/>
          </a:xfrm>
          <a:custGeom>
            <a:avLst/>
            <a:gdLst>
              <a:gd name="connsiteX0" fmla="*/ 0 w 2224220"/>
              <a:gd name="connsiteY0" fmla="*/ 0 h 2015072"/>
              <a:gd name="connsiteX1" fmla="*/ 2224220 w 2224220"/>
              <a:gd name="connsiteY1" fmla="*/ 0 h 2015072"/>
              <a:gd name="connsiteX2" fmla="*/ 2224220 w 2224220"/>
              <a:gd name="connsiteY2" fmla="*/ 2015072 h 2015072"/>
              <a:gd name="connsiteX3" fmla="*/ 0 w 2224220"/>
              <a:gd name="connsiteY3" fmla="*/ 2015072 h 2015072"/>
              <a:gd name="connsiteX4" fmla="*/ 0 w 2224220"/>
              <a:gd name="connsiteY4" fmla="*/ 0 h 2015072"/>
              <a:gd name="connsiteX0" fmla="*/ 1556426 w 3780646"/>
              <a:gd name="connsiteY0" fmla="*/ 0 h 2015072"/>
              <a:gd name="connsiteX1" fmla="*/ 3780646 w 3780646"/>
              <a:gd name="connsiteY1" fmla="*/ 0 h 2015072"/>
              <a:gd name="connsiteX2" fmla="*/ 3780646 w 3780646"/>
              <a:gd name="connsiteY2" fmla="*/ 2015072 h 2015072"/>
              <a:gd name="connsiteX3" fmla="*/ 0 w 3780646"/>
              <a:gd name="connsiteY3" fmla="*/ 1071489 h 2015072"/>
              <a:gd name="connsiteX4" fmla="*/ 1556426 w 3780646"/>
              <a:gd name="connsiteY4" fmla="*/ 0 h 2015072"/>
              <a:gd name="connsiteX0" fmla="*/ 1556426 w 3780646"/>
              <a:gd name="connsiteY0" fmla="*/ 0 h 2015072"/>
              <a:gd name="connsiteX1" fmla="*/ 3770919 w 3780646"/>
              <a:gd name="connsiteY1" fmla="*/ 19455 h 2015072"/>
              <a:gd name="connsiteX2" fmla="*/ 3780646 w 3780646"/>
              <a:gd name="connsiteY2" fmla="*/ 2015072 h 2015072"/>
              <a:gd name="connsiteX3" fmla="*/ 0 w 3780646"/>
              <a:gd name="connsiteY3" fmla="*/ 1071489 h 2015072"/>
              <a:gd name="connsiteX4" fmla="*/ 1556426 w 3780646"/>
              <a:gd name="connsiteY4" fmla="*/ 0 h 2015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0646" h="2015072">
                <a:moveTo>
                  <a:pt x="1556426" y="0"/>
                </a:moveTo>
                <a:lnTo>
                  <a:pt x="3770919" y="19455"/>
                </a:lnTo>
                <a:cubicBezTo>
                  <a:pt x="3774161" y="684661"/>
                  <a:pt x="3777404" y="1349866"/>
                  <a:pt x="3780646" y="2015072"/>
                </a:cubicBezTo>
                <a:lnTo>
                  <a:pt x="0" y="1071489"/>
                </a:lnTo>
                <a:lnTo>
                  <a:pt x="1556426" y="0"/>
                </a:lnTo>
                <a:close/>
              </a:path>
            </a:pathLst>
          </a:custGeom>
          <a:solidFill>
            <a:srgbClr val="ABC0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5EEC469A-3612-4348-A3D7-EF8FEB5D4B37}"/>
              </a:ext>
            </a:extLst>
          </p:cNvPr>
          <p:cNvSpPr/>
          <p:nvPr/>
        </p:nvSpPr>
        <p:spPr>
          <a:xfrm>
            <a:off x="7727222" y="1403524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84D0D331-C2CA-4B84-A417-F81EC562666E}"/>
              </a:ext>
            </a:extLst>
          </p:cNvPr>
          <p:cNvSpPr/>
          <p:nvPr/>
        </p:nvSpPr>
        <p:spPr>
          <a:xfrm>
            <a:off x="9943562" y="3380412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9BB74AC3-D2A3-4A33-AC4F-A96C4EDC5CDE}"/>
              </a:ext>
            </a:extLst>
          </p:cNvPr>
          <p:cNvSpPr/>
          <p:nvPr/>
        </p:nvSpPr>
        <p:spPr>
          <a:xfrm>
            <a:off x="6203691" y="2442913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37EB1C39-75CA-442B-9280-EC206C62C342}"/>
              </a:ext>
            </a:extLst>
          </p:cNvPr>
          <p:cNvSpPr/>
          <p:nvPr/>
        </p:nvSpPr>
        <p:spPr>
          <a:xfrm>
            <a:off x="9924108" y="1403524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718BB3C-0969-40FF-8DF4-5C6E28320158}"/>
              </a:ext>
            </a:extLst>
          </p:cNvPr>
          <p:cNvSpPr/>
          <p:nvPr/>
        </p:nvSpPr>
        <p:spPr>
          <a:xfrm>
            <a:off x="5216781" y="6376105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GENERALE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89FC0698-1CBE-4826-9F47-3DACB1A2EA09}"/>
              </a:ext>
            </a:extLst>
          </p:cNvPr>
          <p:cNvSpPr/>
          <p:nvPr/>
        </p:nvSpPr>
        <p:spPr>
          <a:xfrm>
            <a:off x="12428707" y="6376105"/>
            <a:ext cx="4509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CON LA TRACCIA SU UN VERTICE</a:t>
            </a:r>
          </a:p>
        </p:txBody>
      </p:sp>
    </p:spTree>
    <p:extLst>
      <p:ext uri="{BB962C8B-B14F-4D97-AF65-F5344CB8AC3E}">
        <p14:creationId xmlns:p14="http://schemas.microsoft.com/office/powerpoint/2010/main" val="1780578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pagina esterna 9">
            <a:extLst>
              <a:ext uri="{FF2B5EF4-FFF2-40B4-BE49-F238E27FC236}">
                <a16:creationId xmlns:a16="http://schemas.microsoft.com/office/drawing/2014/main" id="{BD59E837-8C5A-4746-AF4D-E416FED3FE56}"/>
              </a:ext>
            </a:extLst>
          </p:cNvPr>
          <p:cNvSpPr/>
          <p:nvPr/>
        </p:nvSpPr>
        <p:spPr>
          <a:xfrm>
            <a:off x="424940" y="0"/>
            <a:ext cx="1118681" cy="1840872"/>
          </a:xfrm>
          <a:prstGeom prst="flowChartOffpageConnector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026" name="Picture 2" descr="Home – Planet">
            <a:extLst>
              <a:ext uri="{FF2B5EF4-FFF2-40B4-BE49-F238E27FC236}">
                <a16:creationId xmlns:a16="http://schemas.microsoft.com/office/drawing/2014/main" id="{ED775197-2553-4861-A1BF-CCB9B81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" y="463661"/>
            <a:ext cx="2203540" cy="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E4E1E4B7-119B-C435-7730-F6EABB1715A5}"/>
              </a:ext>
            </a:extLst>
          </p:cNvPr>
          <p:cNvSpPr/>
          <p:nvPr/>
        </p:nvSpPr>
        <p:spPr>
          <a:xfrm>
            <a:off x="0" y="6238865"/>
            <a:ext cx="12192000" cy="64381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10DE2CF-C86C-4590-A5E2-941F5488E412}"/>
              </a:ext>
            </a:extLst>
          </p:cNvPr>
          <p:cNvSpPr/>
          <p:nvPr/>
        </p:nvSpPr>
        <p:spPr>
          <a:xfrm>
            <a:off x="265890" y="6376105"/>
            <a:ext cx="7409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DETERMINARE I SOTTOPOLIGONI GENERATI: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718BB3C-0969-40FF-8DF4-5C6E28320158}"/>
              </a:ext>
            </a:extLst>
          </p:cNvPr>
          <p:cNvSpPr/>
          <p:nvPr/>
        </p:nvSpPr>
        <p:spPr>
          <a:xfrm>
            <a:off x="5216781" y="6376105"/>
            <a:ext cx="4509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CASO </a:t>
            </a: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 LA TRACCIA SU UN VERTICE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7EAFD640-9479-4DDD-AA4F-4807D663240C}"/>
              </a:ext>
            </a:extLst>
          </p:cNvPr>
          <p:cNvSpPr/>
          <p:nvPr/>
        </p:nvSpPr>
        <p:spPr>
          <a:xfrm>
            <a:off x="3558401" y="1401018"/>
            <a:ext cx="5460294" cy="3606617"/>
          </a:xfrm>
          <a:prstGeom prst="rect">
            <a:avLst/>
          </a:prstGeom>
          <a:solidFill>
            <a:srgbClr val="ABC0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B9D4B4E4-F4E6-486D-834B-5EB09E081211}"/>
              </a:ext>
            </a:extLst>
          </p:cNvPr>
          <p:cNvCxnSpPr>
            <a:cxnSpLocks/>
            <a:stCxn id="36" idx="7"/>
            <a:endCxn id="37" idx="4"/>
          </p:cNvCxnSpPr>
          <p:nvPr/>
        </p:nvCxnSpPr>
        <p:spPr>
          <a:xfrm flipV="1">
            <a:off x="3613429" y="1478963"/>
            <a:ext cx="3225188" cy="342949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e 33">
            <a:extLst>
              <a:ext uri="{FF2B5EF4-FFF2-40B4-BE49-F238E27FC236}">
                <a16:creationId xmlns:a16="http://schemas.microsoft.com/office/drawing/2014/main" id="{52C5B786-FFEC-4890-AB62-124C30B1DCBE}"/>
              </a:ext>
            </a:extLst>
          </p:cNvPr>
          <p:cNvSpPr/>
          <p:nvPr/>
        </p:nvSpPr>
        <p:spPr>
          <a:xfrm>
            <a:off x="8940872" y="1319959"/>
            <a:ext cx="155643" cy="16211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DCCA9BB1-44B4-4678-AB3B-6E505F36094E}"/>
              </a:ext>
            </a:extLst>
          </p:cNvPr>
          <p:cNvSpPr/>
          <p:nvPr/>
        </p:nvSpPr>
        <p:spPr>
          <a:xfrm>
            <a:off x="8940873" y="4923919"/>
            <a:ext cx="155643" cy="16211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B580D02B-3587-487A-B431-DB5A34581760}"/>
              </a:ext>
            </a:extLst>
          </p:cNvPr>
          <p:cNvSpPr/>
          <p:nvPr/>
        </p:nvSpPr>
        <p:spPr>
          <a:xfrm>
            <a:off x="3480579" y="4884718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5B574DF3-C6EA-4DEF-9665-E3ECACB47868}"/>
              </a:ext>
            </a:extLst>
          </p:cNvPr>
          <p:cNvSpPr/>
          <p:nvPr/>
        </p:nvSpPr>
        <p:spPr>
          <a:xfrm>
            <a:off x="6760795" y="1316845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9268E009-34ED-4143-B306-C1AC8423F2AF}"/>
              </a:ext>
            </a:extLst>
          </p:cNvPr>
          <p:cNvSpPr/>
          <p:nvPr/>
        </p:nvSpPr>
        <p:spPr>
          <a:xfrm>
            <a:off x="3490233" y="1316845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93EB785C-3428-4314-87CA-9DCE34CF518F}"/>
              </a:ext>
            </a:extLst>
          </p:cNvPr>
          <p:cNvSpPr/>
          <p:nvPr/>
        </p:nvSpPr>
        <p:spPr>
          <a:xfrm>
            <a:off x="3613428" y="4895105"/>
            <a:ext cx="155643" cy="16211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C719679B-B4C0-44C8-A205-92D2CD83A4E5}"/>
              </a:ext>
            </a:extLst>
          </p:cNvPr>
          <p:cNvSpPr/>
          <p:nvPr/>
        </p:nvSpPr>
        <p:spPr>
          <a:xfrm>
            <a:off x="6877527" y="1316845"/>
            <a:ext cx="155643" cy="16211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B9E1AE59-DB4A-454D-81A7-B430E7D24A3C}"/>
              </a:ext>
            </a:extLst>
          </p:cNvPr>
          <p:cNvSpPr/>
          <p:nvPr/>
        </p:nvSpPr>
        <p:spPr>
          <a:xfrm>
            <a:off x="12457890" y="6376105"/>
            <a:ext cx="2383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ONTHEPLANE</a:t>
            </a:r>
          </a:p>
        </p:txBody>
      </p:sp>
    </p:spTree>
    <p:extLst>
      <p:ext uri="{BB962C8B-B14F-4D97-AF65-F5344CB8AC3E}">
        <p14:creationId xmlns:p14="http://schemas.microsoft.com/office/powerpoint/2010/main" val="1533132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pagina esterna 9">
            <a:extLst>
              <a:ext uri="{FF2B5EF4-FFF2-40B4-BE49-F238E27FC236}">
                <a16:creationId xmlns:a16="http://schemas.microsoft.com/office/drawing/2014/main" id="{BD59E837-8C5A-4746-AF4D-E416FED3FE56}"/>
              </a:ext>
            </a:extLst>
          </p:cNvPr>
          <p:cNvSpPr/>
          <p:nvPr/>
        </p:nvSpPr>
        <p:spPr>
          <a:xfrm>
            <a:off x="424940" y="0"/>
            <a:ext cx="1118681" cy="1840872"/>
          </a:xfrm>
          <a:prstGeom prst="flowChartOffpageConnector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026" name="Picture 2" descr="Home – Planet">
            <a:extLst>
              <a:ext uri="{FF2B5EF4-FFF2-40B4-BE49-F238E27FC236}">
                <a16:creationId xmlns:a16="http://schemas.microsoft.com/office/drawing/2014/main" id="{ED775197-2553-4861-A1BF-CCB9B81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" y="463661"/>
            <a:ext cx="2203540" cy="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E4E1E4B7-119B-C435-7730-F6EABB1715A5}"/>
              </a:ext>
            </a:extLst>
          </p:cNvPr>
          <p:cNvSpPr/>
          <p:nvPr/>
        </p:nvSpPr>
        <p:spPr>
          <a:xfrm>
            <a:off x="0" y="6238865"/>
            <a:ext cx="12192000" cy="64381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10DE2CF-C86C-4590-A5E2-941F5488E412}"/>
              </a:ext>
            </a:extLst>
          </p:cNvPr>
          <p:cNvSpPr/>
          <p:nvPr/>
        </p:nvSpPr>
        <p:spPr>
          <a:xfrm>
            <a:off x="265890" y="6376105"/>
            <a:ext cx="7409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DETERMINARE I SOTTOPOLIGONI GENERATI: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718BB3C-0969-40FF-8DF4-5C6E28320158}"/>
              </a:ext>
            </a:extLst>
          </p:cNvPr>
          <p:cNvSpPr/>
          <p:nvPr/>
        </p:nvSpPr>
        <p:spPr>
          <a:xfrm>
            <a:off x="5216781" y="6376105"/>
            <a:ext cx="2383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ONTHEPLANE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7EAFD640-9479-4DDD-AA4F-4807D663240C}"/>
              </a:ext>
            </a:extLst>
          </p:cNvPr>
          <p:cNvSpPr/>
          <p:nvPr/>
        </p:nvSpPr>
        <p:spPr>
          <a:xfrm>
            <a:off x="3558401" y="1401018"/>
            <a:ext cx="5460294" cy="3606617"/>
          </a:xfrm>
          <a:prstGeom prst="rect">
            <a:avLst/>
          </a:prstGeom>
          <a:solidFill>
            <a:srgbClr val="ABC0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B9D4B4E4-F4E6-486D-834B-5EB09E081211}"/>
              </a:ext>
            </a:extLst>
          </p:cNvPr>
          <p:cNvCxnSpPr>
            <a:cxnSpLocks/>
          </p:cNvCxnSpPr>
          <p:nvPr/>
        </p:nvCxnSpPr>
        <p:spPr>
          <a:xfrm>
            <a:off x="4717915" y="1401018"/>
            <a:ext cx="2081370" cy="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e 33">
            <a:extLst>
              <a:ext uri="{FF2B5EF4-FFF2-40B4-BE49-F238E27FC236}">
                <a16:creationId xmlns:a16="http://schemas.microsoft.com/office/drawing/2014/main" id="{52C5B786-FFEC-4890-AB62-124C30B1DCBE}"/>
              </a:ext>
            </a:extLst>
          </p:cNvPr>
          <p:cNvSpPr/>
          <p:nvPr/>
        </p:nvSpPr>
        <p:spPr>
          <a:xfrm>
            <a:off x="8940872" y="1319959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DCCA9BB1-44B4-4678-AB3B-6E505F36094E}"/>
              </a:ext>
            </a:extLst>
          </p:cNvPr>
          <p:cNvSpPr/>
          <p:nvPr/>
        </p:nvSpPr>
        <p:spPr>
          <a:xfrm>
            <a:off x="8940873" y="4923919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B580D02B-3587-487A-B431-DB5A34581760}"/>
              </a:ext>
            </a:extLst>
          </p:cNvPr>
          <p:cNvSpPr/>
          <p:nvPr/>
        </p:nvSpPr>
        <p:spPr>
          <a:xfrm>
            <a:off x="3475938" y="4929690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5B574DF3-C6EA-4DEF-9665-E3ECACB47868}"/>
              </a:ext>
            </a:extLst>
          </p:cNvPr>
          <p:cNvSpPr/>
          <p:nvPr/>
        </p:nvSpPr>
        <p:spPr>
          <a:xfrm>
            <a:off x="6760374" y="1319959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3444D6F0-1BC0-44EF-8967-7AFC2AACAD2E}"/>
              </a:ext>
            </a:extLst>
          </p:cNvPr>
          <p:cNvSpPr/>
          <p:nvPr/>
        </p:nvSpPr>
        <p:spPr>
          <a:xfrm>
            <a:off x="4639251" y="1316845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9268E009-34ED-4143-B306-C1AC8423F2AF}"/>
              </a:ext>
            </a:extLst>
          </p:cNvPr>
          <p:cNvSpPr/>
          <p:nvPr/>
        </p:nvSpPr>
        <p:spPr>
          <a:xfrm>
            <a:off x="3490233" y="1316845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1F9BC5F0-A46C-41FC-ABC1-0F229A419A2C}"/>
              </a:ext>
            </a:extLst>
          </p:cNvPr>
          <p:cNvSpPr/>
          <p:nvPr/>
        </p:nvSpPr>
        <p:spPr>
          <a:xfrm>
            <a:off x="12192000" y="6376105"/>
            <a:ext cx="3404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EVITARE DUPLICATI DEI LATI</a:t>
            </a:r>
          </a:p>
        </p:txBody>
      </p:sp>
    </p:spTree>
    <p:extLst>
      <p:ext uri="{BB962C8B-B14F-4D97-AF65-F5344CB8AC3E}">
        <p14:creationId xmlns:p14="http://schemas.microsoft.com/office/powerpoint/2010/main" val="922724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pagina esterna 9">
            <a:extLst>
              <a:ext uri="{FF2B5EF4-FFF2-40B4-BE49-F238E27FC236}">
                <a16:creationId xmlns:a16="http://schemas.microsoft.com/office/drawing/2014/main" id="{BD59E837-8C5A-4746-AF4D-E416FED3FE56}"/>
              </a:ext>
            </a:extLst>
          </p:cNvPr>
          <p:cNvSpPr/>
          <p:nvPr/>
        </p:nvSpPr>
        <p:spPr>
          <a:xfrm>
            <a:off x="424940" y="0"/>
            <a:ext cx="1118681" cy="1840872"/>
          </a:xfrm>
          <a:prstGeom prst="flowChartOffpageConnector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026" name="Picture 2" descr="Home – Planet">
            <a:extLst>
              <a:ext uri="{FF2B5EF4-FFF2-40B4-BE49-F238E27FC236}">
                <a16:creationId xmlns:a16="http://schemas.microsoft.com/office/drawing/2014/main" id="{ED775197-2553-4861-A1BF-CCB9B81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" y="463661"/>
            <a:ext cx="2203540" cy="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E4E1E4B7-119B-C435-7730-F6EABB1715A5}"/>
              </a:ext>
            </a:extLst>
          </p:cNvPr>
          <p:cNvSpPr/>
          <p:nvPr/>
        </p:nvSpPr>
        <p:spPr>
          <a:xfrm>
            <a:off x="0" y="6238865"/>
            <a:ext cx="12192000" cy="64381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457E0F29-A2CF-4734-BD73-A39FB49DA320}"/>
              </a:ext>
            </a:extLst>
          </p:cNvPr>
          <p:cNvSpPr/>
          <p:nvPr/>
        </p:nvSpPr>
        <p:spPr>
          <a:xfrm>
            <a:off x="1828800" y="1501940"/>
            <a:ext cx="5496127" cy="184087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10DE2CF-C86C-4590-A5E2-941F5488E412}"/>
              </a:ext>
            </a:extLst>
          </p:cNvPr>
          <p:cNvSpPr/>
          <p:nvPr/>
        </p:nvSpPr>
        <p:spPr>
          <a:xfrm>
            <a:off x="265890" y="6376105"/>
            <a:ext cx="7409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DETERMINARE I SOTTOPOLIGONI GENERATI: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718BB3C-0969-40FF-8DF4-5C6E28320158}"/>
              </a:ext>
            </a:extLst>
          </p:cNvPr>
          <p:cNvSpPr/>
          <p:nvPr/>
        </p:nvSpPr>
        <p:spPr>
          <a:xfrm>
            <a:off x="5216781" y="6376105"/>
            <a:ext cx="3404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EVITARE DUPLICATI </a:t>
            </a: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DEI LATI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B60DABB-5D3C-4725-87C1-B0E5D3EC6F73}"/>
              </a:ext>
            </a:extLst>
          </p:cNvPr>
          <p:cNvSpPr txBox="1"/>
          <p:nvPr/>
        </p:nvSpPr>
        <p:spPr>
          <a:xfrm>
            <a:off x="1880194" y="1716726"/>
            <a:ext cx="49680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 volta che per un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sottopoligono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non ci sono più tracce che lo taglino, si identificano e memorizzano i suoi lati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In una mappa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BEDE36F4-5D8B-4B4B-A21A-5808363940BE}"/>
              </a:ext>
            </a:extLst>
          </p:cNvPr>
          <p:cNvSpPr/>
          <p:nvPr/>
        </p:nvSpPr>
        <p:spPr>
          <a:xfrm>
            <a:off x="1337991" y="4203870"/>
            <a:ext cx="3751438" cy="1005859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DCCA44E-3074-4FBF-BB94-FA0A5EBB80D0}"/>
              </a:ext>
            </a:extLst>
          </p:cNvPr>
          <p:cNvSpPr txBox="1"/>
          <p:nvPr/>
        </p:nvSpPr>
        <p:spPr>
          <a:xfrm>
            <a:off x="1424523" y="4530021"/>
            <a:ext cx="366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lati non devono essere ripetuti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532A18C5-5DF9-45FF-A241-72DC27EB3CB4}"/>
              </a:ext>
            </a:extLst>
          </p:cNvPr>
          <p:cNvSpPr/>
          <p:nvPr/>
        </p:nvSpPr>
        <p:spPr>
          <a:xfrm>
            <a:off x="5537308" y="4225562"/>
            <a:ext cx="3751438" cy="1005859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E68CD61F-FF84-41FD-AC50-4C07385AAF5F}"/>
              </a:ext>
            </a:extLst>
          </p:cNvPr>
          <p:cNvSpPr txBox="1"/>
          <p:nvPr/>
        </p:nvSpPr>
        <p:spPr>
          <a:xfrm>
            <a:off x="5580574" y="4286399"/>
            <a:ext cx="3664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Costo di O(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per ogni controllo: contro O(n) per scorrere una lista o vettore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44FE9E8E-9F8D-42D2-B593-52DF3340BD88}"/>
              </a:ext>
            </a:extLst>
          </p:cNvPr>
          <p:cNvCxnSpPr>
            <a:endCxn id="18" idx="0"/>
          </p:cNvCxnSpPr>
          <p:nvPr/>
        </p:nvCxnSpPr>
        <p:spPr>
          <a:xfrm flipH="1">
            <a:off x="3213710" y="3419348"/>
            <a:ext cx="597124" cy="7845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E26FA5FB-43E7-4386-A338-D0A3CEEA1298}"/>
              </a:ext>
            </a:extLst>
          </p:cNvPr>
          <p:cNvCxnSpPr>
            <a:cxnSpLocks/>
          </p:cNvCxnSpPr>
          <p:nvPr/>
        </p:nvCxnSpPr>
        <p:spPr>
          <a:xfrm>
            <a:off x="4813108" y="3414173"/>
            <a:ext cx="1030807" cy="7141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Immagine 24">
            <a:extLst>
              <a:ext uri="{FF2B5EF4-FFF2-40B4-BE49-F238E27FC236}">
                <a16:creationId xmlns:a16="http://schemas.microsoft.com/office/drawing/2014/main" id="{8D608856-7601-4897-A357-8FACF2DA22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937" y="1212869"/>
            <a:ext cx="2800228" cy="2137202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7F7D34F1-A85F-49EE-AA50-2BD4EE8FCE08}"/>
              </a:ext>
            </a:extLst>
          </p:cNvPr>
          <p:cNvSpPr/>
          <p:nvPr/>
        </p:nvSpPr>
        <p:spPr>
          <a:xfrm>
            <a:off x="12611290" y="6381227"/>
            <a:ext cx="3796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EVITARE DUPLICATI DEI VERTICI</a:t>
            </a:r>
          </a:p>
        </p:txBody>
      </p:sp>
    </p:spTree>
    <p:extLst>
      <p:ext uri="{BB962C8B-B14F-4D97-AF65-F5344CB8AC3E}">
        <p14:creationId xmlns:p14="http://schemas.microsoft.com/office/powerpoint/2010/main" val="677978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pagina esterna 9">
            <a:extLst>
              <a:ext uri="{FF2B5EF4-FFF2-40B4-BE49-F238E27FC236}">
                <a16:creationId xmlns:a16="http://schemas.microsoft.com/office/drawing/2014/main" id="{BD59E837-8C5A-4746-AF4D-E416FED3FE56}"/>
              </a:ext>
            </a:extLst>
          </p:cNvPr>
          <p:cNvSpPr/>
          <p:nvPr/>
        </p:nvSpPr>
        <p:spPr>
          <a:xfrm>
            <a:off x="424940" y="0"/>
            <a:ext cx="1118681" cy="1840872"/>
          </a:xfrm>
          <a:prstGeom prst="flowChartOffpageConnector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026" name="Picture 2" descr="Home – Planet">
            <a:extLst>
              <a:ext uri="{FF2B5EF4-FFF2-40B4-BE49-F238E27FC236}">
                <a16:creationId xmlns:a16="http://schemas.microsoft.com/office/drawing/2014/main" id="{ED775197-2553-4861-A1BF-CCB9B81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" y="463661"/>
            <a:ext cx="2203540" cy="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E4E1E4B7-119B-C435-7730-F6EABB1715A5}"/>
              </a:ext>
            </a:extLst>
          </p:cNvPr>
          <p:cNvSpPr/>
          <p:nvPr/>
        </p:nvSpPr>
        <p:spPr>
          <a:xfrm>
            <a:off x="0" y="6238865"/>
            <a:ext cx="12192000" cy="64381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457E0F29-A2CF-4734-BD73-A39FB49DA320}"/>
              </a:ext>
            </a:extLst>
          </p:cNvPr>
          <p:cNvSpPr/>
          <p:nvPr/>
        </p:nvSpPr>
        <p:spPr>
          <a:xfrm>
            <a:off x="1828800" y="1501940"/>
            <a:ext cx="5496127" cy="184087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10DE2CF-C86C-4590-A5E2-941F5488E412}"/>
              </a:ext>
            </a:extLst>
          </p:cNvPr>
          <p:cNvSpPr/>
          <p:nvPr/>
        </p:nvSpPr>
        <p:spPr>
          <a:xfrm>
            <a:off x="265890" y="6376105"/>
            <a:ext cx="7409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DETERMINARE I SOTTOPOLIGONI GENERATI: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718BB3C-0969-40FF-8DF4-5C6E28320158}"/>
              </a:ext>
            </a:extLst>
          </p:cNvPr>
          <p:cNvSpPr/>
          <p:nvPr/>
        </p:nvSpPr>
        <p:spPr>
          <a:xfrm>
            <a:off x="5216781" y="6376105"/>
            <a:ext cx="3796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EVITARE DUPLICATI </a:t>
            </a: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DEI VERTICI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B60DABB-5D3C-4725-87C1-B0E5D3EC6F73}"/>
              </a:ext>
            </a:extLst>
          </p:cNvPr>
          <p:cNvSpPr txBox="1"/>
          <p:nvPr/>
        </p:nvSpPr>
        <p:spPr>
          <a:xfrm>
            <a:off x="1880194" y="1716726"/>
            <a:ext cx="49680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 identificano le tracce che potrebbero generare vertici duplicati (quelle che si intersecano):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In due vettori per ogni traccia in questione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BEDE36F4-5D8B-4B4B-A21A-5808363940BE}"/>
              </a:ext>
            </a:extLst>
          </p:cNvPr>
          <p:cNvSpPr/>
          <p:nvPr/>
        </p:nvSpPr>
        <p:spPr>
          <a:xfrm>
            <a:off x="1337991" y="4203870"/>
            <a:ext cx="3751438" cy="1005859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DCCA44E-3074-4FBF-BB94-FA0A5EBB80D0}"/>
              </a:ext>
            </a:extLst>
          </p:cNvPr>
          <p:cNvSpPr txBox="1"/>
          <p:nvPr/>
        </p:nvSpPr>
        <p:spPr>
          <a:xfrm>
            <a:off x="1337991" y="4273314"/>
            <a:ext cx="3664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Seconda scelta dopo la mappa: sarebbe stato più complicato per il controllo a meno della tolleranza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532A18C5-5DF9-45FF-A241-72DC27EB3CB4}"/>
              </a:ext>
            </a:extLst>
          </p:cNvPr>
          <p:cNvSpPr/>
          <p:nvPr/>
        </p:nvSpPr>
        <p:spPr>
          <a:xfrm>
            <a:off x="5537308" y="4225562"/>
            <a:ext cx="3751438" cy="1005859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E68CD61F-FF84-41FD-AC50-4C07385AAF5F}"/>
              </a:ext>
            </a:extLst>
          </p:cNvPr>
          <p:cNvSpPr txBox="1"/>
          <p:nvPr/>
        </p:nvSpPr>
        <p:spPr>
          <a:xfrm>
            <a:off x="5580574" y="4306822"/>
            <a:ext cx="3664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 controllo costa ogni volta O(n): si salvano non tutti i vertici ma solo quelli necessari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44FE9E8E-9F8D-42D2-B593-52DF3340BD88}"/>
              </a:ext>
            </a:extLst>
          </p:cNvPr>
          <p:cNvCxnSpPr>
            <a:endCxn id="18" idx="0"/>
          </p:cNvCxnSpPr>
          <p:nvPr/>
        </p:nvCxnSpPr>
        <p:spPr>
          <a:xfrm flipH="1">
            <a:off x="3213710" y="3419348"/>
            <a:ext cx="597124" cy="7845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E26FA5FB-43E7-4386-A338-D0A3CEEA1298}"/>
              </a:ext>
            </a:extLst>
          </p:cNvPr>
          <p:cNvCxnSpPr>
            <a:cxnSpLocks/>
          </p:cNvCxnSpPr>
          <p:nvPr/>
        </p:nvCxnSpPr>
        <p:spPr>
          <a:xfrm>
            <a:off x="4813108" y="3414173"/>
            <a:ext cx="1030807" cy="7141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Immagine 24">
            <a:extLst>
              <a:ext uri="{FF2B5EF4-FFF2-40B4-BE49-F238E27FC236}">
                <a16:creationId xmlns:a16="http://schemas.microsoft.com/office/drawing/2014/main" id="{8D608856-7601-4897-A357-8FACF2DA22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937" y="1212869"/>
            <a:ext cx="2800228" cy="2137202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B0856BEB-9F8D-4613-91EF-4F5807D8F8C8}"/>
              </a:ext>
            </a:extLst>
          </p:cNvPr>
          <p:cNvSpPr/>
          <p:nvPr/>
        </p:nvSpPr>
        <p:spPr>
          <a:xfrm>
            <a:off x="12329983" y="6376105"/>
            <a:ext cx="2172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ESEMPIO DI MESH</a:t>
            </a:r>
          </a:p>
        </p:txBody>
      </p:sp>
    </p:spTree>
    <p:extLst>
      <p:ext uri="{BB962C8B-B14F-4D97-AF65-F5344CB8AC3E}">
        <p14:creationId xmlns:p14="http://schemas.microsoft.com/office/powerpoint/2010/main" val="3120850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pagina esterna 9">
            <a:extLst>
              <a:ext uri="{FF2B5EF4-FFF2-40B4-BE49-F238E27FC236}">
                <a16:creationId xmlns:a16="http://schemas.microsoft.com/office/drawing/2014/main" id="{BD59E837-8C5A-4746-AF4D-E416FED3FE56}"/>
              </a:ext>
            </a:extLst>
          </p:cNvPr>
          <p:cNvSpPr/>
          <p:nvPr/>
        </p:nvSpPr>
        <p:spPr>
          <a:xfrm>
            <a:off x="424940" y="0"/>
            <a:ext cx="1118681" cy="1840872"/>
          </a:xfrm>
          <a:prstGeom prst="flowChartOffpageConnector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026" name="Picture 2" descr="Home – Planet">
            <a:extLst>
              <a:ext uri="{FF2B5EF4-FFF2-40B4-BE49-F238E27FC236}">
                <a16:creationId xmlns:a16="http://schemas.microsoft.com/office/drawing/2014/main" id="{ED775197-2553-4861-A1BF-CCB9B81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" y="463661"/>
            <a:ext cx="2203540" cy="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A1B9CC66-34B5-4D7F-B677-6AF7939D65D4}"/>
              </a:ext>
            </a:extLst>
          </p:cNvPr>
          <p:cNvSpPr/>
          <p:nvPr/>
        </p:nvSpPr>
        <p:spPr>
          <a:xfrm>
            <a:off x="3041516" y="1095858"/>
            <a:ext cx="6452681" cy="4332175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7A5935-1F56-EC78-C8C2-81EC55021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2611"/>
            <a:ext cx="10515600" cy="3582956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4E1E4B7-119B-C435-7730-F6EABB1715A5}"/>
              </a:ext>
            </a:extLst>
          </p:cNvPr>
          <p:cNvSpPr/>
          <p:nvPr/>
        </p:nvSpPr>
        <p:spPr>
          <a:xfrm>
            <a:off x="0" y="6238865"/>
            <a:ext cx="12192000" cy="64381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10DE2CF-C86C-4590-A5E2-941F5488E412}"/>
              </a:ext>
            </a:extLst>
          </p:cNvPr>
          <p:cNvSpPr/>
          <p:nvPr/>
        </p:nvSpPr>
        <p:spPr>
          <a:xfrm>
            <a:off x="265890" y="6376105"/>
            <a:ext cx="7409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DETERMINARE I SOTTOPOLIGONI GENERATI: ESEMPIO DI MESH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38652A74-AD6F-4A4E-99BF-740DA69AA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125" y="1374697"/>
            <a:ext cx="4945462" cy="377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305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0A17B4A6-8D65-53B1-930A-83404FE6451E}"/>
              </a:ext>
            </a:extLst>
          </p:cNvPr>
          <p:cNvSpPr/>
          <p:nvPr/>
        </p:nvSpPr>
        <p:spPr>
          <a:xfrm>
            <a:off x="0" y="2634421"/>
            <a:ext cx="12192000" cy="4223579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indent="0" algn="ctr">
              <a:buNone/>
            </a:pPr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5060A53-3E0C-3E2E-496F-67A67E76C865}"/>
              </a:ext>
            </a:extLst>
          </p:cNvPr>
          <p:cNvSpPr txBox="1"/>
          <p:nvPr/>
        </p:nvSpPr>
        <p:spPr>
          <a:xfrm>
            <a:off x="3629608" y="3429000"/>
            <a:ext cx="52904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it-IT" sz="4000" b="1" i="0" u="none" strike="noStrike" kern="1200" cap="all" spc="7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Grazie</a:t>
            </a:r>
            <a:br>
              <a:rPr kumimoji="0" lang="it-IT" sz="4000" b="1" i="0" u="none" strike="noStrike" kern="1200" cap="all" spc="7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kumimoji="0" lang="it-IT" sz="4000" b="1" i="0" u="none" strike="noStrike" kern="1200" cap="all" spc="7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per l’attenzione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8" name="Segnaposto contenuto 13" descr="Immagine che contiene Elementi grafici, Carattere, logo, design&#10;&#10;Descrizione generata automaticamente">
            <a:extLst>
              <a:ext uri="{FF2B5EF4-FFF2-40B4-BE49-F238E27FC236}">
                <a16:creationId xmlns:a16="http://schemas.microsoft.com/office/drawing/2014/main" id="{713A9591-0023-4386-5D52-42CB6779A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00421" y="302172"/>
            <a:ext cx="4991158" cy="2185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72137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pagina esterna 9">
            <a:extLst>
              <a:ext uri="{FF2B5EF4-FFF2-40B4-BE49-F238E27FC236}">
                <a16:creationId xmlns:a16="http://schemas.microsoft.com/office/drawing/2014/main" id="{BD59E837-8C5A-4746-AF4D-E416FED3FE56}"/>
              </a:ext>
            </a:extLst>
          </p:cNvPr>
          <p:cNvSpPr/>
          <p:nvPr/>
        </p:nvSpPr>
        <p:spPr>
          <a:xfrm>
            <a:off x="424940" y="0"/>
            <a:ext cx="1118681" cy="1840872"/>
          </a:xfrm>
          <a:prstGeom prst="flowChartOffpageConnector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>
              <a:spcBef>
                <a:spcPts val="1000"/>
              </a:spcBef>
              <a:defRPr/>
            </a:pPr>
            <a:endParaRPr lang="it-IT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4E1E4B7-119B-C435-7730-F6EABB1715A5}"/>
              </a:ext>
            </a:extLst>
          </p:cNvPr>
          <p:cNvSpPr/>
          <p:nvPr/>
        </p:nvSpPr>
        <p:spPr>
          <a:xfrm>
            <a:off x="0" y="6238865"/>
            <a:ext cx="12192000" cy="64381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algn="ctr"/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12EE759-6876-C4F7-9D72-6B234F63D117}"/>
              </a:ext>
            </a:extLst>
          </p:cNvPr>
          <p:cNvSpPr txBox="1"/>
          <p:nvPr/>
        </p:nvSpPr>
        <p:spPr>
          <a:xfrm>
            <a:off x="195943" y="6400800"/>
            <a:ext cx="705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DETERMINARE LE TRACCE DI UN DFN: </a:t>
            </a:r>
          </a:p>
        </p:txBody>
      </p:sp>
      <p:pic>
        <p:nvPicPr>
          <p:cNvPr id="1026" name="Picture 2" descr="Home – Planet">
            <a:extLst>
              <a:ext uri="{FF2B5EF4-FFF2-40B4-BE49-F238E27FC236}">
                <a16:creationId xmlns:a16="http://schemas.microsoft.com/office/drawing/2014/main" id="{ED775197-2553-4861-A1BF-CCB9B81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" y="463661"/>
            <a:ext cx="2203540" cy="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ttangolo 14">
            <a:extLst>
              <a:ext uri="{FF2B5EF4-FFF2-40B4-BE49-F238E27FC236}">
                <a16:creationId xmlns:a16="http://schemas.microsoft.com/office/drawing/2014/main" id="{29F10358-8E7C-4B37-94D8-DB4AC017507A}"/>
              </a:ext>
            </a:extLst>
          </p:cNvPr>
          <p:cNvSpPr/>
          <p:nvPr/>
        </p:nvSpPr>
        <p:spPr>
          <a:xfrm rot="341909">
            <a:off x="3842427" y="1999303"/>
            <a:ext cx="1718566" cy="2520794"/>
          </a:xfrm>
          <a:prstGeom prst="rect">
            <a:avLst/>
          </a:prstGeom>
          <a:solidFill>
            <a:srgbClr val="ABC0E4"/>
          </a:solidFill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8CA4D00-77C0-4DE7-8D56-9E4E091D1368}"/>
              </a:ext>
            </a:extLst>
          </p:cNvPr>
          <p:cNvSpPr/>
          <p:nvPr/>
        </p:nvSpPr>
        <p:spPr>
          <a:xfrm>
            <a:off x="4542563" y="6400800"/>
            <a:ext cx="1672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 DI BASE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D2092CDB-6C1E-4A6A-B9B2-BB8E4A488B66}"/>
              </a:ext>
            </a:extLst>
          </p:cNvPr>
          <p:cNvSpPr/>
          <p:nvPr/>
        </p:nvSpPr>
        <p:spPr>
          <a:xfrm rot="341909">
            <a:off x="3974773" y="2140928"/>
            <a:ext cx="3002841" cy="2314900"/>
          </a:xfrm>
          <a:prstGeom prst="rect">
            <a:avLst/>
          </a:prstGeom>
          <a:solidFill>
            <a:srgbClr val="ABC0E4"/>
          </a:solidFill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4FC9E6BF-5789-48C5-8041-02D16D553564}"/>
              </a:ext>
            </a:extLst>
          </p:cNvPr>
          <p:cNvSpPr/>
          <p:nvPr/>
        </p:nvSpPr>
        <p:spPr>
          <a:xfrm rot="341909">
            <a:off x="5355597" y="2380456"/>
            <a:ext cx="1718566" cy="2520794"/>
          </a:xfrm>
          <a:prstGeom prst="rect">
            <a:avLst/>
          </a:prstGeom>
          <a:solidFill>
            <a:srgbClr val="ABC0E4"/>
          </a:solidFill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60833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pagina esterna 9">
            <a:extLst>
              <a:ext uri="{FF2B5EF4-FFF2-40B4-BE49-F238E27FC236}">
                <a16:creationId xmlns:a16="http://schemas.microsoft.com/office/drawing/2014/main" id="{BD59E837-8C5A-4746-AF4D-E416FED3FE56}"/>
              </a:ext>
            </a:extLst>
          </p:cNvPr>
          <p:cNvSpPr/>
          <p:nvPr/>
        </p:nvSpPr>
        <p:spPr>
          <a:xfrm>
            <a:off x="424940" y="0"/>
            <a:ext cx="1118681" cy="1840872"/>
          </a:xfrm>
          <a:prstGeom prst="flowChartOffpageConnector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>
              <a:spcBef>
                <a:spcPts val="1000"/>
              </a:spcBef>
              <a:defRPr/>
            </a:pPr>
            <a:endParaRPr lang="it-IT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4E1E4B7-119B-C435-7730-F6EABB1715A5}"/>
              </a:ext>
            </a:extLst>
          </p:cNvPr>
          <p:cNvSpPr/>
          <p:nvPr/>
        </p:nvSpPr>
        <p:spPr>
          <a:xfrm>
            <a:off x="0" y="6238865"/>
            <a:ext cx="12192000" cy="64381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algn="ctr"/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12EE759-6876-C4F7-9D72-6B234F63D117}"/>
              </a:ext>
            </a:extLst>
          </p:cNvPr>
          <p:cNvSpPr txBox="1"/>
          <p:nvPr/>
        </p:nvSpPr>
        <p:spPr>
          <a:xfrm>
            <a:off x="195943" y="6400800"/>
            <a:ext cx="705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DETERMINARE LE TRACCE DI UN DFN: </a:t>
            </a:r>
          </a:p>
        </p:txBody>
      </p:sp>
      <p:pic>
        <p:nvPicPr>
          <p:cNvPr id="1026" name="Picture 2" descr="Home – Planet">
            <a:extLst>
              <a:ext uri="{FF2B5EF4-FFF2-40B4-BE49-F238E27FC236}">
                <a16:creationId xmlns:a16="http://schemas.microsoft.com/office/drawing/2014/main" id="{ED775197-2553-4861-A1BF-CCB9B81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" y="463661"/>
            <a:ext cx="2203540" cy="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D8CA4D00-77C0-4DE7-8D56-9E4E091D1368}"/>
              </a:ext>
            </a:extLst>
          </p:cNvPr>
          <p:cNvSpPr/>
          <p:nvPr/>
        </p:nvSpPr>
        <p:spPr>
          <a:xfrm>
            <a:off x="4542563" y="6400800"/>
            <a:ext cx="1672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 DI BASE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A2202AB-BE76-4CA1-823D-C2BCE355A16C}"/>
              </a:ext>
            </a:extLst>
          </p:cNvPr>
          <p:cNvSpPr/>
          <p:nvPr/>
        </p:nvSpPr>
        <p:spPr>
          <a:xfrm rot="341909">
            <a:off x="3877300" y="3444110"/>
            <a:ext cx="3002841" cy="1356111"/>
          </a:xfrm>
          <a:prstGeom prst="rect">
            <a:avLst/>
          </a:prstGeom>
          <a:solidFill>
            <a:srgbClr val="ABC0E4"/>
          </a:solidFill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29F10358-8E7C-4B37-94D8-DB4AC017507A}"/>
              </a:ext>
            </a:extLst>
          </p:cNvPr>
          <p:cNvSpPr/>
          <p:nvPr/>
        </p:nvSpPr>
        <p:spPr>
          <a:xfrm rot="341909">
            <a:off x="3842427" y="1999303"/>
            <a:ext cx="1718566" cy="2520794"/>
          </a:xfrm>
          <a:prstGeom prst="rect">
            <a:avLst/>
          </a:prstGeom>
          <a:solidFill>
            <a:srgbClr val="ABC0E4"/>
          </a:solidFill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8E6A81B3-C3C7-483B-8332-D1E538EA688F}"/>
              </a:ext>
            </a:extLst>
          </p:cNvPr>
          <p:cNvSpPr/>
          <p:nvPr/>
        </p:nvSpPr>
        <p:spPr>
          <a:xfrm>
            <a:off x="685124" y="636626"/>
            <a:ext cx="9387191" cy="5924145"/>
          </a:xfrm>
          <a:prstGeom prst="roundRect">
            <a:avLst/>
          </a:prstGeom>
          <a:solidFill>
            <a:srgbClr val="ABC0E4">
              <a:alpha val="47843"/>
            </a:srgbClr>
          </a:solidFill>
          <a:effectLst>
            <a:softEdge rad="63500"/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9668D25D-9046-4F5C-BFEF-93D4C02CEECB}"/>
              </a:ext>
            </a:extLst>
          </p:cNvPr>
          <p:cNvSpPr/>
          <p:nvPr/>
        </p:nvSpPr>
        <p:spPr>
          <a:xfrm rot="341909">
            <a:off x="4004810" y="2151196"/>
            <a:ext cx="3002841" cy="1356111"/>
          </a:xfrm>
          <a:prstGeom prst="rect">
            <a:avLst/>
          </a:prstGeom>
          <a:solidFill>
            <a:srgbClr val="ABC0E4"/>
          </a:solidFill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4FC9E6BF-5789-48C5-8041-02D16D553564}"/>
              </a:ext>
            </a:extLst>
          </p:cNvPr>
          <p:cNvSpPr/>
          <p:nvPr/>
        </p:nvSpPr>
        <p:spPr>
          <a:xfrm rot="341909">
            <a:off x="5355597" y="2380456"/>
            <a:ext cx="1718566" cy="2520794"/>
          </a:xfrm>
          <a:prstGeom prst="rect">
            <a:avLst/>
          </a:prstGeom>
          <a:solidFill>
            <a:srgbClr val="ABC0E4"/>
          </a:solidFill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F0705FE5-E288-4CD2-8FE9-C675DE5E9FC5}"/>
              </a:ext>
            </a:extLst>
          </p:cNvPr>
          <p:cNvSpPr/>
          <p:nvPr/>
        </p:nvSpPr>
        <p:spPr>
          <a:xfrm>
            <a:off x="6184512" y="1758092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D0C8472A-ED05-47CE-B810-1E9EEA994BCE}"/>
              </a:ext>
            </a:extLst>
          </p:cNvPr>
          <p:cNvSpPr/>
          <p:nvPr/>
        </p:nvSpPr>
        <p:spPr>
          <a:xfrm>
            <a:off x="4856668" y="2447177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402D44BA-F07B-476D-A4A5-A003969354E0}"/>
              </a:ext>
            </a:extLst>
          </p:cNvPr>
          <p:cNvSpPr/>
          <p:nvPr/>
        </p:nvSpPr>
        <p:spPr>
          <a:xfrm>
            <a:off x="4542563" y="5023308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71451A89-9464-4457-9552-0A4DD7AC618B}"/>
              </a:ext>
            </a:extLst>
          </p:cNvPr>
          <p:cNvSpPr/>
          <p:nvPr/>
        </p:nvSpPr>
        <p:spPr>
          <a:xfrm>
            <a:off x="5922791" y="4334223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82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pagina esterna 9">
            <a:extLst>
              <a:ext uri="{FF2B5EF4-FFF2-40B4-BE49-F238E27FC236}">
                <a16:creationId xmlns:a16="http://schemas.microsoft.com/office/drawing/2014/main" id="{BD59E837-8C5A-4746-AF4D-E416FED3FE56}"/>
              </a:ext>
            </a:extLst>
          </p:cNvPr>
          <p:cNvSpPr/>
          <p:nvPr/>
        </p:nvSpPr>
        <p:spPr>
          <a:xfrm>
            <a:off x="424940" y="0"/>
            <a:ext cx="1118681" cy="1840872"/>
          </a:xfrm>
          <a:prstGeom prst="flowChartOffpageConnector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>
              <a:spcBef>
                <a:spcPts val="1000"/>
              </a:spcBef>
              <a:defRPr/>
            </a:pPr>
            <a:endParaRPr lang="it-IT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4E1E4B7-119B-C435-7730-F6EABB1715A5}"/>
              </a:ext>
            </a:extLst>
          </p:cNvPr>
          <p:cNvSpPr/>
          <p:nvPr/>
        </p:nvSpPr>
        <p:spPr>
          <a:xfrm>
            <a:off x="0" y="6238865"/>
            <a:ext cx="12192000" cy="64381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algn="ctr"/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12EE759-6876-C4F7-9D72-6B234F63D117}"/>
              </a:ext>
            </a:extLst>
          </p:cNvPr>
          <p:cNvSpPr txBox="1"/>
          <p:nvPr/>
        </p:nvSpPr>
        <p:spPr>
          <a:xfrm>
            <a:off x="195943" y="6400800"/>
            <a:ext cx="705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DETERMINARE LE TRACCE DI UN DFN: </a:t>
            </a:r>
          </a:p>
        </p:txBody>
      </p:sp>
      <p:pic>
        <p:nvPicPr>
          <p:cNvPr id="1026" name="Picture 2" descr="Home – Planet">
            <a:extLst>
              <a:ext uri="{FF2B5EF4-FFF2-40B4-BE49-F238E27FC236}">
                <a16:creationId xmlns:a16="http://schemas.microsoft.com/office/drawing/2014/main" id="{ED775197-2553-4861-A1BF-CCB9B81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" y="463661"/>
            <a:ext cx="2203540" cy="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D8CA4D00-77C0-4DE7-8D56-9E4E091D1368}"/>
              </a:ext>
            </a:extLst>
          </p:cNvPr>
          <p:cNvSpPr/>
          <p:nvPr/>
        </p:nvSpPr>
        <p:spPr>
          <a:xfrm>
            <a:off x="4542563" y="6400800"/>
            <a:ext cx="1672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 DI BASE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29F10358-8E7C-4B37-94D8-DB4AC017507A}"/>
              </a:ext>
            </a:extLst>
          </p:cNvPr>
          <p:cNvSpPr/>
          <p:nvPr/>
        </p:nvSpPr>
        <p:spPr>
          <a:xfrm rot="341909">
            <a:off x="3842427" y="1999303"/>
            <a:ext cx="1718566" cy="2520794"/>
          </a:xfrm>
          <a:prstGeom prst="rect">
            <a:avLst/>
          </a:prstGeom>
          <a:solidFill>
            <a:srgbClr val="ABC0E4"/>
          </a:solidFill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8E6A81B3-C3C7-483B-8332-D1E538EA688F}"/>
              </a:ext>
            </a:extLst>
          </p:cNvPr>
          <p:cNvSpPr/>
          <p:nvPr/>
        </p:nvSpPr>
        <p:spPr>
          <a:xfrm>
            <a:off x="830197" y="476655"/>
            <a:ext cx="9387191" cy="5924145"/>
          </a:xfrm>
          <a:prstGeom prst="roundRect">
            <a:avLst/>
          </a:prstGeom>
          <a:solidFill>
            <a:srgbClr val="ABC0E4">
              <a:alpha val="47843"/>
            </a:srgbClr>
          </a:solidFill>
          <a:effectLst>
            <a:softEdge rad="63500"/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A2202AB-BE76-4CA1-823D-C2BCE355A16C}"/>
              </a:ext>
            </a:extLst>
          </p:cNvPr>
          <p:cNvSpPr/>
          <p:nvPr/>
        </p:nvSpPr>
        <p:spPr>
          <a:xfrm rot="341909">
            <a:off x="3877300" y="3444110"/>
            <a:ext cx="3002841" cy="1356111"/>
          </a:xfrm>
          <a:prstGeom prst="rect">
            <a:avLst/>
          </a:prstGeom>
          <a:solidFill>
            <a:srgbClr val="ABC0E4"/>
          </a:solidFill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D2092CDB-6C1E-4A6A-B9B2-BB8E4A488B66}"/>
              </a:ext>
            </a:extLst>
          </p:cNvPr>
          <p:cNvSpPr/>
          <p:nvPr/>
        </p:nvSpPr>
        <p:spPr>
          <a:xfrm rot="341909">
            <a:off x="4022373" y="2143297"/>
            <a:ext cx="3002841" cy="1356111"/>
          </a:xfrm>
          <a:prstGeom prst="rect">
            <a:avLst/>
          </a:prstGeom>
          <a:solidFill>
            <a:srgbClr val="ABC0E4"/>
          </a:solidFill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4FC9E6BF-5789-48C5-8041-02D16D553564}"/>
              </a:ext>
            </a:extLst>
          </p:cNvPr>
          <p:cNvSpPr/>
          <p:nvPr/>
        </p:nvSpPr>
        <p:spPr>
          <a:xfrm rot="341909">
            <a:off x="5355597" y="2380456"/>
            <a:ext cx="1718566" cy="2520794"/>
          </a:xfrm>
          <a:prstGeom prst="rect">
            <a:avLst/>
          </a:prstGeom>
          <a:solidFill>
            <a:srgbClr val="ABC0E4"/>
          </a:solidFill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F0705FE5-E288-4CD2-8FE9-C675DE5E9FC5}"/>
              </a:ext>
            </a:extLst>
          </p:cNvPr>
          <p:cNvSpPr/>
          <p:nvPr/>
        </p:nvSpPr>
        <p:spPr>
          <a:xfrm>
            <a:off x="7458342" y="3475747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D0C8472A-ED05-47CE-B810-1E9EEA994BCE}"/>
              </a:ext>
            </a:extLst>
          </p:cNvPr>
          <p:cNvSpPr/>
          <p:nvPr/>
        </p:nvSpPr>
        <p:spPr>
          <a:xfrm>
            <a:off x="6305687" y="4017030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402D44BA-F07B-476D-A4A5-A003969354E0}"/>
              </a:ext>
            </a:extLst>
          </p:cNvPr>
          <p:cNvSpPr/>
          <p:nvPr/>
        </p:nvSpPr>
        <p:spPr>
          <a:xfrm>
            <a:off x="3324986" y="3259700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71451A89-9464-4457-9552-0A4DD7AC618B}"/>
              </a:ext>
            </a:extLst>
          </p:cNvPr>
          <p:cNvSpPr/>
          <p:nvPr/>
        </p:nvSpPr>
        <p:spPr>
          <a:xfrm>
            <a:off x="4442937" y="2672764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1550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pagina esterna 9">
            <a:extLst>
              <a:ext uri="{FF2B5EF4-FFF2-40B4-BE49-F238E27FC236}">
                <a16:creationId xmlns:a16="http://schemas.microsoft.com/office/drawing/2014/main" id="{BD59E837-8C5A-4746-AF4D-E416FED3FE56}"/>
              </a:ext>
            </a:extLst>
          </p:cNvPr>
          <p:cNvSpPr/>
          <p:nvPr/>
        </p:nvSpPr>
        <p:spPr>
          <a:xfrm>
            <a:off x="424940" y="0"/>
            <a:ext cx="1118681" cy="1840872"/>
          </a:xfrm>
          <a:prstGeom prst="flowChartOffpageConnector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>
              <a:spcBef>
                <a:spcPts val="1000"/>
              </a:spcBef>
              <a:defRPr/>
            </a:pPr>
            <a:endParaRPr lang="it-IT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4E1E4B7-119B-C435-7730-F6EABB1715A5}"/>
              </a:ext>
            </a:extLst>
          </p:cNvPr>
          <p:cNvSpPr/>
          <p:nvPr/>
        </p:nvSpPr>
        <p:spPr>
          <a:xfrm>
            <a:off x="0" y="6238865"/>
            <a:ext cx="12192000" cy="64381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algn="ctr"/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12EE759-6876-C4F7-9D72-6B234F63D117}"/>
              </a:ext>
            </a:extLst>
          </p:cNvPr>
          <p:cNvSpPr txBox="1"/>
          <p:nvPr/>
        </p:nvSpPr>
        <p:spPr>
          <a:xfrm>
            <a:off x="195943" y="6400800"/>
            <a:ext cx="705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DETERMINARE LE TRACCE DI UN DFN: </a:t>
            </a:r>
          </a:p>
        </p:txBody>
      </p:sp>
      <p:pic>
        <p:nvPicPr>
          <p:cNvPr id="1026" name="Picture 2" descr="Home – Planet">
            <a:extLst>
              <a:ext uri="{FF2B5EF4-FFF2-40B4-BE49-F238E27FC236}">
                <a16:creationId xmlns:a16="http://schemas.microsoft.com/office/drawing/2014/main" id="{ED775197-2553-4861-A1BF-CCB9B81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" y="463661"/>
            <a:ext cx="2203540" cy="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D8CA4D00-77C0-4DE7-8D56-9E4E091D1368}"/>
              </a:ext>
            </a:extLst>
          </p:cNvPr>
          <p:cNvSpPr/>
          <p:nvPr/>
        </p:nvSpPr>
        <p:spPr>
          <a:xfrm>
            <a:off x="4542563" y="6400800"/>
            <a:ext cx="1672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 DI BASE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29F10358-8E7C-4B37-94D8-DB4AC017507A}"/>
              </a:ext>
            </a:extLst>
          </p:cNvPr>
          <p:cNvSpPr/>
          <p:nvPr/>
        </p:nvSpPr>
        <p:spPr>
          <a:xfrm rot="341909">
            <a:off x="3842427" y="1999303"/>
            <a:ext cx="1718566" cy="2520794"/>
          </a:xfrm>
          <a:prstGeom prst="rect">
            <a:avLst/>
          </a:prstGeom>
          <a:solidFill>
            <a:srgbClr val="ABC0E4"/>
          </a:solidFill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A2202AB-BE76-4CA1-823D-C2BCE355A16C}"/>
              </a:ext>
            </a:extLst>
          </p:cNvPr>
          <p:cNvSpPr/>
          <p:nvPr/>
        </p:nvSpPr>
        <p:spPr>
          <a:xfrm rot="341909">
            <a:off x="3877300" y="3444110"/>
            <a:ext cx="3002841" cy="1356111"/>
          </a:xfrm>
          <a:prstGeom prst="rect">
            <a:avLst/>
          </a:prstGeom>
          <a:solidFill>
            <a:srgbClr val="ABC0E4"/>
          </a:solidFill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164F1F30-0C71-4AD1-BFE4-E189B30BFADD}"/>
              </a:ext>
            </a:extLst>
          </p:cNvPr>
          <p:cNvCxnSpPr/>
          <p:nvPr/>
        </p:nvCxnSpPr>
        <p:spPr>
          <a:xfrm>
            <a:off x="4503441" y="2739157"/>
            <a:ext cx="3113551" cy="8146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>
            <a:extLst>
              <a:ext uri="{FF2B5EF4-FFF2-40B4-BE49-F238E27FC236}">
                <a16:creationId xmlns:a16="http://schemas.microsoft.com/office/drawing/2014/main" id="{D2092CDB-6C1E-4A6A-B9B2-BB8E4A488B66}"/>
              </a:ext>
            </a:extLst>
          </p:cNvPr>
          <p:cNvSpPr/>
          <p:nvPr/>
        </p:nvSpPr>
        <p:spPr>
          <a:xfrm rot="341909">
            <a:off x="4022373" y="2143297"/>
            <a:ext cx="3002841" cy="1356111"/>
          </a:xfrm>
          <a:prstGeom prst="rect">
            <a:avLst/>
          </a:prstGeom>
          <a:solidFill>
            <a:srgbClr val="ABC0E4"/>
          </a:solidFill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C67E72F7-C72B-48CA-9226-4F621876AC02}"/>
              </a:ext>
            </a:extLst>
          </p:cNvPr>
          <p:cNvCxnSpPr>
            <a:cxnSpLocks/>
            <a:stCxn id="23" idx="0"/>
            <a:endCxn id="20" idx="4"/>
          </p:cNvCxnSpPr>
          <p:nvPr/>
        </p:nvCxnSpPr>
        <p:spPr>
          <a:xfrm flipH="1">
            <a:off x="5993792" y="1736975"/>
            <a:ext cx="298910" cy="27678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tangolo 12">
            <a:extLst>
              <a:ext uri="{FF2B5EF4-FFF2-40B4-BE49-F238E27FC236}">
                <a16:creationId xmlns:a16="http://schemas.microsoft.com/office/drawing/2014/main" id="{4FC9E6BF-5789-48C5-8041-02D16D553564}"/>
              </a:ext>
            </a:extLst>
          </p:cNvPr>
          <p:cNvSpPr/>
          <p:nvPr/>
        </p:nvSpPr>
        <p:spPr>
          <a:xfrm rot="341909">
            <a:off x="5355597" y="2380456"/>
            <a:ext cx="1718566" cy="2520794"/>
          </a:xfrm>
          <a:prstGeom prst="rect">
            <a:avLst/>
          </a:prstGeom>
          <a:solidFill>
            <a:srgbClr val="ABC0E4"/>
          </a:solidFill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F0705FE5-E288-4CD2-8FE9-C675DE5E9FC5}"/>
              </a:ext>
            </a:extLst>
          </p:cNvPr>
          <p:cNvSpPr/>
          <p:nvPr/>
        </p:nvSpPr>
        <p:spPr>
          <a:xfrm>
            <a:off x="7458342" y="3475747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D0C8472A-ED05-47CE-B810-1E9EEA994BCE}"/>
              </a:ext>
            </a:extLst>
          </p:cNvPr>
          <p:cNvSpPr/>
          <p:nvPr/>
        </p:nvSpPr>
        <p:spPr>
          <a:xfrm>
            <a:off x="6305687" y="4017030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71451A89-9464-4457-9552-0A4DD7AC618B}"/>
              </a:ext>
            </a:extLst>
          </p:cNvPr>
          <p:cNvSpPr/>
          <p:nvPr/>
        </p:nvSpPr>
        <p:spPr>
          <a:xfrm>
            <a:off x="4442937" y="2672764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2290982B-E89C-41AE-B773-FAC4B048869E}"/>
              </a:ext>
            </a:extLst>
          </p:cNvPr>
          <p:cNvSpPr/>
          <p:nvPr/>
        </p:nvSpPr>
        <p:spPr>
          <a:xfrm>
            <a:off x="4542563" y="5026828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8CFA273A-4274-4E2D-87A8-E17643878DC8}"/>
              </a:ext>
            </a:extLst>
          </p:cNvPr>
          <p:cNvSpPr/>
          <p:nvPr/>
        </p:nvSpPr>
        <p:spPr>
          <a:xfrm>
            <a:off x="5915970" y="4342679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3FFF431C-9099-4BF7-A4C7-25B8888A028F}"/>
              </a:ext>
            </a:extLst>
          </p:cNvPr>
          <p:cNvSpPr/>
          <p:nvPr/>
        </p:nvSpPr>
        <p:spPr>
          <a:xfrm>
            <a:off x="4815775" y="2425941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252122CE-B34E-42E8-90C5-8DBA40B3297E}"/>
              </a:ext>
            </a:extLst>
          </p:cNvPr>
          <p:cNvSpPr/>
          <p:nvPr/>
        </p:nvSpPr>
        <p:spPr>
          <a:xfrm>
            <a:off x="6214880" y="1736975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238E2A6F-069B-488A-9CA4-5F551E7F0589}"/>
              </a:ext>
            </a:extLst>
          </p:cNvPr>
          <p:cNvCxnSpPr>
            <a:stCxn id="17" idx="2"/>
            <a:endCxn id="16" idx="5"/>
          </p:cNvCxnSpPr>
          <p:nvPr/>
        </p:nvCxnSpPr>
        <p:spPr>
          <a:xfrm>
            <a:off x="3324986" y="3340759"/>
            <a:ext cx="3113551" cy="8146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D1FBE2FC-C494-487E-BA19-CF8B38F5726B}"/>
              </a:ext>
            </a:extLst>
          </p:cNvPr>
          <p:cNvCxnSpPr>
            <a:cxnSpLocks/>
            <a:stCxn id="22" idx="4"/>
            <a:endCxn id="19" idx="0"/>
          </p:cNvCxnSpPr>
          <p:nvPr/>
        </p:nvCxnSpPr>
        <p:spPr>
          <a:xfrm flipH="1">
            <a:off x="4620385" y="2588059"/>
            <a:ext cx="273212" cy="24387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6">
            <a:extLst>
              <a:ext uri="{FF2B5EF4-FFF2-40B4-BE49-F238E27FC236}">
                <a16:creationId xmlns:a16="http://schemas.microsoft.com/office/drawing/2014/main" id="{402D44BA-F07B-476D-A4A5-A003969354E0}"/>
              </a:ext>
            </a:extLst>
          </p:cNvPr>
          <p:cNvSpPr/>
          <p:nvPr/>
        </p:nvSpPr>
        <p:spPr>
          <a:xfrm>
            <a:off x="3324986" y="3259700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8026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pagina esterna 9">
            <a:extLst>
              <a:ext uri="{FF2B5EF4-FFF2-40B4-BE49-F238E27FC236}">
                <a16:creationId xmlns:a16="http://schemas.microsoft.com/office/drawing/2014/main" id="{BD59E837-8C5A-4746-AF4D-E416FED3FE56}"/>
              </a:ext>
            </a:extLst>
          </p:cNvPr>
          <p:cNvSpPr/>
          <p:nvPr/>
        </p:nvSpPr>
        <p:spPr>
          <a:xfrm>
            <a:off x="424940" y="0"/>
            <a:ext cx="1118681" cy="1840872"/>
          </a:xfrm>
          <a:prstGeom prst="flowChartOffpageConnector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>
              <a:spcBef>
                <a:spcPts val="1000"/>
              </a:spcBef>
              <a:defRPr/>
            </a:pPr>
            <a:endParaRPr lang="it-IT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4E1E4B7-119B-C435-7730-F6EABB1715A5}"/>
              </a:ext>
            </a:extLst>
          </p:cNvPr>
          <p:cNvSpPr/>
          <p:nvPr/>
        </p:nvSpPr>
        <p:spPr>
          <a:xfrm>
            <a:off x="0" y="6238865"/>
            <a:ext cx="12192000" cy="64381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algn="ctr"/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12EE759-6876-C4F7-9D72-6B234F63D117}"/>
              </a:ext>
            </a:extLst>
          </p:cNvPr>
          <p:cNvSpPr txBox="1"/>
          <p:nvPr/>
        </p:nvSpPr>
        <p:spPr>
          <a:xfrm>
            <a:off x="195943" y="6400800"/>
            <a:ext cx="705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DETERMINARE LE TRACCE DI UN DFN: </a:t>
            </a:r>
          </a:p>
        </p:txBody>
      </p:sp>
      <p:pic>
        <p:nvPicPr>
          <p:cNvPr id="1026" name="Picture 2" descr="Home – Planet">
            <a:extLst>
              <a:ext uri="{FF2B5EF4-FFF2-40B4-BE49-F238E27FC236}">
                <a16:creationId xmlns:a16="http://schemas.microsoft.com/office/drawing/2014/main" id="{ED775197-2553-4861-A1BF-CCB9B81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" y="463661"/>
            <a:ext cx="2203540" cy="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D8CA4D00-77C0-4DE7-8D56-9E4E091D1368}"/>
              </a:ext>
            </a:extLst>
          </p:cNvPr>
          <p:cNvSpPr/>
          <p:nvPr/>
        </p:nvSpPr>
        <p:spPr>
          <a:xfrm>
            <a:off x="4542563" y="6400800"/>
            <a:ext cx="1672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 DI BASE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29F10358-8E7C-4B37-94D8-DB4AC017507A}"/>
              </a:ext>
            </a:extLst>
          </p:cNvPr>
          <p:cNvSpPr/>
          <p:nvPr/>
        </p:nvSpPr>
        <p:spPr>
          <a:xfrm rot="341909">
            <a:off x="3842427" y="1999303"/>
            <a:ext cx="1718566" cy="2520794"/>
          </a:xfrm>
          <a:prstGeom prst="rect">
            <a:avLst/>
          </a:prstGeom>
          <a:solidFill>
            <a:srgbClr val="ABC0E4"/>
          </a:solidFill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A2202AB-BE76-4CA1-823D-C2BCE355A16C}"/>
              </a:ext>
            </a:extLst>
          </p:cNvPr>
          <p:cNvSpPr/>
          <p:nvPr/>
        </p:nvSpPr>
        <p:spPr>
          <a:xfrm rot="341909">
            <a:off x="3877300" y="3444110"/>
            <a:ext cx="3002841" cy="1356111"/>
          </a:xfrm>
          <a:prstGeom prst="rect">
            <a:avLst/>
          </a:prstGeom>
          <a:solidFill>
            <a:srgbClr val="ABC0E4"/>
          </a:solidFill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164F1F30-0C71-4AD1-BFE4-E189B30BFADD}"/>
              </a:ext>
            </a:extLst>
          </p:cNvPr>
          <p:cNvCxnSpPr/>
          <p:nvPr/>
        </p:nvCxnSpPr>
        <p:spPr>
          <a:xfrm>
            <a:off x="4503441" y="2739157"/>
            <a:ext cx="3113551" cy="8146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>
            <a:extLst>
              <a:ext uri="{FF2B5EF4-FFF2-40B4-BE49-F238E27FC236}">
                <a16:creationId xmlns:a16="http://schemas.microsoft.com/office/drawing/2014/main" id="{D2092CDB-6C1E-4A6A-B9B2-BB8E4A488B66}"/>
              </a:ext>
            </a:extLst>
          </p:cNvPr>
          <p:cNvSpPr/>
          <p:nvPr/>
        </p:nvSpPr>
        <p:spPr>
          <a:xfrm rot="341909">
            <a:off x="4022373" y="2143297"/>
            <a:ext cx="3002841" cy="1356111"/>
          </a:xfrm>
          <a:prstGeom prst="rect">
            <a:avLst/>
          </a:prstGeom>
          <a:solidFill>
            <a:srgbClr val="ABC0E4"/>
          </a:solidFill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C67E72F7-C72B-48CA-9226-4F621876AC02}"/>
              </a:ext>
            </a:extLst>
          </p:cNvPr>
          <p:cNvCxnSpPr>
            <a:cxnSpLocks/>
            <a:stCxn id="23" idx="0"/>
            <a:endCxn id="20" idx="4"/>
          </p:cNvCxnSpPr>
          <p:nvPr/>
        </p:nvCxnSpPr>
        <p:spPr>
          <a:xfrm flipH="1">
            <a:off x="5993792" y="1736975"/>
            <a:ext cx="298910" cy="27678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tangolo 12">
            <a:extLst>
              <a:ext uri="{FF2B5EF4-FFF2-40B4-BE49-F238E27FC236}">
                <a16:creationId xmlns:a16="http://schemas.microsoft.com/office/drawing/2014/main" id="{4FC9E6BF-5789-48C5-8041-02D16D553564}"/>
              </a:ext>
            </a:extLst>
          </p:cNvPr>
          <p:cNvSpPr/>
          <p:nvPr/>
        </p:nvSpPr>
        <p:spPr>
          <a:xfrm rot="341909">
            <a:off x="5355597" y="2380456"/>
            <a:ext cx="1718566" cy="2520794"/>
          </a:xfrm>
          <a:prstGeom prst="rect">
            <a:avLst/>
          </a:prstGeom>
          <a:solidFill>
            <a:srgbClr val="ABC0E4"/>
          </a:solidFill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F0705FE5-E288-4CD2-8FE9-C675DE5E9FC5}"/>
              </a:ext>
            </a:extLst>
          </p:cNvPr>
          <p:cNvSpPr/>
          <p:nvPr/>
        </p:nvSpPr>
        <p:spPr>
          <a:xfrm>
            <a:off x="7458342" y="3475747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D0C8472A-ED05-47CE-B810-1E9EEA994BCE}"/>
              </a:ext>
            </a:extLst>
          </p:cNvPr>
          <p:cNvSpPr/>
          <p:nvPr/>
        </p:nvSpPr>
        <p:spPr>
          <a:xfrm>
            <a:off x="6305687" y="4017030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71451A89-9464-4457-9552-0A4DD7AC618B}"/>
              </a:ext>
            </a:extLst>
          </p:cNvPr>
          <p:cNvSpPr/>
          <p:nvPr/>
        </p:nvSpPr>
        <p:spPr>
          <a:xfrm>
            <a:off x="4442937" y="2672764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2290982B-E89C-41AE-B773-FAC4B048869E}"/>
              </a:ext>
            </a:extLst>
          </p:cNvPr>
          <p:cNvSpPr/>
          <p:nvPr/>
        </p:nvSpPr>
        <p:spPr>
          <a:xfrm>
            <a:off x="4542563" y="5026828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8CFA273A-4274-4E2D-87A8-E17643878DC8}"/>
              </a:ext>
            </a:extLst>
          </p:cNvPr>
          <p:cNvSpPr/>
          <p:nvPr/>
        </p:nvSpPr>
        <p:spPr>
          <a:xfrm>
            <a:off x="5915970" y="4342679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3FFF431C-9099-4BF7-A4C7-25B8888A028F}"/>
              </a:ext>
            </a:extLst>
          </p:cNvPr>
          <p:cNvSpPr/>
          <p:nvPr/>
        </p:nvSpPr>
        <p:spPr>
          <a:xfrm>
            <a:off x="4815775" y="2425941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252122CE-B34E-42E8-90C5-8DBA40B3297E}"/>
              </a:ext>
            </a:extLst>
          </p:cNvPr>
          <p:cNvSpPr/>
          <p:nvPr/>
        </p:nvSpPr>
        <p:spPr>
          <a:xfrm>
            <a:off x="6214880" y="1736975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238E2A6F-069B-488A-9CA4-5F551E7F0589}"/>
              </a:ext>
            </a:extLst>
          </p:cNvPr>
          <p:cNvCxnSpPr>
            <a:stCxn id="17" idx="2"/>
            <a:endCxn id="16" idx="5"/>
          </p:cNvCxnSpPr>
          <p:nvPr/>
        </p:nvCxnSpPr>
        <p:spPr>
          <a:xfrm>
            <a:off x="3324986" y="3340759"/>
            <a:ext cx="3113551" cy="8146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D1FBE2FC-C494-487E-BA19-CF8B38F5726B}"/>
              </a:ext>
            </a:extLst>
          </p:cNvPr>
          <p:cNvCxnSpPr>
            <a:cxnSpLocks/>
            <a:stCxn id="22" idx="4"/>
            <a:endCxn id="19" idx="0"/>
          </p:cNvCxnSpPr>
          <p:nvPr/>
        </p:nvCxnSpPr>
        <p:spPr>
          <a:xfrm flipH="1">
            <a:off x="4620385" y="2588059"/>
            <a:ext cx="273212" cy="24387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6">
            <a:extLst>
              <a:ext uri="{FF2B5EF4-FFF2-40B4-BE49-F238E27FC236}">
                <a16:creationId xmlns:a16="http://schemas.microsoft.com/office/drawing/2014/main" id="{402D44BA-F07B-476D-A4A5-A003969354E0}"/>
              </a:ext>
            </a:extLst>
          </p:cNvPr>
          <p:cNvSpPr/>
          <p:nvPr/>
        </p:nvSpPr>
        <p:spPr>
          <a:xfrm>
            <a:off x="3324986" y="3259700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59D90FBC-C69F-418A-ACF9-B8D2818A3979}"/>
              </a:ext>
            </a:extLst>
          </p:cNvPr>
          <p:cNvSpPr/>
          <p:nvPr/>
        </p:nvSpPr>
        <p:spPr>
          <a:xfrm>
            <a:off x="12512095" y="6376105"/>
            <a:ext cx="2473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CONTROLLI INIZIALI</a:t>
            </a:r>
          </a:p>
        </p:txBody>
      </p:sp>
    </p:spTree>
    <p:extLst>
      <p:ext uri="{BB962C8B-B14F-4D97-AF65-F5344CB8AC3E}">
        <p14:creationId xmlns:p14="http://schemas.microsoft.com/office/powerpoint/2010/main" val="2943673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pagina esterna 9">
            <a:extLst>
              <a:ext uri="{FF2B5EF4-FFF2-40B4-BE49-F238E27FC236}">
                <a16:creationId xmlns:a16="http://schemas.microsoft.com/office/drawing/2014/main" id="{BD59E837-8C5A-4746-AF4D-E416FED3FE56}"/>
              </a:ext>
            </a:extLst>
          </p:cNvPr>
          <p:cNvSpPr/>
          <p:nvPr/>
        </p:nvSpPr>
        <p:spPr>
          <a:xfrm>
            <a:off x="424940" y="0"/>
            <a:ext cx="1118681" cy="1840872"/>
          </a:xfrm>
          <a:prstGeom prst="flowChartOffpageConnector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>
              <a:spcBef>
                <a:spcPts val="1000"/>
              </a:spcBef>
              <a:defRPr/>
            </a:pPr>
            <a:endParaRPr lang="it-IT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4E1E4B7-119B-C435-7730-F6EABB1715A5}"/>
              </a:ext>
            </a:extLst>
          </p:cNvPr>
          <p:cNvSpPr/>
          <p:nvPr/>
        </p:nvSpPr>
        <p:spPr>
          <a:xfrm>
            <a:off x="0" y="6238865"/>
            <a:ext cx="12192000" cy="64381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algn="ctr"/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12EE759-6876-C4F7-9D72-6B234F63D117}"/>
              </a:ext>
            </a:extLst>
          </p:cNvPr>
          <p:cNvSpPr txBox="1"/>
          <p:nvPr/>
        </p:nvSpPr>
        <p:spPr>
          <a:xfrm>
            <a:off x="195943" y="6400800"/>
            <a:ext cx="705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DETERMINARE LE TRACCE DI UN DFN: </a:t>
            </a:r>
          </a:p>
        </p:txBody>
      </p:sp>
      <p:pic>
        <p:nvPicPr>
          <p:cNvPr id="1026" name="Picture 2" descr="Home – Planet">
            <a:extLst>
              <a:ext uri="{FF2B5EF4-FFF2-40B4-BE49-F238E27FC236}">
                <a16:creationId xmlns:a16="http://schemas.microsoft.com/office/drawing/2014/main" id="{ED775197-2553-4861-A1BF-CCB9B81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" y="463661"/>
            <a:ext cx="2203540" cy="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F5E8D053-1BB2-4FDF-93C1-8FDC50720593}"/>
              </a:ext>
            </a:extLst>
          </p:cNvPr>
          <p:cNvSpPr/>
          <p:nvPr/>
        </p:nvSpPr>
        <p:spPr>
          <a:xfrm>
            <a:off x="4466294" y="6410816"/>
            <a:ext cx="2473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CONTROLLI INIZIALI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9326D62-DC35-4FD4-B88A-C89EC9F29DA0}"/>
              </a:ext>
            </a:extLst>
          </p:cNvPr>
          <p:cNvSpPr txBox="1"/>
          <p:nvPr/>
        </p:nvSpPr>
        <p:spPr>
          <a:xfrm>
            <a:off x="2152840" y="947120"/>
            <a:ext cx="6040436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BOUNDING BOX: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CONTROLLO che i piani non siano paralleli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EB53F0DC-30C7-4C08-B8C4-45CB0F06D5A5}"/>
              </a:ext>
            </a:extLst>
          </p:cNvPr>
          <p:cNvSpPr/>
          <p:nvPr/>
        </p:nvSpPr>
        <p:spPr>
          <a:xfrm rot="341909">
            <a:off x="2686187" y="1825911"/>
            <a:ext cx="1774562" cy="2341339"/>
          </a:xfrm>
          <a:prstGeom prst="rect">
            <a:avLst/>
          </a:prstGeom>
          <a:solidFill>
            <a:srgbClr val="ABC0E4"/>
          </a:solidFill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2D1D2033-B220-4761-BCD0-F8A0EE432CDC}"/>
              </a:ext>
            </a:extLst>
          </p:cNvPr>
          <p:cNvSpPr/>
          <p:nvPr/>
        </p:nvSpPr>
        <p:spPr>
          <a:xfrm rot="341909">
            <a:off x="6162825" y="1888981"/>
            <a:ext cx="3002841" cy="1495450"/>
          </a:xfrm>
          <a:prstGeom prst="rect">
            <a:avLst/>
          </a:prstGeom>
          <a:solidFill>
            <a:srgbClr val="ABC0E4"/>
          </a:solidFill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0502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8e3617b-ecc6-4b7c-a41f-6f9e9c80212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502517798CD842B5C1C05C9D6C847B" ma:contentTypeVersion="6" ma:contentTypeDescription="Create a new document." ma:contentTypeScope="" ma:versionID="98615ece2eee6a0d639f75d105d85f9b">
  <xsd:schema xmlns:xsd="http://www.w3.org/2001/XMLSchema" xmlns:xs="http://www.w3.org/2001/XMLSchema" xmlns:p="http://schemas.microsoft.com/office/2006/metadata/properties" xmlns:ns3="b8e3617b-ecc6-4b7c-a41f-6f9e9c802129" xmlns:ns4="fe0c1517-f583-4194-a66d-da7704c43289" targetNamespace="http://schemas.microsoft.com/office/2006/metadata/properties" ma:root="true" ma:fieldsID="b95d2f49a0d6d70641f80359925496fb" ns3:_="" ns4:_="">
    <xsd:import namespace="b8e3617b-ecc6-4b7c-a41f-6f9e9c802129"/>
    <xsd:import namespace="fe0c1517-f583-4194-a66d-da7704c4328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e3617b-ecc6-4b7c-a41f-6f9e9c8021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0c1517-f583-4194-a66d-da7704c43289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6ABB73-66E8-4616-8AF2-397162742A74}">
  <ds:schemaRefs>
    <ds:schemaRef ds:uri="http://schemas.microsoft.com/office/2006/documentManagement/types"/>
    <ds:schemaRef ds:uri="http://purl.org/dc/dcmitype/"/>
    <ds:schemaRef ds:uri="http://purl.org/dc/terms/"/>
    <ds:schemaRef ds:uri="http://schemas.microsoft.com/office/2006/metadata/properties"/>
    <ds:schemaRef ds:uri="http://purl.org/dc/elements/1.1/"/>
    <ds:schemaRef ds:uri="fe0c1517-f583-4194-a66d-da7704c43289"/>
    <ds:schemaRef ds:uri="http://schemas.microsoft.com/office/infopath/2007/PartnerControls"/>
    <ds:schemaRef ds:uri="http://schemas.openxmlformats.org/package/2006/metadata/core-properties"/>
    <ds:schemaRef ds:uri="b8e3617b-ecc6-4b7c-a41f-6f9e9c802129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27E5695-1A44-43EA-A574-DDBBE4113D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1D650F-3F1D-483B-8B04-D130B15A85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e3617b-ecc6-4b7c-a41f-6f9e9c802129"/>
    <ds:schemaRef ds:uri="fe0c1517-f583-4194-a66d-da7704c432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1229</Words>
  <Application>Microsoft Office PowerPoint</Application>
  <PresentationFormat>Widescreen</PresentationFormat>
  <Paragraphs>265</Paragraphs>
  <Slides>39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Times New Roman</vt:lpstr>
      <vt:lpstr>Tema di Office</vt:lpstr>
      <vt:lpstr>Presentazione standard di PowerPoint</vt:lpstr>
      <vt:lpstr>Presentazione standard di PowerPoint</vt:lpstr>
      <vt:lpstr> Fracture:                                           Trace: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            Polygonal Mesh: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STANCO GAIA</dc:creator>
  <cp:lastModifiedBy>Vige'  Sophie</cp:lastModifiedBy>
  <cp:revision>35</cp:revision>
  <dcterms:created xsi:type="dcterms:W3CDTF">2023-05-18T20:31:37Z</dcterms:created>
  <dcterms:modified xsi:type="dcterms:W3CDTF">2024-06-12T09:17:20Z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0x01010005502517798CD842B5C1C05C9D6C847B</vt:lpwstr>
  </property>
</Properties>
</file>