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0"/>
  </p:notesMasterIdLst>
  <p:sldIdLst>
    <p:sldId id="256" r:id="rId2"/>
    <p:sldId id="270" r:id="rId3"/>
    <p:sldId id="272" r:id="rId4"/>
    <p:sldId id="271" r:id="rId5"/>
    <p:sldId id="310" r:id="rId6"/>
    <p:sldId id="274" r:id="rId7"/>
    <p:sldId id="312" r:id="rId8"/>
    <p:sldId id="311" r:id="rId9"/>
    <p:sldId id="313" r:id="rId10"/>
    <p:sldId id="314" r:id="rId11"/>
    <p:sldId id="261" r:id="rId12"/>
    <p:sldId id="315" r:id="rId13"/>
    <p:sldId id="275" r:id="rId14"/>
    <p:sldId id="316" r:id="rId15"/>
    <p:sldId id="317" r:id="rId16"/>
    <p:sldId id="318" r:id="rId17"/>
    <p:sldId id="276" r:id="rId18"/>
    <p:sldId id="319" r:id="rId19"/>
    <p:sldId id="320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62" r:id="rId28"/>
    <p:sldId id="321" r:id="rId29"/>
    <p:sldId id="322" r:id="rId30"/>
    <p:sldId id="323" r:id="rId31"/>
    <p:sldId id="263" r:id="rId32"/>
    <p:sldId id="324" r:id="rId33"/>
    <p:sldId id="325" r:id="rId34"/>
    <p:sldId id="326" r:id="rId35"/>
    <p:sldId id="329" r:id="rId36"/>
    <p:sldId id="327" r:id="rId37"/>
    <p:sldId id="328" r:id="rId38"/>
    <p:sldId id="286" r:id="rId39"/>
    <p:sldId id="332" r:id="rId40"/>
    <p:sldId id="331" r:id="rId41"/>
    <p:sldId id="330" r:id="rId42"/>
    <p:sldId id="264" r:id="rId43"/>
    <p:sldId id="287" r:id="rId44"/>
    <p:sldId id="288" r:id="rId45"/>
    <p:sldId id="290" r:id="rId46"/>
    <p:sldId id="291" r:id="rId47"/>
    <p:sldId id="292" r:id="rId48"/>
    <p:sldId id="265" r:id="rId49"/>
    <p:sldId id="335" r:id="rId50"/>
    <p:sldId id="334" r:id="rId51"/>
    <p:sldId id="333" r:id="rId52"/>
    <p:sldId id="293" r:id="rId53"/>
    <p:sldId id="295" r:id="rId54"/>
    <p:sldId id="296" r:id="rId55"/>
    <p:sldId id="297" r:id="rId56"/>
    <p:sldId id="298" r:id="rId57"/>
    <p:sldId id="299" r:id="rId58"/>
    <p:sldId id="338" r:id="rId59"/>
    <p:sldId id="337" r:id="rId60"/>
    <p:sldId id="336" r:id="rId61"/>
    <p:sldId id="339" r:id="rId62"/>
    <p:sldId id="342" r:id="rId63"/>
    <p:sldId id="341" r:id="rId64"/>
    <p:sldId id="340" r:id="rId65"/>
    <p:sldId id="300" r:id="rId66"/>
    <p:sldId id="266" r:id="rId67"/>
    <p:sldId id="346" r:id="rId68"/>
    <p:sldId id="345" r:id="rId69"/>
    <p:sldId id="344" r:id="rId70"/>
    <p:sldId id="343" r:id="rId71"/>
    <p:sldId id="367" r:id="rId72"/>
    <p:sldId id="371" r:id="rId73"/>
    <p:sldId id="370" r:id="rId74"/>
    <p:sldId id="369" r:id="rId75"/>
    <p:sldId id="368" r:id="rId76"/>
    <p:sldId id="366" r:id="rId77"/>
    <p:sldId id="374" r:id="rId78"/>
    <p:sldId id="373" r:id="rId79"/>
    <p:sldId id="372" r:id="rId80"/>
    <p:sldId id="365" r:id="rId81"/>
    <p:sldId id="348" r:id="rId82"/>
    <p:sldId id="347" r:id="rId83"/>
    <p:sldId id="302" r:id="rId84"/>
    <p:sldId id="303" r:id="rId85"/>
    <p:sldId id="304" r:id="rId86"/>
    <p:sldId id="351" r:id="rId87"/>
    <p:sldId id="350" r:id="rId88"/>
    <p:sldId id="349" r:id="rId89"/>
    <p:sldId id="267" r:id="rId90"/>
    <p:sldId id="355" r:id="rId91"/>
    <p:sldId id="354" r:id="rId92"/>
    <p:sldId id="353" r:id="rId93"/>
    <p:sldId id="352" r:id="rId94"/>
    <p:sldId id="305" r:id="rId95"/>
    <p:sldId id="357" r:id="rId96"/>
    <p:sldId id="356" r:id="rId97"/>
    <p:sldId id="268" r:id="rId98"/>
    <p:sldId id="306" r:id="rId99"/>
    <p:sldId id="359" r:id="rId100"/>
    <p:sldId id="358" r:id="rId101"/>
    <p:sldId id="307" r:id="rId102"/>
    <p:sldId id="308" r:id="rId103"/>
    <p:sldId id="364" r:id="rId104"/>
    <p:sldId id="363" r:id="rId105"/>
    <p:sldId id="362" r:id="rId106"/>
    <p:sldId id="361" r:id="rId107"/>
    <p:sldId id="360" r:id="rId108"/>
    <p:sldId id="309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A555E-AC7F-6441-B86B-0CD7A9DF9959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2E626-67A6-BF4E-AAC0-5DA803E33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5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2E626-67A6-BF4E-AAC0-5DA803E338A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28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C0FD-0B9F-9D4E-977F-2821393C1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D7756-96B0-664E-B64B-D41D0D095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4E4F6-BC95-664F-80F1-5E019DE8A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D56F-171E-BD45-B379-63C7812C89DF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FE68A-A5E8-8C4B-AF5F-B6A605F3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2C16B-BA82-A342-86D3-B0C5DE0F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8C4B-45F9-B242-A3D6-E620A38A1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6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5E31-E4BC-694B-82E4-84F67A8E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245EE-3DAD-FA4E-9221-5ACCFE843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9CFA5-DF99-1043-8A53-7C9A1B2F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D56F-171E-BD45-B379-63C7812C89DF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813B9-46D2-D148-AFFD-3B112A72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55788-A9CD-F74C-993C-75F7C070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8C4B-45F9-B242-A3D6-E620A38A1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9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C5660-EE6A-CD42-B8F4-25C72290D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E7E46-D8EF-8F48-A735-EA56396B8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D3779-2A89-594B-89F5-2E0655CF1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D56F-171E-BD45-B379-63C7812C89DF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72858-24A2-0D44-BE73-B8752414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76B23-B277-4049-922C-2F14E2E8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8C4B-45F9-B242-A3D6-E620A38A1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0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2BFC-2737-EC4D-B5A2-237524C1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6558D-3580-4643-B376-10D7C3475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DE15E-688E-2F46-A685-904E2989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D56F-171E-BD45-B379-63C7812C89DF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41766-E00C-C245-AAF1-DBBA6DF32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FB782-8A43-FC4A-B284-B10780E3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8C4B-45F9-B242-A3D6-E620A38A1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2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75D3-0B71-0F48-A852-2F7E9E77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AAA84-F0E5-4E4B-A0CE-15FAA44A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38B18-BB4D-9240-9D6A-4E14B6F7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D56F-171E-BD45-B379-63C7812C89DF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1FE33-02A9-1644-B321-12E68023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9AB5B-8681-BA4D-A4EE-6E145596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8C4B-45F9-B242-A3D6-E620A38A1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9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1E4D-D495-8946-9BDF-7560035E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2DAE6-C99C-F64A-BCB3-D55491F65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A296A-A24B-CC4C-A651-3518F8E88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45037-66C7-7441-9BFD-AD508F24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D56F-171E-BD45-B379-63C7812C89DF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68895-CD2B-824E-9C16-42A8AEA8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2D326-B236-6846-91D3-1D9F1394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8C4B-45F9-B242-A3D6-E620A38A1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8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DBBB-9852-294B-8009-37ECDCE7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FE5A-A3A6-0146-AFDB-295E0D06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D7AF9-7821-6B46-9532-EB182B8B4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4BBA2-E47C-5542-8B6A-A4A1B902F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5D77C7-B1C2-8446-822A-B3B1140E9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68955-3055-3244-87F5-FBCF794D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D56F-171E-BD45-B379-63C7812C89DF}" type="datetimeFigureOut">
              <a:rPr lang="en-US" smtClean="0"/>
              <a:t>2/18/20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29E1B-618F-1A41-BE55-C0E74A48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A6986-03E6-0F46-A2DA-7FAC8DE2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8C4B-45F9-B242-A3D6-E620A38A1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8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9F2EA-4904-0744-95E4-06FAC7F8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1A7A32-8D5D-7842-B883-22624146C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D56F-171E-BD45-B379-63C7812C89DF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84615-62D7-6E47-A172-8255C8181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39856-DD12-BB41-A0B5-4C1CC845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8C4B-45F9-B242-A3D6-E620A38A1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9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1B8D2-1524-7548-A1CA-F6B5ACFB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D56F-171E-BD45-B379-63C7812C89DF}" type="datetimeFigureOut">
              <a:rPr lang="en-US" smtClean="0"/>
              <a:t>2/18/20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80F68-20C9-4341-935E-38240F41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118A0-A640-8A4A-B24C-BCD200B4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8C4B-45F9-B242-A3D6-E620A38A1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7A58-D52F-9C4A-822B-21725A7B4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EDAD1-BD26-2B40-80BB-E7807EAE9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B4AF9-55C0-2845-932C-AE81451BF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AD138-96F3-8745-8713-6CAE02FD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D56F-171E-BD45-B379-63C7812C89DF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4625B-2425-D944-94D4-D92DF7E8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82639-BE05-DB46-A606-AF7470BC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8C4B-45F9-B242-A3D6-E620A38A1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CDA2-400C-E641-9245-C9145C75F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7B3C48-08C9-F84C-8C64-9FB468677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A595F-54C2-EB46-BB5F-834048760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6C1AA-5136-CD49-B792-8189C209F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D56F-171E-BD45-B379-63C7812C89DF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EF9E7-7B4C-B74D-B087-F780EE45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9D697-7C72-674F-9A51-7E2A74C7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8C4B-45F9-B242-A3D6-E620A38A1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5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51064-1E62-524E-904F-C9DFAA568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7B1B3-4D96-164F-B84C-961ACEE94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8751D-C55B-DD4C-80F7-FC5C99D33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5D56F-171E-BD45-B379-63C7812C89DF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C24EA-1248-8942-90AC-DCA55FB63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8884E-EDF6-8841-8F3D-3EE4F301A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F8C4B-45F9-B242-A3D6-E620A38A1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6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97BA-6133-6545-9A3F-0D1830B651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nQUIC</a:t>
            </a:r>
            <a:r>
              <a:rPr lang="en-US" dirty="0"/>
              <a:t>: Noise-Based Packet Protection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26A2D-4155-C944-8F16-BA198F4F1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664557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Mathias Hall-Andersen                                                                    		David Wong</a:t>
            </a:r>
          </a:p>
          <a:p>
            <a:pPr algn="l"/>
            <a:r>
              <a:rPr lang="en-US" i="1" dirty="0"/>
              <a:t>NCC Group</a:t>
            </a:r>
            <a:r>
              <a:rPr lang="en-US" dirty="0"/>
              <a:t>							</a:t>
            </a:r>
            <a:r>
              <a:rPr lang="en-US" i="1" dirty="0"/>
              <a:t>NCC Group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Nick Sullivan        </a:t>
            </a:r>
            <a:r>
              <a:rPr lang="en-US" dirty="0"/>
              <a:t>   						</a:t>
            </a:r>
            <a:r>
              <a:rPr lang="en-US" b="1" dirty="0"/>
              <a:t>Alishah Chator</a:t>
            </a:r>
          </a:p>
          <a:p>
            <a:pPr algn="l"/>
            <a:r>
              <a:rPr lang="en-US" i="1" dirty="0" err="1"/>
              <a:t>Cloudflare</a:t>
            </a:r>
            <a:r>
              <a:rPr lang="en-US" dirty="0"/>
              <a:t>							</a:t>
            </a:r>
            <a:r>
              <a:rPr lang="en-US" i="1" dirty="0" err="1"/>
              <a:t>Cloudflare</a:t>
            </a:r>
            <a:endParaRPr lang="en-US" i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4798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E8C0-F1A0-A64C-81BC-D7F063F6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solved?...Not so fast!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85192-A667-AB46-B133-92D7B3F1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Standard QUIC uses TLS 1.3 as its Cryptographic Handshake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TLS is a major improvement on previous versions but still has some shortcomings:</a:t>
            </a:r>
          </a:p>
          <a:p>
            <a:r>
              <a:rPr lang="en-US" dirty="0"/>
              <a:t>Complex in both implementation and state machine</a:t>
            </a:r>
          </a:p>
          <a:p>
            <a:r>
              <a:rPr lang="en-US" dirty="0"/>
              <a:t>Current design does not have a full security proof</a:t>
            </a:r>
          </a:p>
          <a:p>
            <a:r>
              <a:rPr lang="en-US" dirty="0"/>
              <a:t>Risk of ossification due to legacy support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Additionally, existing TLS implementations must be significantly modified to integrate with QUIC</a:t>
            </a:r>
          </a:p>
        </p:txBody>
      </p:sp>
    </p:spTree>
    <p:extLst>
      <p:ext uri="{BB962C8B-B14F-4D97-AF65-F5344CB8AC3E}">
        <p14:creationId xmlns:p14="http://schemas.microsoft.com/office/powerpoint/2010/main" val="341983620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1FEE-6024-0B42-A8E3-AFCC44EE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33EE3-D631-4541-9413-F31DBB6E3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key difference in </a:t>
            </a:r>
            <a:r>
              <a:rPr lang="en-US" dirty="0" err="1"/>
              <a:t>nQUIC</a:t>
            </a:r>
            <a:r>
              <a:rPr lang="en-US" dirty="0"/>
              <a:t> and QUIC-TLS is the handshake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created proof of concept implementations of </a:t>
            </a:r>
            <a:r>
              <a:rPr lang="en-US" dirty="0" err="1"/>
              <a:t>nQUIC</a:t>
            </a:r>
            <a:r>
              <a:rPr lang="en-US" dirty="0"/>
              <a:t> in Rust and Go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libraries where significantly smaller than the QUIC libraries they were based on</a:t>
            </a:r>
          </a:p>
        </p:txBody>
      </p:sp>
    </p:spTree>
    <p:extLst>
      <p:ext uri="{BB962C8B-B14F-4D97-AF65-F5344CB8AC3E}">
        <p14:creationId xmlns:p14="http://schemas.microsoft.com/office/powerpoint/2010/main" val="277329192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1FEE-6024-0B42-A8E3-AFCC44EE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33EE3-D631-4541-9413-F31DBB6E3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A51989-E9FC-6C44-8C4E-A0ECDC7F5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6780"/>
            <a:ext cx="12192000" cy="355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5188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6BBB-0D31-3C44-93D7-B0AFF5CE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237E6-CBF7-F943-BBCE-25379D7DE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nQUIC</a:t>
            </a:r>
            <a:r>
              <a:rPr lang="en-US" dirty="0"/>
              <a:t> offers the following advantages: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268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6BBB-0D31-3C44-93D7-B0AFF5CE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237E6-CBF7-F943-BBCE-25379D7DE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nQUIC</a:t>
            </a:r>
            <a:r>
              <a:rPr lang="en-US" dirty="0"/>
              <a:t> offers the following advantages:</a:t>
            </a:r>
          </a:p>
          <a:p>
            <a:pPr lvl="1"/>
            <a:r>
              <a:rPr lang="en-US" dirty="0"/>
              <a:t>Improved performance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3561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6BBB-0D31-3C44-93D7-B0AFF5CE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237E6-CBF7-F943-BBCE-25379D7DE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nQUIC</a:t>
            </a:r>
            <a:r>
              <a:rPr lang="en-US" dirty="0"/>
              <a:t> offers the following advantages:</a:t>
            </a:r>
          </a:p>
          <a:p>
            <a:pPr lvl="1"/>
            <a:r>
              <a:rPr lang="en-US" dirty="0"/>
              <a:t>Improved performance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Simple implementations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4639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6BBB-0D31-3C44-93D7-B0AFF5CE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237E6-CBF7-F943-BBCE-25379D7DE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nQUIC</a:t>
            </a:r>
            <a:r>
              <a:rPr lang="en-US" dirty="0"/>
              <a:t> offers the following advantages:</a:t>
            </a:r>
          </a:p>
          <a:p>
            <a:pPr lvl="1"/>
            <a:r>
              <a:rPr lang="en-US" dirty="0"/>
              <a:t>Improved performance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Simple implementations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Clearer Security properties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31364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6BBB-0D31-3C44-93D7-B0AFF5CE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237E6-CBF7-F943-BBCE-25379D7DE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nQUIC</a:t>
            </a:r>
            <a:r>
              <a:rPr lang="en-US" dirty="0"/>
              <a:t> offers the following advantages:</a:t>
            </a:r>
          </a:p>
          <a:p>
            <a:pPr lvl="1"/>
            <a:r>
              <a:rPr lang="en-US" dirty="0"/>
              <a:t>Improved performance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Simple implementations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Clearer Security properties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Supporting a variety of handshake protocols will help avoid ossification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3305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6BBB-0D31-3C44-93D7-B0AFF5CE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237E6-CBF7-F943-BBCE-25379D7DE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nQUIC</a:t>
            </a:r>
            <a:r>
              <a:rPr lang="en-US" dirty="0"/>
              <a:t> offers the following advantages:</a:t>
            </a:r>
          </a:p>
          <a:p>
            <a:pPr lvl="1"/>
            <a:r>
              <a:rPr lang="en-US" dirty="0"/>
              <a:t>Improved performance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Simple implementations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Clearer Security properties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Supporting a variety of handshake protocols will help avoid ossification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plan to bring </a:t>
            </a:r>
            <a:r>
              <a:rPr lang="en-US" dirty="0" err="1"/>
              <a:t>nQUIC</a:t>
            </a:r>
            <a:r>
              <a:rPr lang="en-US" dirty="0"/>
              <a:t> to the QUIC WG for discussion soon!</a:t>
            </a:r>
          </a:p>
        </p:txBody>
      </p:sp>
    </p:spTree>
    <p:extLst>
      <p:ext uri="{BB962C8B-B14F-4D97-AF65-F5344CB8AC3E}">
        <p14:creationId xmlns:p14="http://schemas.microsoft.com/office/powerpoint/2010/main" val="375156115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28D0-CEF6-384E-A26C-A1394DF6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F5B2C-5C44-234D-96B1-B80E1F191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310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6E75C-9F16-6B44-8B50-3A2FE342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Alternative Handshake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99072-E8B4-B843-AD51-EC6060F5E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These problems motivate finding a protocol with a simpler state machine, less complexity, and stronger security guarantees.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52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6E75C-9F16-6B44-8B50-3A2FE342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Alternative Handshake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99072-E8B4-B843-AD51-EC6060F5E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These problems motivate finding a protocol with a simpler state machine, less complexity, and stronger security guarantees.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That brings us to the Noise Framework</a:t>
            </a:r>
          </a:p>
        </p:txBody>
      </p:sp>
    </p:spTree>
    <p:extLst>
      <p:ext uri="{BB962C8B-B14F-4D97-AF65-F5344CB8AC3E}">
        <p14:creationId xmlns:p14="http://schemas.microsoft.com/office/powerpoint/2010/main" val="2751444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A3A7-EEFC-0F49-BF06-5FA68D73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29D1-D013-A74C-9846-5435B807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framework </a:t>
            </a:r>
            <a:r>
              <a:rPr lang="en-US" dirty="0"/>
              <a:t>for specifying Cryptographic Handshakes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510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A3A7-EEFC-0F49-BF06-5FA68D73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29D1-D013-A74C-9846-5435B807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framework </a:t>
            </a:r>
            <a:r>
              <a:rPr lang="en-US" dirty="0"/>
              <a:t>for specifying Cryptographic Handshakes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variety of protocols can be specified using the simple Noise language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44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A3A7-EEFC-0F49-BF06-5FA68D73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29D1-D013-A74C-9846-5435B807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framework </a:t>
            </a:r>
            <a:r>
              <a:rPr lang="en-US" dirty="0"/>
              <a:t>for specifying Cryptographic Handshakes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variety of protocols can be specified using the simple Noise language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protocols can vary in their guarantees and complexity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826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A3A7-EEFC-0F49-BF06-5FA68D73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29D1-D013-A74C-9846-5435B807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framework </a:t>
            </a:r>
            <a:r>
              <a:rPr lang="en-US" dirty="0"/>
              <a:t>for specifying Cryptographic Handshakes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variety of protocols can be specified using the simple Noise language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protocols can vary in their guarantees and complexity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once a protocol is selected, the handshake proceeds in a straightforward fashion</a:t>
            </a:r>
          </a:p>
        </p:txBody>
      </p:sp>
    </p:spTree>
    <p:extLst>
      <p:ext uri="{BB962C8B-B14F-4D97-AF65-F5344CB8AC3E}">
        <p14:creationId xmlns:p14="http://schemas.microsoft.com/office/powerpoint/2010/main" val="1903805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A3A7-EEFC-0F49-BF06-5FA68D73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29D1-D013-A74C-9846-5435B807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Noise language consists of tokens, which combine into message patterns, when combine into handshake patterns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76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A3A7-EEFC-0F49-BF06-5FA68D73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29D1-D013-A74C-9846-5435B807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Noise language consists of tokens, which combine into message patterns, when combine into handshake patterns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B3973F-813A-3449-A36C-389DDE894253}"/>
              </a:ext>
            </a:extLst>
          </p:cNvPr>
          <p:cNvSpPr/>
          <p:nvPr/>
        </p:nvSpPr>
        <p:spPr>
          <a:xfrm>
            <a:off x="1050318" y="3547440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12D7E2-F4ED-D344-84F0-4BA926C6EF32}"/>
              </a:ext>
            </a:extLst>
          </p:cNvPr>
          <p:cNvSpPr/>
          <p:nvPr/>
        </p:nvSpPr>
        <p:spPr>
          <a:xfrm>
            <a:off x="1063335" y="4544233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62D9A6-D2D5-5D46-AC97-676AFF6B42ED}"/>
              </a:ext>
            </a:extLst>
          </p:cNvPr>
          <p:cNvSpPr/>
          <p:nvPr/>
        </p:nvSpPr>
        <p:spPr>
          <a:xfrm>
            <a:off x="2586676" y="3547440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F0EFF4-F8FC-8640-9348-7E87D87ED087}"/>
              </a:ext>
            </a:extLst>
          </p:cNvPr>
          <p:cNvSpPr/>
          <p:nvPr/>
        </p:nvSpPr>
        <p:spPr>
          <a:xfrm>
            <a:off x="2586677" y="4544233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E9543C-4377-1D4E-A856-420CCFA97DFF}"/>
              </a:ext>
            </a:extLst>
          </p:cNvPr>
          <p:cNvSpPr txBox="1"/>
          <p:nvPr/>
        </p:nvSpPr>
        <p:spPr>
          <a:xfrm>
            <a:off x="1198606" y="5705595"/>
            <a:ext cx="182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 Tokens</a:t>
            </a:r>
          </a:p>
        </p:txBody>
      </p:sp>
    </p:spTree>
    <p:extLst>
      <p:ext uri="{BB962C8B-B14F-4D97-AF65-F5344CB8AC3E}">
        <p14:creationId xmlns:p14="http://schemas.microsoft.com/office/powerpoint/2010/main" val="1949491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A3A7-EEFC-0F49-BF06-5FA68D73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29D1-D013-A74C-9846-5435B807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Noise language consists of tokens, which combine into message patterns, when combine into handshake patterns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B3973F-813A-3449-A36C-389DDE894253}"/>
              </a:ext>
            </a:extLst>
          </p:cNvPr>
          <p:cNvSpPr/>
          <p:nvPr/>
        </p:nvSpPr>
        <p:spPr>
          <a:xfrm>
            <a:off x="1050318" y="3547440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12D7E2-F4ED-D344-84F0-4BA926C6EF32}"/>
              </a:ext>
            </a:extLst>
          </p:cNvPr>
          <p:cNvSpPr/>
          <p:nvPr/>
        </p:nvSpPr>
        <p:spPr>
          <a:xfrm>
            <a:off x="1063335" y="4544233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62D9A6-D2D5-5D46-AC97-676AFF6B42ED}"/>
              </a:ext>
            </a:extLst>
          </p:cNvPr>
          <p:cNvSpPr/>
          <p:nvPr/>
        </p:nvSpPr>
        <p:spPr>
          <a:xfrm>
            <a:off x="2586676" y="3547440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F0EFF4-F8FC-8640-9348-7E87D87ED087}"/>
              </a:ext>
            </a:extLst>
          </p:cNvPr>
          <p:cNvSpPr/>
          <p:nvPr/>
        </p:nvSpPr>
        <p:spPr>
          <a:xfrm>
            <a:off x="2586677" y="4544233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3C6EE8-26A3-B745-B9A7-11DF453ACD86}"/>
              </a:ext>
            </a:extLst>
          </p:cNvPr>
          <p:cNvGrpSpPr/>
          <p:nvPr/>
        </p:nvGrpSpPr>
        <p:grpSpPr>
          <a:xfrm rot="10800000">
            <a:off x="7887726" y="3444351"/>
            <a:ext cx="642551" cy="607130"/>
            <a:chOff x="5585254" y="3793524"/>
            <a:chExt cx="642551" cy="607130"/>
          </a:xfrm>
        </p:grpSpPr>
        <p:sp>
          <p:nvSpPr>
            <p:cNvPr id="8" name="Pie 7">
              <a:extLst>
                <a:ext uri="{FF2B5EF4-FFF2-40B4-BE49-F238E27FC236}">
                  <a16:creationId xmlns:a16="http://schemas.microsoft.com/office/drawing/2014/main" id="{524DCA25-8D1A-9B46-ADFD-FC22D94C82CD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Pie 8">
              <a:extLst>
                <a:ext uri="{FF2B5EF4-FFF2-40B4-BE49-F238E27FC236}">
                  <a16:creationId xmlns:a16="http://schemas.microsoft.com/office/drawing/2014/main" id="{A49DF418-873F-B946-B4EB-1E4012FC914B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 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460B1A-E94D-AF42-BC24-36752CF88CD9}"/>
              </a:ext>
            </a:extLst>
          </p:cNvPr>
          <p:cNvGrpSpPr/>
          <p:nvPr/>
        </p:nvGrpSpPr>
        <p:grpSpPr>
          <a:xfrm rot="10800000">
            <a:off x="9461154" y="3444351"/>
            <a:ext cx="642551" cy="607130"/>
            <a:chOff x="5585254" y="3793524"/>
            <a:chExt cx="642551" cy="607130"/>
          </a:xfrm>
        </p:grpSpPr>
        <p:sp>
          <p:nvSpPr>
            <p:cNvPr id="12" name="Pie 11">
              <a:extLst>
                <a:ext uri="{FF2B5EF4-FFF2-40B4-BE49-F238E27FC236}">
                  <a16:creationId xmlns:a16="http://schemas.microsoft.com/office/drawing/2014/main" id="{1287E23C-09E5-6D4E-93DF-F943BD16F84E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15EFB8E2-3EAA-A244-B32C-43E67EBE02B9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F27B2C-39E9-E741-A1E6-12E4CB476B89}"/>
              </a:ext>
            </a:extLst>
          </p:cNvPr>
          <p:cNvGrpSpPr/>
          <p:nvPr/>
        </p:nvGrpSpPr>
        <p:grpSpPr>
          <a:xfrm rot="10800000">
            <a:off x="7874708" y="4431474"/>
            <a:ext cx="668585" cy="631729"/>
            <a:chOff x="5585254" y="3793524"/>
            <a:chExt cx="642551" cy="607130"/>
          </a:xfrm>
        </p:grpSpPr>
        <p:sp>
          <p:nvSpPr>
            <p:cNvPr id="15" name="Pie 14">
              <a:extLst>
                <a:ext uri="{FF2B5EF4-FFF2-40B4-BE49-F238E27FC236}">
                  <a16:creationId xmlns:a16="http://schemas.microsoft.com/office/drawing/2014/main" id="{EBAAB81A-4CD1-E743-AA63-839288D082C5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Pie 15">
              <a:extLst>
                <a:ext uri="{FF2B5EF4-FFF2-40B4-BE49-F238E27FC236}">
                  <a16:creationId xmlns:a16="http://schemas.microsoft.com/office/drawing/2014/main" id="{A0119214-C3F0-1C47-A2F1-9EB50F721CA8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CF06B8-A124-B14C-B2BA-636C23660578}"/>
              </a:ext>
            </a:extLst>
          </p:cNvPr>
          <p:cNvGrpSpPr/>
          <p:nvPr/>
        </p:nvGrpSpPr>
        <p:grpSpPr>
          <a:xfrm rot="10800000" flipH="1">
            <a:off x="9461154" y="4431472"/>
            <a:ext cx="662498" cy="631730"/>
            <a:chOff x="5585254" y="3793524"/>
            <a:chExt cx="642551" cy="607130"/>
          </a:xfrm>
        </p:grpSpPr>
        <p:sp>
          <p:nvSpPr>
            <p:cNvPr id="18" name="Pie 17">
              <a:extLst>
                <a:ext uri="{FF2B5EF4-FFF2-40B4-BE49-F238E27FC236}">
                  <a16:creationId xmlns:a16="http://schemas.microsoft.com/office/drawing/2014/main" id="{66B94EC0-73C0-8E49-BB4D-86BF0B93E614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Pie 18">
              <a:extLst>
                <a:ext uri="{FF2B5EF4-FFF2-40B4-BE49-F238E27FC236}">
                  <a16:creationId xmlns:a16="http://schemas.microsoft.com/office/drawing/2014/main" id="{1E7C280A-9F1A-D64E-A59D-42BF49E811F3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 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BE9543C-4377-1D4E-A856-420CCFA97DFF}"/>
              </a:ext>
            </a:extLst>
          </p:cNvPr>
          <p:cNvSpPr txBox="1"/>
          <p:nvPr/>
        </p:nvSpPr>
        <p:spPr>
          <a:xfrm>
            <a:off x="1198606" y="5705595"/>
            <a:ext cx="182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 Tokens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6BA9A6-D690-FA47-BBA6-45879FAA6655}"/>
              </a:ext>
            </a:extLst>
          </p:cNvPr>
          <p:cNvSpPr txBox="1"/>
          <p:nvPr/>
        </p:nvSpPr>
        <p:spPr>
          <a:xfrm>
            <a:off x="8543293" y="5705595"/>
            <a:ext cx="1161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DH Tokens</a:t>
            </a:r>
          </a:p>
        </p:txBody>
      </p:sp>
    </p:spTree>
    <p:extLst>
      <p:ext uri="{BB962C8B-B14F-4D97-AF65-F5344CB8AC3E}">
        <p14:creationId xmlns:p14="http://schemas.microsoft.com/office/powerpoint/2010/main" val="269671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04F2-2F78-9241-ADA3-24AA3102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Traditional HTTPS Stack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391A9-092E-574A-BF25-E6E678D9C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EBF4D-4F55-574C-B59B-9EF18D8C2037}"/>
              </a:ext>
            </a:extLst>
          </p:cNvPr>
          <p:cNvSpPr/>
          <p:nvPr/>
        </p:nvSpPr>
        <p:spPr>
          <a:xfrm>
            <a:off x="4796047" y="4992274"/>
            <a:ext cx="2957436" cy="752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A1D2E2-F5D0-1F45-ACD9-CF1F669AF565}"/>
              </a:ext>
            </a:extLst>
          </p:cNvPr>
          <p:cNvSpPr/>
          <p:nvPr/>
        </p:nvSpPr>
        <p:spPr>
          <a:xfrm>
            <a:off x="4796047" y="4186476"/>
            <a:ext cx="2937292" cy="752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359E7-33E1-8847-8F2A-5C9C5D31E8BE}"/>
              </a:ext>
            </a:extLst>
          </p:cNvPr>
          <p:cNvSpPr/>
          <p:nvPr/>
        </p:nvSpPr>
        <p:spPr>
          <a:xfrm>
            <a:off x="4796047" y="2574880"/>
            <a:ext cx="2937292" cy="752104"/>
          </a:xfrm>
          <a:prstGeom prst="rect">
            <a:avLst/>
          </a:prstGeom>
          <a:solidFill>
            <a:srgbClr val="FF7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B74ABA-96BA-C84A-B829-F8AB1DBE3736}"/>
              </a:ext>
            </a:extLst>
          </p:cNvPr>
          <p:cNvSpPr/>
          <p:nvPr/>
        </p:nvSpPr>
        <p:spPr>
          <a:xfrm>
            <a:off x="4796047" y="3380678"/>
            <a:ext cx="2937292" cy="752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TLS</a:t>
            </a:r>
          </a:p>
        </p:txBody>
      </p:sp>
    </p:spTree>
    <p:extLst>
      <p:ext uri="{BB962C8B-B14F-4D97-AF65-F5344CB8AC3E}">
        <p14:creationId xmlns:p14="http://schemas.microsoft.com/office/powerpoint/2010/main" val="1942668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A3A7-EEFC-0F49-BF06-5FA68D73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29D1-D013-A74C-9846-5435B807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is a basic example handshake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12D7E2-F4ED-D344-84F0-4BA926C6EF32}"/>
              </a:ext>
            </a:extLst>
          </p:cNvPr>
          <p:cNvSpPr/>
          <p:nvPr/>
        </p:nvSpPr>
        <p:spPr>
          <a:xfrm>
            <a:off x="4846937" y="3133847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F0EFF4-F8FC-8640-9348-7E87D87ED087}"/>
              </a:ext>
            </a:extLst>
          </p:cNvPr>
          <p:cNvSpPr/>
          <p:nvPr/>
        </p:nvSpPr>
        <p:spPr>
          <a:xfrm>
            <a:off x="4846937" y="4103609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F27B2C-39E9-E741-A1E6-12E4CB476B89}"/>
              </a:ext>
            </a:extLst>
          </p:cNvPr>
          <p:cNvGrpSpPr/>
          <p:nvPr/>
        </p:nvGrpSpPr>
        <p:grpSpPr>
          <a:xfrm rot="10800000">
            <a:off x="5761707" y="4103609"/>
            <a:ext cx="668585" cy="631729"/>
            <a:chOff x="5585254" y="3793524"/>
            <a:chExt cx="642551" cy="607130"/>
          </a:xfrm>
        </p:grpSpPr>
        <p:sp>
          <p:nvSpPr>
            <p:cNvPr id="15" name="Pie 14">
              <a:extLst>
                <a:ext uri="{FF2B5EF4-FFF2-40B4-BE49-F238E27FC236}">
                  <a16:creationId xmlns:a16="http://schemas.microsoft.com/office/drawing/2014/main" id="{EBAAB81A-4CD1-E743-AA63-839288D082C5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Pie 15">
              <a:extLst>
                <a:ext uri="{FF2B5EF4-FFF2-40B4-BE49-F238E27FC236}">
                  <a16:creationId xmlns:a16="http://schemas.microsoft.com/office/drawing/2014/main" id="{A0119214-C3F0-1C47-A2F1-9EB50F721CA8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e</a:t>
              </a:r>
            </a:p>
          </p:txBody>
        </p:sp>
      </p:grpSp>
      <p:sp>
        <p:nvSpPr>
          <p:cNvPr id="22" name="Right Arrow 21">
            <a:extLst>
              <a:ext uri="{FF2B5EF4-FFF2-40B4-BE49-F238E27FC236}">
                <a16:creationId xmlns:a16="http://schemas.microsoft.com/office/drawing/2014/main" id="{422E96AA-135F-DD4E-A529-00F80F3075FB}"/>
              </a:ext>
            </a:extLst>
          </p:cNvPr>
          <p:cNvSpPr/>
          <p:nvPr/>
        </p:nvSpPr>
        <p:spPr>
          <a:xfrm>
            <a:off x="3805881" y="3289890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315F5F7A-0A06-BB45-BA12-1FE2BFB5EB70}"/>
              </a:ext>
            </a:extLst>
          </p:cNvPr>
          <p:cNvSpPr/>
          <p:nvPr/>
        </p:nvSpPr>
        <p:spPr>
          <a:xfrm rot="10800000">
            <a:off x="3796244" y="4259652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42BE9A6-2762-7D4B-9E19-96614CB0B52A}"/>
              </a:ext>
            </a:extLst>
          </p:cNvPr>
          <p:cNvSpPr/>
          <p:nvPr/>
        </p:nvSpPr>
        <p:spPr>
          <a:xfrm>
            <a:off x="5761706" y="3211867"/>
            <a:ext cx="1454640" cy="464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054A7B-4A1E-3949-B4EB-6CFEAACD253F}"/>
              </a:ext>
            </a:extLst>
          </p:cNvPr>
          <p:cNvSpPr/>
          <p:nvPr/>
        </p:nvSpPr>
        <p:spPr>
          <a:xfrm>
            <a:off x="6710086" y="4181191"/>
            <a:ext cx="1454640" cy="46496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</a:p>
        </p:txBody>
      </p:sp>
    </p:spTree>
    <p:extLst>
      <p:ext uri="{BB962C8B-B14F-4D97-AF65-F5344CB8AC3E}">
        <p14:creationId xmlns:p14="http://schemas.microsoft.com/office/powerpoint/2010/main" val="3277876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A3A7-EEFC-0F49-BF06-5FA68D73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29D1-D013-A74C-9846-5435B807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is a basic example handshake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12D7E2-F4ED-D344-84F0-4BA926C6EF32}"/>
              </a:ext>
            </a:extLst>
          </p:cNvPr>
          <p:cNvSpPr/>
          <p:nvPr/>
        </p:nvSpPr>
        <p:spPr>
          <a:xfrm>
            <a:off x="1888893" y="3133847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422E96AA-135F-DD4E-A529-00F80F3075FB}"/>
              </a:ext>
            </a:extLst>
          </p:cNvPr>
          <p:cNvSpPr/>
          <p:nvPr/>
        </p:nvSpPr>
        <p:spPr>
          <a:xfrm>
            <a:off x="847837" y="3289890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22EED2-2CBA-104E-A291-698DECAD0B3C}"/>
              </a:ext>
            </a:extLst>
          </p:cNvPr>
          <p:cNvSpPr txBox="1"/>
          <p:nvPr/>
        </p:nvSpPr>
        <p:spPr>
          <a:xfrm>
            <a:off x="6096000" y="3289890"/>
            <a:ext cx="4353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Initiator sends a public ephemeral DH share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154FFE-0698-314F-B864-9D717BD0B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647" y="3352092"/>
            <a:ext cx="2159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64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A3A7-EEFC-0F49-BF06-5FA68D73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29D1-D013-A74C-9846-5435B807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is a basic example handshake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12D7E2-F4ED-D344-84F0-4BA926C6EF32}"/>
              </a:ext>
            </a:extLst>
          </p:cNvPr>
          <p:cNvSpPr/>
          <p:nvPr/>
        </p:nvSpPr>
        <p:spPr>
          <a:xfrm>
            <a:off x="1888893" y="3133847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422E96AA-135F-DD4E-A529-00F80F3075FB}"/>
              </a:ext>
            </a:extLst>
          </p:cNvPr>
          <p:cNvSpPr/>
          <p:nvPr/>
        </p:nvSpPr>
        <p:spPr>
          <a:xfrm>
            <a:off x="847837" y="3289890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22EED2-2CBA-104E-A291-698DECAD0B3C}"/>
              </a:ext>
            </a:extLst>
          </p:cNvPr>
          <p:cNvSpPr txBox="1"/>
          <p:nvPr/>
        </p:nvSpPr>
        <p:spPr>
          <a:xfrm>
            <a:off x="6096000" y="3289890"/>
            <a:ext cx="428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Initiator sends a public ephemeral DH share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154FFE-0698-314F-B864-9D717BD0B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647" y="3352092"/>
            <a:ext cx="215900" cy="2159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E92437D-02CD-6248-8E4F-9A9C2EED27D0}"/>
              </a:ext>
            </a:extLst>
          </p:cNvPr>
          <p:cNvSpPr/>
          <p:nvPr/>
        </p:nvSpPr>
        <p:spPr>
          <a:xfrm>
            <a:off x="2803662" y="3211867"/>
            <a:ext cx="1454640" cy="464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D17C9B-C6E5-B94B-B745-9DD05504194B}"/>
              </a:ext>
            </a:extLst>
          </p:cNvPr>
          <p:cNvSpPr txBox="1"/>
          <p:nvPr/>
        </p:nvSpPr>
        <p:spPr>
          <a:xfrm>
            <a:off x="6096000" y="3659222"/>
            <a:ext cx="360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</a:t>
            </a:r>
            <a:r>
              <a:rPr lang="en-US" b="1" dirty="0" err="1"/>
              <a:t>cleartext</a:t>
            </a:r>
            <a:r>
              <a:rPr lang="en-US" b="1" dirty="0"/>
              <a:t> payload is also sent over</a:t>
            </a:r>
          </a:p>
        </p:txBody>
      </p:sp>
    </p:spTree>
    <p:extLst>
      <p:ext uri="{BB962C8B-B14F-4D97-AF65-F5344CB8AC3E}">
        <p14:creationId xmlns:p14="http://schemas.microsoft.com/office/powerpoint/2010/main" val="1402676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A3A7-EEFC-0F49-BF06-5FA68D73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29D1-D013-A74C-9846-5435B807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is a basic example handshake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12D7E2-F4ED-D344-84F0-4BA926C6EF32}"/>
              </a:ext>
            </a:extLst>
          </p:cNvPr>
          <p:cNvSpPr/>
          <p:nvPr/>
        </p:nvSpPr>
        <p:spPr>
          <a:xfrm>
            <a:off x="1888893" y="3133847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422E96AA-135F-DD4E-A529-00F80F3075FB}"/>
              </a:ext>
            </a:extLst>
          </p:cNvPr>
          <p:cNvSpPr/>
          <p:nvPr/>
        </p:nvSpPr>
        <p:spPr>
          <a:xfrm>
            <a:off x="847837" y="3289890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22EED2-2CBA-104E-A291-698DECAD0B3C}"/>
              </a:ext>
            </a:extLst>
          </p:cNvPr>
          <p:cNvSpPr txBox="1"/>
          <p:nvPr/>
        </p:nvSpPr>
        <p:spPr>
          <a:xfrm>
            <a:off x="6096000" y="3289890"/>
            <a:ext cx="428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Initiator sends a public ephemeral DH share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154FFE-0698-314F-B864-9D717BD0B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647" y="3352092"/>
            <a:ext cx="215900" cy="2159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E92437D-02CD-6248-8E4F-9A9C2EED27D0}"/>
              </a:ext>
            </a:extLst>
          </p:cNvPr>
          <p:cNvSpPr/>
          <p:nvPr/>
        </p:nvSpPr>
        <p:spPr>
          <a:xfrm>
            <a:off x="2803662" y="3211867"/>
            <a:ext cx="1454640" cy="464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D17C9B-C6E5-B94B-B745-9DD05504194B}"/>
              </a:ext>
            </a:extLst>
          </p:cNvPr>
          <p:cNvSpPr txBox="1"/>
          <p:nvPr/>
        </p:nvSpPr>
        <p:spPr>
          <a:xfrm>
            <a:off x="6096000" y="3659222"/>
            <a:ext cx="360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cleartext</a:t>
            </a:r>
            <a:r>
              <a:rPr lang="en-US" dirty="0"/>
              <a:t> payload is also sent over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256279-2900-D244-AE91-E3D67FF8B495}"/>
              </a:ext>
            </a:extLst>
          </p:cNvPr>
          <p:cNvSpPr/>
          <p:nvPr/>
        </p:nvSpPr>
        <p:spPr>
          <a:xfrm>
            <a:off x="1888893" y="4103609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E4BB0D9-5584-2645-B785-2084EB4AEF6C}"/>
              </a:ext>
            </a:extLst>
          </p:cNvPr>
          <p:cNvSpPr/>
          <p:nvPr/>
        </p:nvSpPr>
        <p:spPr>
          <a:xfrm rot="10800000">
            <a:off x="838200" y="4259652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CB88D3-D0E4-E149-A693-3FF60AD47D2F}"/>
              </a:ext>
            </a:extLst>
          </p:cNvPr>
          <p:cNvSpPr txBox="1"/>
          <p:nvPr/>
        </p:nvSpPr>
        <p:spPr>
          <a:xfrm>
            <a:off x="6096000" y="4028554"/>
            <a:ext cx="465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Responder sends a public ephemeral DH share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28FFD3-4E8D-BB43-9CFB-4268BB4BA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589" y="4076530"/>
            <a:ext cx="1905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A3A7-EEFC-0F49-BF06-5FA68D73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29D1-D013-A74C-9846-5435B807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is a basic example handshake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12D7E2-F4ED-D344-84F0-4BA926C6EF32}"/>
              </a:ext>
            </a:extLst>
          </p:cNvPr>
          <p:cNvSpPr/>
          <p:nvPr/>
        </p:nvSpPr>
        <p:spPr>
          <a:xfrm>
            <a:off x="1888893" y="3133847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422E96AA-135F-DD4E-A529-00F80F3075FB}"/>
              </a:ext>
            </a:extLst>
          </p:cNvPr>
          <p:cNvSpPr/>
          <p:nvPr/>
        </p:nvSpPr>
        <p:spPr>
          <a:xfrm>
            <a:off x="847837" y="3289890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22EED2-2CBA-104E-A291-698DECAD0B3C}"/>
              </a:ext>
            </a:extLst>
          </p:cNvPr>
          <p:cNvSpPr txBox="1"/>
          <p:nvPr/>
        </p:nvSpPr>
        <p:spPr>
          <a:xfrm>
            <a:off x="6096000" y="3289890"/>
            <a:ext cx="428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Initiator sends a public ephemeral DH share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154FFE-0698-314F-B864-9D717BD0B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647" y="3352092"/>
            <a:ext cx="215900" cy="2159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E92437D-02CD-6248-8E4F-9A9C2EED27D0}"/>
              </a:ext>
            </a:extLst>
          </p:cNvPr>
          <p:cNvSpPr/>
          <p:nvPr/>
        </p:nvSpPr>
        <p:spPr>
          <a:xfrm>
            <a:off x="2803662" y="3211867"/>
            <a:ext cx="1454640" cy="464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D17C9B-C6E5-B94B-B745-9DD05504194B}"/>
              </a:ext>
            </a:extLst>
          </p:cNvPr>
          <p:cNvSpPr txBox="1"/>
          <p:nvPr/>
        </p:nvSpPr>
        <p:spPr>
          <a:xfrm>
            <a:off x="6096000" y="3659222"/>
            <a:ext cx="360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cleartext</a:t>
            </a:r>
            <a:r>
              <a:rPr lang="en-US" dirty="0"/>
              <a:t> payload is also sent over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256279-2900-D244-AE91-E3D67FF8B495}"/>
              </a:ext>
            </a:extLst>
          </p:cNvPr>
          <p:cNvSpPr/>
          <p:nvPr/>
        </p:nvSpPr>
        <p:spPr>
          <a:xfrm>
            <a:off x="1888893" y="4103609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E4BB0D9-5584-2645-B785-2084EB4AEF6C}"/>
              </a:ext>
            </a:extLst>
          </p:cNvPr>
          <p:cNvSpPr/>
          <p:nvPr/>
        </p:nvSpPr>
        <p:spPr>
          <a:xfrm rot="10800000">
            <a:off x="838200" y="4259652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CB88D3-D0E4-E149-A693-3FF60AD47D2F}"/>
              </a:ext>
            </a:extLst>
          </p:cNvPr>
          <p:cNvSpPr txBox="1"/>
          <p:nvPr/>
        </p:nvSpPr>
        <p:spPr>
          <a:xfrm>
            <a:off x="6096000" y="4028554"/>
            <a:ext cx="465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Responder sends a public ephemeral DH share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28FFD3-4E8D-BB43-9CFB-4268BB4BA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589" y="4076530"/>
            <a:ext cx="190500" cy="2540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8B26E84-E217-B24A-B03B-8929D5C0FBD7}"/>
              </a:ext>
            </a:extLst>
          </p:cNvPr>
          <p:cNvGrpSpPr/>
          <p:nvPr/>
        </p:nvGrpSpPr>
        <p:grpSpPr>
          <a:xfrm rot="10800000">
            <a:off x="2803663" y="4103609"/>
            <a:ext cx="668585" cy="631729"/>
            <a:chOff x="5585254" y="3793524"/>
            <a:chExt cx="642551" cy="607130"/>
          </a:xfrm>
        </p:grpSpPr>
        <p:sp>
          <p:nvSpPr>
            <p:cNvPr id="15" name="Pie 14">
              <a:extLst>
                <a:ext uri="{FF2B5EF4-FFF2-40B4-BE49-F238E27FC236}">
                  <a16:creationId xmlns:a16="http://schemas.microsoft.com/office/drawing/2014/main" id="{2E2A9B7E-4A00-F147-859A-EA9275CC1440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Pie 15">
              <a:extLst>
                <a:ext uri="{FF2B5EF4-FFF2-40B4-BE49-F238E27FC236}">
                  <a16:creationId xmlns:a16="http://schemas.microsoft.com/office/drawing/2014/main" id="{13DD77B6-8A56-9941-B096-02B5AF54B83B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e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431C279-9F7B-EE47-8DE2-9360F596F990}"/>
              </a:ext>
            </a:extLst>
          </p:cNvPr>
          <p:cNvSpPr txBox="1"/>
          <p:nvPr/>
        </p:nvSpPr>
        <p:spPr>
          <a:xfrm>
            <a:off x="6096000" y="4397772"/>
            <a:ext cx="476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DHKE is performed using these keys to obtain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7743F1-C049-A640-86F5-24EF027D2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4839" y="4455495"/>
            <a:ext cx="2921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15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A3A7-EEFC-0F49-BF06-5FA68D73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29D1-D013-A74C-9846-5435B807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is a basic example handshake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12D7E2-F4ED-D344-84F0-4BA926C6EF32}"/>
              </a:ext>
            </a:extLst>
          </p:cNvPr>
          <p:cNvSpPr/>
          <p:nvPr/>
        </p:nvSpPr>
        <p:spPr>
          <a:xfrm>
            <a:off x="1888893" y="3133847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422E96AA-135F-DD4E-A529-00F80F3075FB}"/>
              </a:ext>
            </a:extLst>
          </p:cNvPr>
          <p:cNvSpPr/>
          <p:nvPr/>
        </p:nvSpPr>
        <p:spPr>
          <a:xfrm>
            <a:off x="847837" y="3289890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22EED2-2CBA-104E-A291-698DECAD0B3C}"/>
              </a:ext>
            </a:extLst>
          </p:cNvPr>
          <p:cNvSpPr txBox="1"/>
          <p:nvPr/>
        </p:nvSpPr>
        <p:spPr>
          <a:xfrm>
            <a:off x="6096000" y="3289890"/>
            <a:ext cx="428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Initiator sends a public ephemeral DH share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154FFE-0698-314F-B864-9D717BD0B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647" y="3352092"/>
            <a:ext cx="215900" cy="2159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E92437D-02CD-6248-8E4F-9A9C2EED27D0}"/>
              </a:ext>
            </a:extLst>
          </p:cNvPr>
          <p:cNvSpPr/>
          <p:nvPr/>
        </p:nvSpPr>
        <p:spPr>
          <a:xfrm>
            <a:off x="2803662" y="3211867"/>
            <a:ext cx="1454640" cy="464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D17C9B-C6E5-B94B-B745-9DD05504194B}"/>
              </a:ext>
            </a:extLst>
          </p:cNvPr>
          <p:cNvSpPr txBox="1"/>
          <p:nvPr/>
        </p:nvSpPr>
        <p:spPr>
          <a:xfrm>
            <a:off x="6096000" y="3659222"/>
            <a:ext cx="360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cleartext</a:t>
            </a:r>
            <a:r>
              <a:rPr lang="en-US" dirty="0"/>
              <a:t> payload is also sent over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256279-2900-D244-AE91-E3D67FF8B495}"/>
              </a:ext>
            </a:extLst>
          </p:cNvPr>
          <p:cNvSpPr/>
          <p:nvPr/>
        </p:nvSpPr>
        <p:spPr>
          <a:xfrm>
            <a:off x="1888893" y="4103609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E4BB0D9-5584-2645-B785-2084EB4AEF6C}"/>
              </a:ext>
            </a:extLst>
          </p:cNvPr>
          <p:cNvSpPr/>
          <p:nvPr/>
        </p:nvSpPr>
        <p:spPr>
          <a:xfrm rot="10800000">
            <a:off x="838200" y="4259652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CB88D3-D0E4-E149-A693-3FF60AD47D2F}"/>
              </a:ext>
            </a:extLst>
          </p:cNvPr>
          <p:cNvSpPr txBox="1"/>
          <p:nvPr/>
        </p:nvSpPr>
        <p:spPr>
          <a:xfrm>
            <a:off x="6096000" y="4028554"/>
            <a:ext cx="465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Responder sends a public ephemeral DH share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28FFD3-4E8D-BB43-9CFB-4268BB4BA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589" y="4076530"/>
            <a:ext cx="190500" cy="2540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8B26E84-E217-B24A-B03B-8929D5C0FBD7}"/>
              </a:ext>
            </a:extLst>
          </p:cNvPr>
          <p:cNvGrpSpPr/>
          <p:nvPr/>
        </p:nvGrpSpPr>
        <p:grpSpPr>
          <a:xfrm rot="10800000">
            <a:off x="2803663" y="4103609"/>
            <a:ext cx="668585" cy="631729"/>
            <a:chOff x="5585254" y="3793524"/>
            <a:chExt cx="642551" cy="607130"/>
          </a:xfrm>
        </p:grpSpPr>
        <p:sp>
          <p:nvSpPr>
            <p:cNvPr id="15" name="Pie 14">
              <a:extLst>
                <a:ext uri="{FF2B5EF4-FFF2-40B4-BE49-F238E27FC236}">
                  <a16:creationId xmlns:a16="http://schemas.microsoft.com/office/drawing/2014/main" id="{2E2A9B7E-4A00-F147-859A-EA9275CC1440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Pie 15">
              <a:extLst>
                <a:ext uri="{FF2B5EF4-FFF2-40B4-BE49-F238E27FC236}">
                  <a16:creationId xmlns:a16="http://schemas.microsoft.com/office/drawing/2014/main" id="{13DD77B6-8A56-9941-B096-02B5AF54B83B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e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431C279-9F7B-EE47-8DE2-9360F596F990}"/>
              </a:ext>
            </a:extLst>
          </p:cNvPr>
          <p:cNvSpPr txBox="1"/>
          <p:nvPr/>
        </p:nvSpPr>
        <p:spPr>
          <a:xfrm>
            <a:off x="6096000" y="4397772"/>
            <a:ext cx="476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DHKE is performed using these keys to obtain 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A7C4AE8-AC2A-964A-BCB2-EF1487B2F056}"/>
              </a:ext>
            </a:extLst>
          </p:cNvPr>
          <p:cNvSpPr/>
          <p:nvPr/>
        </p:nvSpPr>
        <p:spPr>
          <a:xfrm>
            <a:off x="3752042" y="4181191"/>
            <a:ext cx="1454640" cy="46496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81AD55-25EB-BB4C-B163-878B62B4D3AD}"/>
              </a:ext>
            </a:extLst>
          </p:cNvPr>
          <p:cNvSpPr txBox="1"/>
          <p:nvPr/>
        </p:nvSpPr>
        <p:spPr>
          <a:xfrm>
            <a:off x="6096000" y="4769250"/>
            <a:ext cx="568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Responder sends payload encrypted under a derived key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62BCC88-211F-D74C-8D9B-4894515FF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4839" y="4465128"/>
            <a:ext cx="2921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43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A3A7-EEFC-0F49-BF06-5FA68D73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29D1-D013-A74C-9846-5435B807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Here is a basic example handshake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Noise does additional processing to mix all handshake data into the derived key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12D7E2-F4ED-D344-84F0-4BA926C6EF32}"/>
              </a:ext>
            </a:extLst>
          </p:cNvPr>
          <p:cNvSpPr/>
          <p:nvPr/>
        </p:nvSpPr>
        <p:spPr>
          <a:xfrm>
            <a:off x="1888893" y="3133847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422E96AA-135F-DD4E-A529-00F80F3075FB}"/>
              </a:ext>
            </a:extLst>
          </p:cNvPr>
          <p:cNvSpPr/>
          <p:nvPr/>
        </p:nvSpPr>
        <p:spPr>
          <a:xfrm>
            <a:off x="847837" y="3289890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22EED2-2CBA-104E-A291-698DECAD0B3C}"/>
              </a:ext>
            </a:extLst>
          </p:cNvPr>
          <p:cNvSpPr txBox="1"/>
          <p:nvPr/>
        </p:nvSpPr>
        <p:spPr>
          <a:xfrm>
            <a:off x="6096000" y="3289890"/>
            <a:ext cx="428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Initiator sends a public ephemeral DH share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154FFE-0698-314F-B864-9D717BD0B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647" y="3352092"/>
            <a:ext cx="215900" cy="2159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E92437D-02CD-6248-8E4F-9A9C2EED27D0}"/>
              </a:ext>
            </a:extLst>
          </p:cNvPr>
          <p:cNvSpPr/>
          <p:nvPr/>
        </p:nvSpPr>
        <p:spPr>
          <a:xfrm>
            <a:off x="2803662" y="3211867"/>
            <a:ext cx="1454640" cy="464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D17C9B-C6E5-B94B-B745-9DD05504194B}"/>
              </a:ext>
            </a:extLst>
          </p:cNvPr>
          <p:cNvSpPr txBox="1"/>
          <p:nvPr/>
        </p:nvSpPr>
        <p:spPr>
          <a:xfrm>
            <a:off x="6096000" y="3659222"/>
            <a:ext cx="360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cleartext</a:t>
            </a:r>
            <a:r>
              <a:rPr lang="en-US" dirty="0"/>
              <a:t> payload is also sent over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256279-2900-D244-AE91-E3D67FF8B495}"/>
              </a:ext>
            </a:extLst>
          </p:cNvPr>
          <p:cNvSpPr/>
          <p:nvPr/>
        </p:nvSpPr>
        <p:spPr>
          <a:xfrm>
            <a:off x="1888893" y="4103609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E4BB0D9-5584-2645-B785-2084EB4AEF6C}"/>
              </a:ext>
            </a:extLst>
          </p:cNvPr>
          <p:cNvSpPr/>
          <p:nvPr/>
        </p:nvSpPr>
        <p:spPr>
          <a:xfrm rot="10800000">
            <a:off x="838200" y="4259652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CB88D3-D0E4-E149-A693-3FF60AD47D2F}"/>
              </a:ext>
            </a:extLst>
          </p:cNvPr>
          <p:cNvSpPr txBox="1"/>
          <p:nvPr/>
        </p:nvSpPr>
        <p:spPr>
          <a:xfrm>
            <a:off x="6096000" y="4028554"/>
            <a:ext cx="465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Responder sends a public ephemeral DH share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28FFD3-4E8D-BB43-9CFB-4268BB4BA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589" y="4076530"/>
            <a:ext cx="190500" cy="2540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8B26E84-E217-B24A-B03B-8929D5C0FBD7}"/>
              </a:ext>
            </a:extLst>
          </p:cNvPr>
          <p:cNvGrpSpPr/>
          <p:nvPr/>
        </p:nvGrpSpPr>
        <p:grpSpPr>
          <a:xfrm rot="10800000">
            <a:off x="2803663" y="4103609"/>
            <a:ext cx="668585" cy="631729"/>
            <a:chOff x="5585254" y="3793524"/>
            <a:chExt cx="642551" cy="607130"/>
          </a:xfrm>
        </p:grpSpPr>
        <p:sp>
          <p:nvSpPr>
            <p:cNvPr id="15" name="Pie 14">
              <a:extLst>
                <a:ext uri="{FF2B5EF4-FFF2-40B4-BE49-F238E27FC236}">
                  <a16:creationId xmlns:a16="http://schemas.microsoft.com/office/drawing/2014/main" id="{2E2A9B7E-4A00-F147-859A-EA9275CC1440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Pie 15">
              <a:extLst>
                <a:ext uri="{FF2B5EF4-FFF2-40B4-BE49-F238E27FC236}">
                  <a16:creationId xmlns:a16="http://schemas.microsoft.com/office/drawing/2014/main" id="{13DD77B6-8A56-9941-B096-02B5AF54B83B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e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431C279-9F7B-EE47-8DE2-9360F596F990}"/>
              </a:ext>
            </a:extLst>
          </p:cNvPr>
          <p:cNvSpPr txBox="1"/>
          <p:nvPr/>
        </p:nvSpPr>
        <p:spPr>
          <a:xfrm>
            <a:off x="6096000" y="4397772"/>
            <a:ext cx="476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DHKE is performed using these keys to obtain 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A7C4AE8-AC2A-964A-BCB2-EF1487B2F056}"/>
              </a:ext>
            </a:extLst>
          </p:cNvPr>
          <p:cNvSpPr/>
          <p:nvPr/>
        </p:nvSpPr>
        <p:spPr>
          <a:xfrm>
            <a:off x="3752042" y="4181191"/>
            <a:ext cx="1454640" cy="46496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81AD55-25EB-BB4C-B163-878B62B4D3AD}"/>
              </a:ext>
            </a:extLst>
          </p:cNvPr>
          <p:cNvSpPr txBox="1"/>
          <p:nvPr/>
        </p:nvSpPr>
        <p:spPr>
          <a:xfrm>
            <a:off x="6096000" y="4769250"/>
            <a:ext cx="5510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Responder sends payload encrypted under a derived key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62BCC88-211F-D74C-8D9B-4894515FF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4839" y="4465128"/>
            <a:ext cx="2921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72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F738-AAAF-B845-B926-73562AC0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vs 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165E8-2559-0341-B2A6-64FFAD057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handshake pattern is selected, noise follows a simple linear state machine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65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F738-AAAF-B845-B926-73562AC0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vs 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165E8-2559-0341-B2A6-64FFAD057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handshake pattern is selected, Noise follows a simple linear state machine</a:t>
            </a:r>
          </a:p>
          <a:p>
            <a:endParaRPr lang="en-US" dirty="0"/>
          </a:p>
          <a:p>
            <a:r>
              <a:rPr lang="en-US" dirty="0"/>
              <a:t>Noise is easy to prove secure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0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F738-AAAF-B845-B926-73562AC0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vs 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165E8-2559-0341-B2A6-64FFAD057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handshake pattern is selected, Noise follows a simple linear state machine</a:t>
            </a:r>
          </a:p>
          <a:p>
            <a:endParaRPr lang="en-US" dirty="0"/>
          </a:p>
          <a:p>
            <a:r>
              <a:rPr lang="en-US" dirty="0"/>
              <a:t>Noise is easy to prove secure</a:t>
            </a:r>
          </a:p>
          <a:p>
            <a:endParaRPr lang="en-US" dirty="0"/>
          </a:p>
          <a:p>
            <a:r>
              <a:rPr lang="en-US" dirty="0"/>
              <a:t>Noise is generally implemented as a “build your own protocol” library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4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04F2-2F78-9241-ADA3-24AA3102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Traditional HTTPS Stack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391A9-092E-574A-BF25-E6E678D9C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EBF4D-4F55-574C-B59B-9EF18D8C2037}"/>
              </a:ext>
            </a:extLst>
          </p:cNvPr>
          <p:cNvSpPr/>
          <p:nvPr/>
        </p:nvSpPr>
        <p:spPr>
          <a:xfrm>
            <a:off x="4796047" y="4992274"/>
            <a:ext cx="2957436" cy="752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A1D2E2-F5D0-1F45-ACD9-CF1F669AF565}"/>
              </a:ext>
            </a:extLst>
          </p:cNvPr>
          <p:cNvSpPr/>
          <p:nvPr/>
        </p:nvSpPr>
        <p:spPr>
          <a:xfrm>
            <a:off x="4796047" y="4186476"/>
            <a:ext cx="2937292" cy="75210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359E7-33E1-8847-8F2A-5C9C5D31E8BE}"/>
              </a:ext>
            </a:extLst>
          </p:cNvPr>
          <p:cNvSpPr/>
          <p:nvPr/>
        </p:nvSpPr>
        <p:spPr>
          <a:xfrm>
            <a:off x="4796047" y="2574880"/>
            <a:ext cx="2937292" cy="752104"/>
          </a:xfrm>
          <a:prstGeom prst="rect">
            <a:avLst/>
          </a:prstGeom>
          <a:solidFill>
            <a:srgbClr val="FF7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B74ABA-96BA-C84A-B829-F8AB1DBE3736}"/>
              </a:ext>
            </a:extLst>
          </p:cNvPr>
          <p:cNvSpPr/>
          <p:nvPr/>
        </p:nvSpPr>
        <p:spPr>
          <a:xfrm>
            <a:off x="4796047" y="3380678"/>
            <a:ext cx="2937292" cy="752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9CA5B-49FE-8D42-8FDA-550E5FD56730}"/>
              </a:ext>
            </a:extLst>
          </p:cNvPr>
          <p:cNvSpPr txBox="1"/>
          <p:nvPr/>
        </p:nvSpPr>
        <p:spPr>
          <a:xfrm>
            <a:off x="2130739" y="4377862"/>
            <a:ext cx="1270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Ossification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D75AE2-CC49-EE44-96B5-D730ECCDC5DA}"/>
              </a:ext>
            </a:extLst>
          </p:cNvPr>
          <p:cNvCxnSpPr>
            <a:cxnSpLocks/>
          </p:cNvCxnSpPr>
          <p:nvPr/>
        </p:nvCxnSpPr>
        <p:spPr>
          <a:xfrm>
            <a:off x="3452458" y="4562528"/>
            <a:ext cx="116896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696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F738-AAAF-B845-B926-73562AC0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vs 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165E8-2559-0341-B2A6-64FFAD057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handshake pattern is selected, Noise follows a simple linear state machine</a:t>
            </a:r>
          </a:p>
          <a:p>
            <a:endParaRPr lang="en-US" dirty="0"/>
          </a:p>
          <a:p>
            <a:r>
              <a:rPr lang="en-US" dirty="0"/>
              <a:t>Noise is easy to prove secure</a:t>
            </a:r>
          </a:p>
          <a:p>
            <a:endParaRPr lang="en-US" dirty="0"/>
          </a:p>
          <a:p>
            <a:r>
              <a:rPr lang="en-US" dirty="0"/>
              <a:t>Noise is generally implemented as a “build your own protocol” library</a:t>
            </a:r>
          </a:p>
          <a:p>
            <a:endParaRPr lang="en-US" dirty="0"/>
          </a:p>
          <a:p>
            <a:r>
              <a:rPr lang="en-US" dirty="0"/>
              <a:t>Noise lacks cryptographic agility</a:t>
            </a:r>
          </a:p>
        </p:txBody>
      </p:sp>
    </p:spTree>
    <p:extLst>
      <p:ext uri="{BB962C8B-B14F-4D97-AF65-F5344CB8AC3E}">
        <p14:creationId xmlns:p14="http://schemas.microsoft.com/office/powerpoint/2010/main" val="3589443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E4C3-C4E7-AE4D-9206-7407C676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Authentication and Pinning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43CFE-67D1-554A-B599-43EE1E47C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Traditionally, Authentication of peers in TLS involves a PKI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09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E4C3-C4E7-AE4D-9206-7407C676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Authentication and Pinning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43CFE-67D1-554A-B599-43EE1E47C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Traditionally, Authentication of peers in TLS involves a PKI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8C6914-F57D-4A44-AF8C-5BBB72CF2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063" y="2657172"/>
            <a:ext cx="907184" cy="8398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7C6EAB-5AEE-7A4F-942F-564CC71B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404" y="2657172"/>
            <a:ext cx="907184" cy="8398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9B0DBD-7CBD-8343-B8A1-393B24542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745" y="2657172"/>
            <a:ext cx="907184" cy="839853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19D7E355-2BE2-6C41-9717-DA9AF67DFC31}"/>
              </a:ext>
            </a:extLst>
          </p:cNvPr>
          <p:cNvSpPr/>
          <p:nvPr/>
        </p:nvSpPr>
        <p:spPr>
          <a:xfrm>
            <a:off x="3729233" y="2830169"/>
            <a:ext cx="830409" cy="333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3921D0C-E6A2-5E40-B48D-5C7FF1B313B8}"/>
              </a:ext>
            </a:extLst>
          </p:cNvPr>
          <p:cNvSpPr/>
          <p:nvPr/>
        </p:nvSpPr>
        <p:spPr>
          <a:xfrm>
            <a:off x="6232350" y="2830169"/>
            <a:ext cx="830409" cy="333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08AB80-EFC8-5644-B39D-573492F273B9}"/>
              </a:ext>
            </a:extLst>
          </p:cNvPr>
          <p:cNvSpPr txBox="1"/>
          <p:nvPr/>
        </p:nvSpPr>
        <p:spPr>
          <a:xfrm>
            <a:off x="7509559" y="3631962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627A6C-CC43-EF4D-8BB0-DAFA82DD3157}"/>
              </a:ext>
            </a:extLst>
          </p:cNvPr>
          <p:cNvSpPr txBox="1"/>
          <p:nvPr/>
        </p:nvSpPr>
        <p:spPr>
          <a:xfrm>
            <a:off x="4776759" y="3631962"/>
            <a:ext cx="145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Intermediary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DFA159-FDDF-EA46-8658-C919C54279E8}"/>
              </a:ext>
            </a:extLst>
          </p:cNvPr>
          <p:cNvSpPr txBox="1"/>
          <p:nvPr/>
        </p:nvSpPr>
        <p:spPr>
          <a:xfrm>
            <a:off x="2680825" y="3631962"/>
            <a:ext cx="57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59075A-0D98-FB4A-B6A5-CF83538A426F}"/>
              </a:ext>
            </a:extLst>
          </p:cNvPr>
          <p:cNvSpPr txBox="1"/>
          <p:nvPr/>
        </p:nvSpPr>
        <p:spPr>
          <a:xfrm>
            <a:off x="4559642" y="4196766"/>
            <a:ext cx="2444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Chain of Trust</a:t>
            </a:r>
          </a:p>
        </p:txBody>
      </p:sp>
    </p:spTree>
    <p:extLst>
      <p:ext uri="{BB962C8B-B14F-4D97-AF65-F5344CB8AC3E}">
        <p14:creationId xmlns:p14="http://schemas.microsoft.com/office/powerpoint/2010/main" val="3640985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E4C3-C4E7-AE4D-9206-7407C676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Authentication and Pinning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43CFE-67D1-554A-B599-43EE1E47C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Traditionally, Authentication of peers in TLS involves a PKI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 this is not necessary in a centrally managed setting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8C6914-F57D-4A44-AF8C-5BBB72CF2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063" y="2657172"/>
            <a:ext cx="907184" cy="8398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7C6EAB-5AEE-7A4F-942F-564CC71B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404" y="2657172"/>
            <a:ext cx="907184" cy="8398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9B0DBD-7CBD-8343-B8A1-393B24542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745" y="2657172"/>
            <a:ext cx="907184" cy="839853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19D7E355-2BE2-6C41-9717-DA9AF67DFC31}"/>
              </a:ext>
            </a:extLst>
          </p:cNvPr>
          <p:cNvSpPr/>
          <p:nvPr/>
        </p:nvSpPr>
        <p:spPr>
          <a:xfrm>
            <a:off x="3729233" y="2830169"/>
            <a:ext cx="830409" cy="333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3921D0C-E6A2-5E40-B48D-5C7FF1B313B8}"/>
              </a:ext>
            </a:extLst>
          </p:cNvPr>
          <p:cNvSpPr/>
          <p:nvPr/>
        </p:nvSpPr>
        <p:spPr>
          <a:xfrm>
            <a:off x="6232350" y="2830169"/>
            <a:ext cx="830409" cy="333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08AB80-EFC8-5644-B39D-573492F273B9}"/>
              </a:ext>
            </a:extLst>
          </p:cNvPr>
          <p:cNvSpPr txBox="1"/>
          <p:nvPr/>
        </p:nvSpPr>
        <p:spPr>
          <a:xfrm>
            <a:off x="7509559" y="3631962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627A6C-CC43-EF4D-8BB0-DAFA82DD3157}"/>
              </a:ext>
            </a:extLst>
          </p:cNvPr>
          <p:cNvSpPr txBox="1"/>
          <p:nvPr/>
        </p:nvSpPr>
        <p:spPr>
          <a:xfrm>
            <a:off x="4776759" y="3631962"/>
            <a:ext cx="145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Intermediary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DFA159-FDDF-EA46-8658-C919C54279E8}"/>
              </a:ext>
            </a:extLst>
          </p:cNvPr>
          <p:cNvSpPr txBox="1"/>
          <p:nvPr/>
        </p:nvSpPr>
        <p:spPr>
          <a:xfrm>
            <a:off x="2680825" y="3631962"/>
            <a:ext cx="57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59075A-0D98-FB4A-B6A5-CF83538A426F}"/>
              </a:ext>
            </a:extLst>
          </p:cNvPr>
          <p:cNvSpPr txBox="1"/>
          <p:nvPr/>
        </p:nvSpPr>
        <p:spPr>
          <a:xfrm>
            <a:off x="4559642" y="4196766"/>
            <a:ext cx="2444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Chain of Trust</a:t>
            </a:r>
          </a:p>
        </p:txBody>
      </p:sp>
    </p:spTree>
    <p:extLst>
      <p:ext uri="{BB962C8B-B14F-4D97-AF65-F5344CB8AC3E}">
        <p14:creationId xmlns:p14="http://schemas.microsoft.com/office/powerpoint/2010/main" val="3905143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E4C3-C4E7-AE4D-9206-7407C676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Authentication and Pinning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43CFE-67D1-554A-B599-43EE1E47C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Pinning instructs a peer to expect a specific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85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E4C3-C4E7-AE4D-9206-7407C676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Authentication and Pinning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43CFE-67D1-554A-B599-43EE1E47C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Pinning instructs a peer to expect a specific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similar to the </a:t>
            </a:r>
            <a:r>
              <a:rPr lang="en-US" dirty="0" err="1"/>
              <a:t>Preshared</a:t>
            </a:r>
            <a:r>
              <a:rPr lang="en-US" dirty="0"/>
              <a:t> Symmetric Keys (PSKs) setting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1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E4C3-C4E7-AE4D-9206-7407C676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Authentication and Pinning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43CFE-67D1-554A-B599-43EE1E47C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Pinning instructs a peer to expect a specific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similar to the </a:t>
            </a:r>
            <a:r>
              <a:rPr lang="en-US" dirty="0" err="1"/>
              <a:t>Preshared</a:t>
            </a:r>
            <a:r>
              <a:rPr lang="en-US" dirty="0"/>
              <a:t> Symmetric Keys (PSKs) setting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PSKs require many more keys, since every pair of endpoints must have its own unique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239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E4C3-C4E7-AE4D-9206-7407C676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Authentication and Pinning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43CFE-67D1-554A-B599-43EE1E47C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Pinning instructs a peer to expect a specific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similar to the </a:t>
            </a:r>
            <a:r>
              <a:rPr lang="en-US" dirty="0" err="1"/>
              <a:t>Preshared</a:t>
            </a:r>
            <a:r>
              <a:rPr lang="en-US" dirty="0"/>
              <a:t> Symmetric Keys (PSKs) setting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PSKs require many more keys, since every pair of endpoints must have its own unique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539FF4-D98D-004D-BF30-111E2AD72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609" y="5457567"/>
            <a:ext cx="302913" cy="2423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CC2B6A-E135-034B-A1C8-15CB30908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431" y="5206999"/>
            <a:ext cx="1469230" cy="7434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095E79-781F-0144-952F-749CC5E2A8A6}"/>
              </a:ext>
            </a:extLst>
          </p:cNvPr>
          <p:cNvSpPr txBox="1"/>
          <p:nvPr/>
        </p:nvSpPr>
        <p:spPr>
          <a:xfrm>
            <a:off x="5207292" y="5393381"/>
            <a:ext cx="442784" cy="37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681958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E4C3-C4E7-AE4D-9206-7407C676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Authentication and Pinning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43CFE-67D1-554A-B599-43EE1E47C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nQUIC</a:t>
            </a:r>
            <a:r>
              <a:rPr lang="en-US" dirty="0"/>
              <a:t> is designed for the public key pinning setting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021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E4C3-C4E7-AE4D-9206-7407C676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Authentication and Pinning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43CFE-67D1-554A-B599-43EE1E47C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nQUIC</a:t>
            </a:r>
            <a:r>
              <a:rPr lang="en-US" dirty="0"/>
              <a:t> is designed for the public key pinning setting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applies to cases where:</a:t>
            </a:r>
          </a:p>
          <a:p>
            <a:r>
              <a:rPr lang="en-US" dirty="0"/>
              <a:t>Public keys or Certificate Chains are obtained out-of-band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04F2-2F78-9241-ADA3-24AA3102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QUIC way of doing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391A9-092E-574A-BF25-E6E678D9C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EBF4D-4F55-574C-B59B-9EF18D8C2037}"/>
              </a:ext>
            </a:extLst>
          </p:cNvPr>
          <p:cNvSpPr/>
          <p:nvPr/>
        </p:nvSpPr>
        <p:spPr>
          <a:xfrm>
            <a:off x="1768639" y="4992274"/>
            <a:ext cx="8475112" cy="752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A1D2E2-F5D0-1F45-ACD9-CF1F669AF565}"/>
              </a:ext>
            </a:extLst>
          </p:cNvPr>
          <p:cNvSpPr/>
          <p:nvPr/>
        </p:nvSpPr>
        <p:spPr>
          <a:xfrm>
            <a:off x="1768639" y="4149405"/>
            <a:ext cx="2937292" cy="75210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359E7-33E1-8847-8F2A-5C9C5D31E8BE}"/>
              </a:ext>
            </a:extLst>
          </p:cNvPr>
          <p:cNvSpPr/>
          <p:nvPr/>
        </p:nvSpPr>
        <p:spPr>
          <a:xfrm>
            <a:off x="1768639" y="2537809"/>
            <a:ext cx="2937292" cy="752104"/>
          </a:xfrm>
          <a:prstGeom prst="rect">
            <a:avLst/>
          </a:prstGeom>
          <a:solidFill>
            <a:srgbClr val="FF7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B74ABA-96BA-C84A-B829-F8AB1DBE3736}"/>
              </a:ext>
            </a:extLst>
          </p:cNvPr>
          <p:cNvSpPr/>
          <p:nvPr/>
        </p:nvSpPr>
        <p:spPr>
          <a:xfrm>
            <a:off x="1768639" y="3343607"/>
            <a:ext cx="2937292" cy="752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7A4BE7-8238-D74F-9F7D-02FE9D49F62B}"/>
              </a:ext>
            </a:extLst>
          </p:cNvPr>
          <p:cNvSpPr/>
          <p:nvPr/>
        </p:nvSpPr>
        <p:spPr>
          <a:xfrm>
            <a:off x="7306459" y="4613383"/>
            <a:ext cx="2937292" cy="2881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UDP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5BD6F1-427B-C847-941C-37BE0AD8649A}"/>
              </a:ext>
            </a:extLst>
          </p:cNvPr>
          <p:cNvSpPr/>
          <p:nvPr/>
        </p:nvSpPr>
        <p:spPr>
          <a:xfrm>
            <a:off x="7306459" y="2537809"/>
            <a:ext cx="2937292" cy="373213"/>
          </a:xfrm>
          <a:prstGeom prst="rect">
            <a:avLst/>
          </a:prstGeom>
          <a:solidFill>
            <a:srgbClr val="FF7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4F8255-98FA-6041-8812-4F982FBB845E}"/>
              </a:ext>
            </a:extLst>
          </p:cNvPr>
          <p:cNvSpPr/>
          <p:nvPr/>
        </p:nvSpPr>
        <p:spPr>
          <a:xfrm>
            <a:off x="7306459" y="2977073"/>
            <a:ext cx="2937292" cy="1557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QUIC</a:t>
            </a:r>
          </a:p>
        </p:txBody>
      </p:sp>
    </p:spTree>
    <p:extLst>
      <p:ext uri="{BB962C8B-B14F-4D97-AF65-F5344CB8AC3E}">
        <p14:creationId xmlns:p14="http://schemas.microsoft.com/office/powerpoint/2010/main" val="13720969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E4C3-C4E7-AE4D-9206-7407C676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Authentication and Pinning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43CFE-67D1-554A-B599-43EE1E47C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nQUIC</a:t>
            </a:r>
            <a:r>
              <a:rPr lang="en-US" dirty="0"/>
              <a:t> is designed for the public key pinning setting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applies to cases where:</a:t>
            </a:r>
          </a:p>
          <a:p>
            <a:r>
              <a:rPr lang="en-US" dirty="0"/>
              <a:t>Public keys or Certificate Chains are obtained out-of-band</a:t>
            </a:r>
          </a:p>
          <a:p>
            <a:endParaRPr lang="en-US" dirty="0"/>
          </a:p>
          <a:p>
            <a:r>
              <a:rPr lang="en-US" dirty="0"/>
              <a:t>Peers are bootstrapped with keys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525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E4C3-C4E7-AE4D-9206-7407C676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Authentication and Pinning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43CFE-67D1-554A-B599-43EE1E47C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nQUIC</a:t>
            </a:r>
            <a:r>
              <a:rPr lang="en-US" dirty="0"/>
              <a:t> is designed for the public key pinning setting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applies to cases where:</a:t>
            </a:r>
          </a:p>
          <a:p>
            <a:r>
              <a:rPr lang="en-US" dirty="0"/>
              <a:t>Public keys or Certificate Chains are obtained out-of-band</a:t>
            </a:r>
          </a:p>
          <a:p>
            <a:endParaRPr lang="en-US" dirty="0"/>
          </a:p>
          <a:p>
            <a:r>
              <a:rPr lang="en-US" dirty="0"/>
              <a:t>Peers are bootstrapped with keys</a:t>
            </a:r>
          </a:p>
          <a:p>
            <a:endParaRPr lang="en-US" dirty="0"/>
          </a:p>
          <a:p>
            <a:r>
              <a:rPr lang="en-US" dirty="0"/>
              <a:t>Public keys are managed by a trusted key management service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166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3AE5-BF54-4949-A344-CB60B235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nQUIC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8D638-3991-3A4A-B032-47C978420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Motivated by simplicity while still satisfying the following requirements: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Authenticated Key Exchange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Authentication of Transport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Authenticated Version Negotiation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Authenticated Negotiation of Application Protocol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Address Validation</a:t>
            </a:r>
          </a:p>
        </p:txBody>
      </p:sp>
    </p:spTree>
    <p:extLst>
      <p:ext uri="{BB962C8B-B14F-4D97-AF65-F5344CB8AC3E}">
        <p14:creationId xmlns:p14="http://schemas.microsoft.com/office/powerpoint/2010/main" val="7116733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3AE5-BF54-4949-A344-CB60B235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nQUIC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8D638-3991-3A4A-B032-47C978420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Motivated by simplicity while still satisfying the following requirements: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Authenticated Key Exchange</a:t>
            </a:r>
          </a:p>
          <a:p>
            <a:pPr marL="914400" lvl="2" indent="0">
              <a:buNone/>
            </a:pPr>
            <a:r>
              <a:rPr lang="en-US" dirty="0"/>
              <a:t>Feature of Noise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Authentication of Transport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Authenticated Version Negotiation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Authenticated Negotiation of Application Protocol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Address Validation</a:t>
            </a:r>
          </a:p>
        </p:txBody>
      </p:sp>
    </p:spTree>
    <p:extLst>
      <p:ext uri="{BB962C8B-B14F-4D97-AF65-F5344CB8AC3E}">
        <p14:creationId xmlns:p14="http://schemas.microsoft.com/office/powerpoint/2010/main" val="21441777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3AE5-BF54-4949-A344-CB60B235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nQUIC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8D638-3991-3A4A-B032-47C978420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Motivated by simplicity while still satisfying the following requirements: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Authenticated Key Exchange</a:t>
            </a:r>
          </a:p>
          <a:p>
            <a:pPr marL="914400" lvl="2" indent="0">
              <a:buNone/>
            </a:pPr>
            <a:r>
              <a:rPr lang="en-US" dirty="0"/>
              <a:t>Feature of Noise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Authentication of Transport Parameters</a:t>
            </a:r>
          </a:p>
          <a:p>
            <a:pPr marL="914400" lvl="2" indent="0">
              <a:buNone/>
            </a:pPr>
            <a:r>
              <a:rPr lang="en-US" dirty="0"/>
              <a:t>Can be placed in the payload field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Authenticated Version Negotiation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Authenticated Negotiation of Application Protocol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Address Validation</a:t>
            </a:r>
          </a:p>
        </p:txBody>
      </p:sp>
    </p:spTree>
    <p:extLst>
      <p:ext uri="{BB962C8B-B14F-4D97-AF65-F5344CB8AC3E}">
        <p14:creationId xmlns:p14="http://schemas.microsoft.com/office/powerpoint/2010/main" val="21873301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3AE5-BF54-4949-A344-CB60B235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nQUIC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8D638-3991-3A4A-B032-47C978420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Motivated by simplicity while still satisfying the following requirements: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Authenticated Key Exchange</a:t>
            </a:r>
          </a:p>
          <a:p>
            <a:pPr marL="914400" lvl="2" indent="0">
              <a:buNone/>
            </a:pPr>
            <a:r>
              <a:rPr lang="en-US" dirty="0"/>
              <a:t>Feature of Noise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Authentication of Transport Parameters</a:t>
            </a:r>
          </a:p>
          <a:p>
            <a:pPr marL="914400" lvl="2" indent="0">
              <a:buNone/>
            </a:pPr>
            <a:r>
              <a:rPr lang="en-US" dirty="0"/>
              <a:t>Can be placed in the payload field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Authenticated Version Negotiation</a:t>
            </a:r>
          </a:p>
          <a:p>
            <a:pPr marL="914400" lvl="2" indent="0">
              <a:buNone/>
            </a:pPr>
            <a:r>
              <a:rPr lang="en-US" dirty="0"/>
              <a:t>Can be placed in the payload field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Authenticated Negotiation of Application Protocol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Address Validation</a:t>
            </a:r>
          </a:p>
        </p:txBody>
      </p:sp>
    </p:spTree>
    <p:extLst>
      <p:ext uri="{BB962C8B-B14F-4D97-AF65-F5344CB8AC3E}">
        <p14:creationId xmlns:p14="http://schemas.microsoft.com/office/powerpoint/2010/main" val="8836732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3AE5-BF54-4949-A344-CB60B235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nQUIC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8D638-3991-3A4A-B032-47C978420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Motivated by simplicity while still satisfying the following requirements: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Authenticated Key Exchange</a:t>
            </a:r>
          </a:p>
          <a:p>
            <a:pPr marL="914400" lvl="2" indent="0">
              <a:buNone/>
            </a:pPr>
            <a:r>
              <a:rPr lang="en-US" dirty="0"/>
              <a:t>Feature of Noise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Authentication of Transport Parameters</a:t>
            </a:r>
          </a:p>
          <a:p>
            <a:pPr marL="914400" lvl="2" indent="0">
              <a:buNone/>
            </a:pPr>
            <a:r>
              <a:rPr lang="en-US" dirty="0"/>
              <a:t>Can be placed in the payload field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Authenticated Version Negotiation</a:t>
            </a:r>
          </a:p>
          <a:p>
            <a:pPr marL="914400" lvl="2" indent="0">
              <a:buNone/>
            </a:pPr>
            <a:r>
              <a:rPr lang="en-US" dirty="0"/>
              <a:t>Can be placed in the payload field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Authenticated Negotiation of Application Protocol</a:t>
            </a:r>
          </a:p>
          <a:p>
            <a:pPr marL="914400" lvl="2" indent="0">
              <a:buNone/>
            </a:pPr>
            <a:r>
              <a:rPr lang="en-US" dirty="0"/>
              <a:t>ALPN data can be placed in transport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Address Validation</a:t>
            </a:r>
          </a:p>
        </p:txBody>
      </p:sp>
    </p:spTree>
    <p:extLst>
      <p:ext uri="{BB962C8B-B14F-4D97-AF65-F5344CB8AC3E}">
        <p14:creationId xmlns:p14="http://schemas.microsoft.com/office/powerpoint/2010/main" val="17710017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3AE5-BF54-4949-A344-CB60B235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nQUIC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8D638-3991-3A4A-B032-47C978420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Motivated by simplicity while still satisfying the following requirements: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Authenticated Key Exchange</a:t>
            </a:r>
          </a:p>
          <a:p>
            <a:pPr marL="914400" lvl="2" indent="0">
              <a:buNone/>
            </a:pPr>
            <a:r>
              <a:rPr lang="en-US" dirty="0"/>
              <a:t>Feature of Noise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Authentication of Transport Parameters</a:t>
            </a:r>
          </a:p>
          <a:p>
            <a:pPr marL="914400" lvl="2" indent="0">
              <a:buNone/>
            </a:pPr>
            <a:r>
              <a:rPr lang="en-US" dirty="0"/>
              <a:t>Can be placed in the payload field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Authenticated Version Negotiation</a:t>
            </a:r>
          </a:p>
          <a:p>
            <a:pPr marL="914400" lvl="2" indent="0">
              <a:buNone/>
            </a:pPr>
            <a:r>
              <a:rPr lang="en-US" dirty="0"/>
              <a:t>Can be placed in the payload field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Authenticated Negotiation of Application Protocol</a:t>
            </a:r>
          </a:p>
          <a:p>
            <a:pPr marL="914400" lvl="2" indent="0">
              <a:buNone/>
            </a:pPr>
            <a:r>
              <a:rPr lang="en-US" dirty="0"/>
              <a:t>ALPN data can be placed in transport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Address Validation</a:t>
            </a:r>
          </a:p>
          <a:p>
            <a:pPr marL="914400" lvl="2" indent="0">
              <a:buNone/>
            </a:pPr>
            <a:r>
              <a:rPr lang="en-US" dirty="0"/>
              <a:t>Handled by QUIC address validation tokens</a:t>
            </a:r>
          </a:p>
        </p:txBody>
      </p:sp>
    </p:spTree>
    <p:extLst>
      <p:ext uri="{BB962C8B-B14F-4D97-AF65-F5344CB8AC3E}">
        <p14:creationId xmlns:p14="http://schemas.microsoft.com/office/powerpoint/2010/main" val="6531205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72E1-410D-1E41-82E0-0A26C86B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nQUIC’s</a:t>
            </a:r>
            <a:r>
              <a:rPr lang="en-US" dirty="0"/>
              <a:t> Noise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57F5-8C0B-844F-94FE-9E3FD403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needed a handshake that: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5504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72E1-410D-1E41-82E0-0A26C86B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nQUIC’s</a:t>
            </a:r>
            <a:r>
              <a:rPr lang="en-US" dirty="0"/>
              <a:t> Noise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57F5-8C0B-844F-94FE-9E3FD403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needed a handshake that: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Authenticates the server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65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E8C0-F1A0-A64C-81BC-D7F063F6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solved?...Not so fast!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85192-A667-AB46-B133-92D7B3F1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Standard QUIC uses TLS 1.3 as its Cryptographic Handshake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809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72E1-410D-1E41-82E0-0A26C86B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nQUIC’s</a:t>
            </a:r>
            <a:r>
              <a:rPr lang="en-US" dirty="0"/>
              <a:t> Noise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57F5-8C0B-844F-94FE-9E3FD403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needed a handshake that: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Authenticates the server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Optionally authenticates the client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665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72E1-410D-1E41-82E0-0A26C86B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nQUIC’s</a:t>
            </a:r>
            <a:r>
              <a:rPr lang="en-US" dirty="0"/>
              <a:t> Noise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57F5-8C0B-844F-94FE-9E3FD403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needed a handshake that: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Authenticates the server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Optionally authenticates the client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Encrypts transport parameters</a:t>
            </a:r>
          </a:p>
        </p:txBody>
      </p:sp>
    </p:spTree>
    <p:extLst>
      <p:ext uri="{BB962C8B-B14F-4D97-AF65-F5344CB8AC3E}">
        <p14:creationId xmlns:p14="http://schemas.microsoft.com/office/powerpoint/2010/main" val="3577288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72E1-410D-1E41-82E0-0A26C86B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nQUIC’s</a:t>
            </a:r>
            <a:r>
              <a:rPr lang="en-US" dirty="0"/>
              <a:t> Noise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57F5-8C0B-844F-94FE-9E3FD403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to achieve this we selected the IK pattern: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D86BC0-BE1A-5941-90F7-940B6428EC62}"/>
              </a:ext>
            </a:extLst>
          </p:cNvPr>
          <p:cNvSpPr/>
          <p:nvPr/>
        </p:nvSpPr>
        <p:spPr>
          <a:xfrm>
            <a:off x="7132937" y="3714620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766FE1-2831-0A4C-9A4B-571AB567F7EF}"/>
              </a:ext>
            </a:extLst>
          </p:cNvPr>
          <p:cNvSpPr/>
          <p:nvPr/>
        </p:nvSpPr>
        <p:spPr>
          <a:xfrm>
            <a:off x="7132937" y="4684382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C8233A-D295-8542-AD91-9BA48A25DA1B}"/>
              </a:ext>
            </a:extLst>
          </p:cNvPr>
          <p:cNvGrpSpPr/>
          <p:nvPr/>
        </p:nvGrpSpPr>
        <p:grpSpPr>
          <a:xfrm rot="10800000">
            <a:off x="7885692" y="4684382"/>
            <a:ext cx="668585" cy="631729"/>
            <a:chOff x="5585254" y="3793524"/>
            <a:chExt cx="642551" cy="607130"/>
          </a:xfrm>
        </p:grpSpPr>
        <p:sp>
          <p:nvSpPr>
            <p:cNvPr id="7" name="Pie 6">
              <a:extLst>
                <a:ext uri="{FF2B5EF4-FFF2-40B4-BE49-F238E27FC236}">
                  <a16:creationId xmlns:a16="http://schemas.microsoft.com/office/drawing/2014/main" id="{BEAE05EC-CBA6-9F45-A5CE-72EEA59990BB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Pie 7">
              <a:extLst>
                <a:ext uri="{FF2B5EF4-FFF2-40B4-BE49-F238E27FC236}">
                  <a16:creationId xmlns:a16="http://schemas.microsoft.com/office/drawing/2014/main" id="{D6D9CFE6-2F93-2C4F-B07E-7BD1E6026934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e</a:t>
              </a:r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8F6817BD-FC0F-C24C-A48B-9842D284FB2F}"/>
              </a:ext>
            </a:extLst>
          </p:cNvPr>
          <p:cNvSpPr/>
          <p:nvPr/>
        </p:nvSpPr>
        <p:spPr>
          <a:xfrm>
            <a:off x="6091881" y="3870663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04E81DD-EC58-F84B-9746-B2625AE93B6F}"/>
              </a:ext>
            </a:extLst>
          </p:cNvPr>
          <p:cNvSpPr/>
          <p:nvPr/>
        </p:nvSpPr>
        <p:spPr>
          <a:xfrm rot="10800000">
            <a:off x="6082244" y="4840425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227FAA3-6710-E248-BB0E-D7B6A851FEEF}"/>
              </a:ext>
            </a:extLst>
          </p:cNvPr>
          <p:cNvSpPr/>
          <p:nvPr/>
        </p:nvSpPr>
        <p:spPr>
          <a:xfrm>
            <a:off x="10414879" y="3764770"/>
            <a:ext cx="1454640" cy="464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40C7415-B3C0-4846-A3F5-F2F88640E96D}"/>
              </a:ext>
            </a:extLst>
          </p:cNvPr>
          <p:cNvSpPr/>
          <p:nvPr/>
        </p:nvSpPr>
        <p:spPr>
          <a:xfrm>
            <a:off x="9687559" y="4784467"/>
            <a:ext cx="1454640" cy="46496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D4B8A90-0BAB-F844-95C8-8B8D834987E4}"/>
              </a:ext>
            </a:extLst>
          </p:cNvPr>
          <p:cNvSpPr/>
          <p:nvPr/>
        </p:nvSpPr>
        <p:spPr>
          <a:xfrm rot="10800000">
            <a:off x="6082243" y="2557760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A749147-476D-1844-856D-AC7ADBAD1C9E}"/>
              </a:ext>
            </a:extLst>
          </p:cNvPr>
          <p:cNvSpPr/>
          <p:nvPr/>
        </p:nvSpPr>
        <p:spPr>
          <a:xfrm>
            <a:off x="7132937" y="2401716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0E792F-6557-A043-B8FC-D90AA75A1653}"/>
              </a:ext>
            </a:extLst>
          </p:cNvPr>
          <p:cNvSpPr/>
          <p:nvPr/>
        </p:nvSpPr>
        <p:spPr>
          <a:xfrm>
            <a:off x="6057902" y="3252328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135E0E-4F6F-BE48-9ACC-8E3A48B3A511}"/>
              </a:ext>
            </a:extLst>
          </p:cNvPr>
          <p:cNvSpPr/>
          <p:nvPr/>
        </p:nvSpPr>
        <p:spPr>
          <a:xfrm>
            <a:off x="6456406" y="3249154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35D72F-E157-AF42-835B-6953A27CD84A}"/>
              </a:ext>
            </a:extLst>
          </p:cNvPr>
          <p:cNvSpPr/>
          <p:nvPr/>
        </p:nvSpPr>
        <p:spPr>
          <a:xfrm>
            <a:off x="6833286" y="3249154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514DC93-70CE-2346-98D7-BCC115DEC254}"/>
              </a:ext>
            </a:extLst>
          </p:cNvPr>
          <p:cNvGrpSpPr/>
          <p:nvPr/>
        </p:nvGrpSpPr>
        <p:grpSpPr>
          <a:xfrm>
            <a:off x="7891868" y="3691474"/>
            <a:ext cx="668585" cy="631729"/>
            <a:chOff x="5585254" y="3793524"/>
            <a:chExt cx="642551" cy="607130"/>
          </a:xfrm>
        </p:grpSpPr>
        <p:sp>
          <p:nvSpPr>
            <p:cNvPr id="29" name="Pie 28">
              <a:extLst>
                <a:ext uri="{FF2B5EF4-FFF2-40B4-BE49-F238E27FC236}">
                  <a16:creationId xmlns:a16="http://schemas.microsoft.com/office/drawing/2014/main" id="{CE4CDD07-BA7C-024A-BEEC-F952FE87D338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Pie 27">
              <a:extLst>
                <a:ext uri="{FF2B5EF4-FFF2-40B4-BE49-F238E27FC236}">
                  <a16:creationId xmlns:a16="http://schemas.microsoft.com/office/drawing/2014/main" id="{462C666F-7068-E741-B445-04B884403497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A05E4C8-734D-CC4B-99BB-E01B9AF255C5}"/>
              </a:ext>
            </a:extLst>
          </p:cNvPr>
          <p:cNvSpPr/>
          <p:nvPr/>
        </p:nvSpPr>
        <p:spPr>
          <a:xfrm>
            <a:off x="8784448" y="3696835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357CDB-4F55-8340-89CB-A439305859D2}"/>
              </a:ext>
            </a:extLst>
          </p:cNvPr>
          <p:cNvGrpSpPr/>
          <p:nvPr/>
        </p:nvGrpSpPr>
        <p:grpSpPr>
          <a:xfrm>
            <a:off x="9554393" y="3691474"/>
            <a:ext cx="668585" cy="631729"/>
            <a:chOff x="5585254" y="3793524"/>
            <a:chExt cx="642551" cy="607130"/>
          </a:xfrm>
        </p:grpSpPr>
        <p:sp>
          <p:nvSpPr>
            <p:cNvPr id="32" name="Pie 31">
              <a:extLst>
                <a:ext uri="{FF2B5EF4-FFF2-40B4-BE49-F238E27FC236}">
                  <a16:creationId xmlns:a16="http://schemas.microsoft.com/office/drawing/2014/main" id="{86A9749F-3CBF-D043-8544-1E6F0228F859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Pie 32">
              <a:extLst>
                <a:ext uri="{FF2B5EF4-FFF2-40B4-BE49-F238E27FC236}">
                  <a16:creationId xmlns:a16="http://schemas.microsoft.com/office/drawing/2014/main" id="{CDA37C13-EAF6-AB45-A340-E709ED75D6FF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 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06EC5D9-A7B7-4947-A105-0CBA72C81EB3}"/>
              </a:ext>
            </a:extLst>
          </p:cNvPr>
          <p:cNvGrpSpPr/>
          <p:nvPr/>
        </p:nvGrpSpPr>
        <p:grpSpPr>
          <a:xfrm rot="10800000">
            <a:off x="8784448" y="4701085"/>
            <a:ext cx="668585" cy="631729"/>
            <a:chOff x="5585254" y="3793524"/>
            <a:chExt cx="642551" cy="607130"/>
          </a:xfrm>
        </p:grpSpPr>
        <p:sp>
          <p:nvSpPr>
            <p:cNvPr id="35" name="Pie 34">
              <a:extLst>
                <a:ext uri="{FF2B5EF4-FFF2-40B4-BE49-F238E27FC236}">
                  <a16:creationId xmlns:a16="http://schemas.microsoft.com/office/drawing/2014/main" id="{B53F18F3-B3F0-BE4C-88FC-C1870D0696F1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Pie 35">
              <a:extLst>
                <a:ext uri="{FF2B5EF4-FFF2-40B4-BE49-F238E27FC236}">
                  <a16:creationId xmlns:a16="http://schemas.microsoft.com/office/drawing/2014/main" id="{CCF55CE9-DC23-514A-A99A-B5346AC048DE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79878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72E1-410D-1E41-82E0-0A26C86B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nQUIC’s</a:t>
            </a:r>
            <a:r>
              <a:rPr lang="en-US" dirty="0"/>
              <a:t> Noise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57F5-8C0B-844F-94FE-9E3FD403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to achieve this we selected the IK pattern: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D4B8A90-0BAB-F844-95C8-8B8D834987E4}"/>
              </a:ext>
            </a:extLst>
          </p:cNvPr>
          <p:cNvSpPr/>
          <p:nvPr/>
        </p:nvSpPr>
        <p:spPr>
          <a:xfrm rot="10800000">
            <a:off x="6082243" y="2557760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A749147-476D-1844-856D-AC7ADBAD1C9E}"/>
              </a:ext>
            </a:extLst>
          </p:cNvPr>
          <p:cNvSpPr/>
          <p:nvPr/>
        </p:nvSpPr>
        <p:spPr>
          <a:xfrm>
            <a:off x="7132937" y="2401716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0E792F-6557-A043-B8FC-D90AA75A1653}"/>
              </a:ext>
            </a:extLst>
          </p:cNvPr>
          <p:cNvSpPr/>
          <p:nvPr/>
        </p:nvSpPr>
        <p:spPr>
          <a:xfrm>
            <a:off x="6057902" y="3252328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135E0E-4F6F-BE48-9ACC-8E3A48B3A511}"/>
              </a:ext>
            </a:extLst>
          </p:cNvPr>
          <p:cNvSpPr/>
          <p:nvPr/>
        </p:nvSpPr>
        <p:spPr>
          <a:xfrm>
            <a:off x="6456406" y="3249154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35D72F-E157-AF42-835B-6953A27CD84A}"/>
              </a:ext>
            </a:extLst>
          </p:cNvPr>
          <p:cNvSpPr/>
          <p:nvPr/>
        </p:nvSpPr>
        <p:spPr>
          <a:xfrm>
            <a:off x="6833286" y="3249154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4714D9-ACFD-8B43-8731-D9EC01A4546E}"/>
              </a:ext>
            </a:extLst>
          </p:cNvPr>
          <p:cNvSpPr txBox="1"/>
          <p:nvPr/>
        </p:nvSpPr>
        <p:spPr>
          <a:xfrm>
            <a:off x="1148294" y="2529120"/>
            <a:ext cx="3573162" cy="36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Server shares static key in advance</a:t>
            </a:r>
          </a:p>
        </p:txBody>
      </p:sp>
    </p:spTree>
    <p:extLst>
      <p:ext uri="{BB962C8B-B14F-4D97-AF65-F5344CB8AC3E}">
        <p14:creationId xmlns:p14="http://schemas.microsoft.com/office/powerpoint/2010/main" val="9937928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72E1-410D-1E41-82E0-0A26C86B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nQUIC’s</a:t>
            </a:r>
            <a:r>
              <a:rPr lang="en-US" dirty="0"/>
              <a:t> Noise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57F5-8C0B-844F-94FE-9E3FD403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to achieve this we selected the IK pattern: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D86BC0-BE1A-5941-90F7-940B6428EC62}"/>
              </a:ext>
            </a:extLst>
          </p:cNvPr>
          <p:cNvSpPr/>
          <p:nvPr/>
        </p:nvSpPr>
        <p:spPr>
          <a:xfrm>
            <a:off x="7132937" y="3714620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F6817BD-FC0F-C24C-A48B-9842D284FB2F}"/>
              </a:ext>
            </a:extLst>
          </p:cNvPr>
          <p:cNvSpPr/>
          <p:nvPr/>
        </p:nvSpPr>
        <p:spPr>
          <a:xfrm>
            <a:off x="6091881" y="3870663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227FAA3-6710-E248-BB0E-D7B6A851FEEF}"/>
              </a:ext>
            </a:extLst>
          </p:cNvPr>
          <p:cNvSpPr/>
          <p:nvPr/>
        </p:nvSpPr>
        <p:spPr>
          <a:xfrm>
            <a:off x="10414879" y="3764770"/>
            <a:ext cx="1454640" cy="464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D4B8A90-0BAB-F844-95C8-8B8D834987E4}"/>
              </a:ext>
            </a:extLst>
          </p:cNvPr>
          <p:cNvSpPr/>
          <p:nvPr/>
        </p:nvSpPr>
        <p:spPr>
          <a:xfrm rot="10800000">
            <a:off x="6082243" y="2557760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A749147-476D-1844-856D-AC7ADBAD1C9E}"/>
              </a:ext>
            </a:extLst>
          </p:cNvPr>
          <p:cNvSpPr/>
          <p:nvPr/>
        </p:nvSpPr>
        <p:spPr>
          <a:xfrm>
            <a:off x="7132937" y="2401716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0E792F-6557-A043-B8FC-D90AA75A1653}"/>
              </a:ext>
            </a:extLst>
          </p:cNvPr>
          <p:cNvSpPr/>
          <p:nvPr/>
        </p:nvSpPr>
        <p:spPr>
          <a:xfrm>
            <a:off x="6057902" y="3252328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135E0E-4F6F-BE48-9ACC-8E3A48B3A511}"/>
              </a:ext>
            </a:extLst>
          </p:cNvPr>
          <p:cNvSpPr/>
          <p:nvPr/>
        </p:nvSpPr>
        <p:spPr>
          <a:xfrm>
            <a:off x="6456406" y="3249154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35D72F-E157-AF42-835B-6953A27CD84A}"/>
              </a:ext>
            </a:extLst>
          </p:cNvPr>
          <p:cNvSpPr/>
          <p:nvPr/>
        </p:nvSpPr>
        <p:spPr>
          <a:xfrm>
            <a:off x="6833286" y="3249154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514DC93-70CE-2346-98D7-BCC115DEC254}"/>
              </a:ext>
            </a:extLst>
          </p:cNvPr>
          <p:cNvGrpSpPr/>
          <p:nvPr/>
        </p:nvGrpSpPr>
        <p:grpSpPr>
          <a:xfrm>
            <a:off x="7891868" y="3691474"/>
            <a:ext cx="668585" cy="631729"/>
            <a:chOff x="5585254" y="3793524"/>
            <a:chExt cx="642551" cy="607130"/>
          </a:xfrm>
        </p:grpSpPr>
        <p:sp>
          <p:nvSpPr>
            <p:cNvPr id="29" name="Pie 28">
              <a:extLst>
                <a:ext uri="{FF2B5EF4-FFF2-40B4-BE49-F238E27FC236}">
                  <a16:creationId xmlns:a16="http://schemas.microsoft.com/office/drawing/2014/main" id="{CE4CDD07-BA7C-024A-BEEC-F952FE87D338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Pie 27">
              <a:extLst>
                <a:ext uri="{FF2B5EF4-FFF2-40B4-BE49-F238E27FC236}">
                  <a16:creationId xmlns:a16="http://schemas.microsoft.com/office/drawing/2014/main" id="{462C666F-7068-E741-B445-04B884403497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A05E4C8-734D-CC4B-99BB-E01B9AF255C5}"/>
              </a:ext>
            </a:extLst>
          </p:cNvPr>
          <p:cNvSpPr/>
          <p:nvPr/>
        </p:nvSpPr>
        <p:spPr>
          <a:xfrm>
            <a:off x="8784448" y="3696835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357CDB-4F55-8340-89CB-A439305859D2}"/>
              </a:ext>
            </a:extLst>
          </p:cNvPr>
          <p:cNvGrpSpPr/>
          <p:nvPr/>
        </p:nvGrpSpPr>
        <p:grpSpPr>
          <a:xfrm>
            <a:off x="9554393" y="3691474"/>
            <a:ext cx="668585" cy="631729"/>
            <a:chOff x="5585254" y="3793524"/>
            <a:chExt cx="642551" cy="607130"/>
          </a:xfrm>
        </p:grpSpPr>
        <p:sp>
          <p:nvSpPr>
            <p:cNvPr id="32" name="Pie 31">
              <a:extLst>
                <a:ext uri="{FF2B5EF4-FFF2-40B4-BE49-F238E27FC236}">
                  <a16:creationId xmlns:a16="http://schemas.microsoft.com/office/drawing/2014/main" id="{86A9749F-3CBF-D043-8544-1E6F0228F859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Pie 32">
              <a:extLst>
                <a:ext uri="{FF2B5EF4-FFF2-40B4-BE49-F238E27FC236}">
                  <a16:creationId xmlns:a16="http://schemas.microsoft.com/office/drawing/2014/main" id="{CDA37C13-EAF6-AB45-A340-E709ED75D6FF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 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F4714D9-ACFD-8B43-8731-D9EC01A4546E}"/>
              </a:ext>
            </a:extLst>
          </p:cNvPr>
          <p:cNvSpPr txBox="1"/>
          <p:nvPr/>
        </p:nvSpPr>
        <p:spPr>
          <a:xfrm>
            <a:off x="1148294" y="2529120"/>
            <a:ext cx="3573162" cy="36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shares static key in advance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46D7D2-9A0B-AE48-AD7A-27F923891B37}"/>
              </a:ext>
            </a:extLst>
          </p:cNvPr>
          <p:cNvSpPr txBox="1"/>
          <p:nvPr/>
        </p:nvSpPr>
        <p:spPr>
          <a:xfrm>
            <a:off x="1148294" y="3691473"/>
            <a:ext cx="3163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Client payload secured by client ephemeral and server static keys</a:t>
            </a:r>
          </a:p>
        </p:txBody>
      </p:sp>
    </p:spTree>
    <p:extLst>
      <p:ext uri="{BB962C8B-B14F-4D97-AF65-F5344CB8AC3E}">
        <p14:creationId xmlns:p14="http://schemas.microsoft.com/office/powerpoint/2010/main" val="13690733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72E1-410D-1E41-82E0-0A26C86B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nQUIC’s</a:t>
            </a:r>
            <a:r>
              <a:rPr lang="en-US" dirty="0"/>
              <a:t> Noise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57F5-8C0B-844F-94FE-9E3FD403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to achieve this we selected the IK pattern: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D86BC0-BE1A-5941-90F7-940B6428EC62}"/>
              </a:ext>
            </a:extLst>
          </p:cNvPr>
          <p:cNvSpPr/>
          <p:nvPr/>
        </p:nvSpPr>
        <p:spPr>
          <a:xfrm>
            <a:off x="7132937" y="3714620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766FE1-2831-0A4C-9A4B-571AB567F7EF}"/>
              </a:ext>
            </a:extLst>
          </p:cNvPr>
          <p:cNvSpPr/>
          <p:nvPr/>
        </p:nvSpPr>
        <p:spPr>
          <a:xfrm>
            <a:off x="7132937" y="4684382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C8233A-D295-8542-AD91-9BA48A25DA1B}"/>
              </a:ext>
            </a:extLst>
          </p:cNvPr>
          <p:cNvGrpSpPr/>
          <p:nvPr/>
        </p:nvGrpSpPr>
        <p:grpSpPr>
          <a:xfrm rot="10800000">
            <a:off x="7885692" y="4684382"/>
            <a:ext cx="668585" cy="631729"/>
            <a:chOff x="5585254" y="3793524"/>
            <a:chExt cx="642551" cy="607130"/>
          </a:xfrm>
        </p:grpSpPr>
        <p:sp>
          <p:nvSpPr>
            <p:cNvPr id="7" name="Pie 6">
              <a:extLst>
                <a:ext uri="{FF2B5EF4-FFF2-40B4-BE49-F238E27FC236}">
                  <a16:creationId xmlns:a16="http://schemas.microsoft.com/office/drawing/2014/main" id="{BEAE05EC-CBA6-9F45-A5CE-72EEA59990BB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Pie 7">
              <a:extLst>
                <a:ext uri="{FF2B5EF4-FFF2-40B4-BE49-F238E27FC236}">
                  <a16:creationId xmlns:a16="http://schemas.microsoft.com/office/drawing/2014/main" id="{D6D9CFE6-2F93-2C4F-B07E-7BD1E6026934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e</a:t>
              </a:r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8F6817BD-FC0F-C24C-A48B-9842D284FB2F}"/>
              </a:ext>
            </a:extLst>
          </p:cNvPr>
          <p:cNvSpPr/>
          <p:nvPr/>
        </p:nvSpPr>
        <p:spPr>
          <a:xfrm>
            <a:off x="6091881" y="3870663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04E81DD-EC58-F84B-9746-B2625AE93B6F}"/>
              </a:ext>
            </a:extLst>
          </p:cNvPr>
          <p:cNvSpPr/>
          <p:nvPr/>
        </p:nvSpPr>
        <p:spPr>
          <a:xfrm rot="10800000">
            <a:off x="6082244" y="4840425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227FAA3-6710-E248-BB0E-D7B6A851FEEF}"/>
              </a:ext>
            </a:extLst>
          </p:cNvPr>
          <p:cNvSpPr/>
          <p:nvPr/>
        </p:nvSpPr>
        <p:spPr>
          <a:xfrm>
            <a:off x="10414879" y="3764770"/>
            <a:ext cx="1454640" cy="464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40C7415-B3C0-4846-A3F5-F2F88640E96D}"/>
              </a:ext>
            </a:extLst>
          </p:cNvPr>
          <p:cNvSpPr/>
          <p:nvPr/>
        </p:nvSpPr>
        <p:spPr>
          <a:xfrm>
            <a:off x="9687559" y="4784467"/>
            <a:ext cx="1454640" cy="46496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D4B8A90-0BAB-F844-95C8-8B8D834987E4}"/>
              </a:ext>
            </a:extLst>
          </p:cNvPr>
          <p:cNvSpPr/>
          <p:nvPr/>
        </p:nvSpPr>
        <p:spPr>
          <a:xfrm rot="10800000">
            <a:off x="6082243" y="2557760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A749147-476D-1844-856D-AC7ADBAD1C9E}"/>
              </a:ext>
            </a:extLst>
          </p:cNvPr>
          <p:cNvSpPr/>
          <p:nvPr/>
        </p:nvSpPr>
        <p:spPr>
          <a:xfrm>
            <a:off x="7132937" y="2401716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0E792F-6557-A043-B8FC-D90AA75A1653}"/>
              </a:ext>
            </a:extLst>
          </p:cNvPr>
          <p:cNvSpPr/>
          <p:nvPr/>
        </p:nvSpPr>
        <p:spPr>
          <a:xfrm>
            <a:off x="6057902" y="3252328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135E0E-4F6F-BE48-9ACC-8E3A48B3A511}"/>
              </a:ext>
            </a:extLst>
          </p:cNvPr>
          <p:cNvSpPr/>
          <p:nvPr/>
        </p:nvSpPr>
        <p:spPr>
          <a:xfrm>
            <a:off x="6456406" y="3249154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35D72F-E157-AF42-835B-6953A27CD84A}"/>
              </a:ext>
            </a:extLst>
          </p:cNvPr>
          <p:cNvSpPr/>
          <p:nvPr/>
        </p:nvSpPr>
        <p:spPr>
          <a:xfrm>
            <a:off x="6833286" y="3249154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514DC93-70CE-2346-98D7-BCC115DEC254}"/>
              </a:ext>
            </a:extLst>
          </p:cNvPr>
          <p:cNvGrpSpPr/>
          <p:nvPr/>
        </p:nvGrpSpPr>
        <p:grpSpPr>
          <a:xfrm>
            <a:off x="7891868" y="3691474"/>
            <a:ext cx="668585" cy="631729"/>
            <a:chOff x="5585254" y="3793524"/>
            <a:chExt cx="642551" cy="607130"/>
          </a:xfrm>
        </p:grpSpPr>
        <p:sp>
          <p:nvSpPr>
            <p:cNvPr id="29" name="Pie 28">
              <a:extLst>
                <a:ext uri="{FF2B5EF4-FFF2-40B4-BE49-F238E27FC236}">
                  <a16:creationId xmlns:a16="http://schemas.microsoft.com/office/drawing/2014/main" id="{CE4CDD07-BA7C-024A-BEEC-F952FE87D338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Pie 27">
              <a:extLst>
                <a:ext uri="{FF2B5EF4-FFF2-40B4-BE49-F238E27FC236}">
                  <a16:creationId xmlns:a16="http://schemas.microsoft.com/office/drawing/2014/main" id="{462C666F-7068-E741-B445-04B884403497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A05E4C8-734D-CC4B-99BB-E01B9AF255C5}"/>
              </a:ext>
            </a:extLst>
          </p:cNvPr>
          <p:cNvSpPr/>
          <p:nvPr/>
        </p:nvSpPr>
        <p:spPr>
          <a:xfrm>
            <a:off x="8784448" y="3696835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357CDB-4F55-8340-89CB-A439305859D2}"/>
              </a:ext>
            </a:extLst>
          </p:cNvPr>
          <p:cNvGrpSpPr/>
          <p:nvPr/>
        </p:nvGrpSpPr>
        <p:grpSpPr>
          <a:xfrm>
            <a:off x="9554393" y="3691474"/>
            <a:ext cx="668585" cy="631729"/>
            <a:chOff x="5585254" y="3793524"/>
            <a:chExt cx="642551" cy="607130"/>
          </a:xfrm>
        </p:grpSpPr>
        <p:sp>
          <p:nvSpPr>
            <p:cNvPr id="32" name="Pie 31">
              <a:extLst>
                <a:ext uri="{FF2B5EF4-FFF2-40B4-BE49-F238E27FC236}">
                  <a16:creationId xmlns:a16="http://schemas.microsoft.com/office/drawing/2014/main" id="{86A9749F-3CBF-D043-8544-1E6F0228F859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Pie 32">
              <a:extLst>
                <a:ext uri="{FF2B5EF4-FFF2-40B4-BE49-F238E27FC236}">
                  <a16:creationId xmlns:a16="http://schemas.microsoft.com/office/drawing/2014/main" id="{CDA37C13-EAF6-AB45-A340-E709ED75D6FF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 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06EC5D9-A7B7-4947-A105-0CBA72C81EB3}"/>
              </a:ext>
            </a:extLst>
          </p:cNvPr>
          <p:cNvGrpSpPr/>
          <p:nvPr/>
        </p:nvGrpSpPr>
        <p:grpSpPr>
          <a:xfrm rot="10800000">
            <a:off x="8784448" y="4701085"/>
            <a:ext cx="668585" cy="631729"/>
            <a:chOff x="5585254" y="3793524"/>
            <a:chExt cx="642551" cy="607130"/>
          </a:xfrm>
        </p:grpSpPr>
        <p:sp>
          <p:nvSpPr>
            <p:cNvPr id="35" name="Pie 34">
              <a:extLst>
                <a:ext uri="{FF2B5EF4-FFF2-40B4-BE49-F238E27FC236}">
                  <a16:creationId xmlns:a16="http://schemas.microsoft.com/office/drawing/2014/main" id="{B53F18F3-B3F0-BE4C-88FC-C1870D0696F1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Pie 35">
              <a:extLst>
                <a:ext uri="{FF2B5EF4-FFF2-40B4-BE49-F238E27FC236}">
                  <a16:creationId xmlns:a16="http://schemas.microsoft.com/office/drawing/2014/main" id="{CCF55CE9-DC23-514A-A99A-B5346AC048DE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F4714D9-ACFD-8B43-8731-D9EC01A4546E}"/>
              </a:ext>
            </a:extLst>
          </p:cNvPr>
          <p:cNvSpPr txBox="1"/>
          <p:nvPr/>
        </p:nvSpPr>
        <p:spPr>
          <a:xfrm>
            <a:off x="1148294" y="2529120"/>
            <a:ext cx="3573162" cy="36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shares static key in advance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46D7D2-9A0B-AE48-AD7A-27F923891B37}"/>
              </a:ext>
            </a:extLst>
          </p:cNvPr>
          <p:cNvSpPr txBox="1"/>
          <p:nvPr/>
        </p:nvSpPr>
        <p:spPr>
          <a:xfrm>
            <a:off x="1148294" y="3691473"/>
            <a:ext cx="3163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payload secured by client ephemeral and server static keys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0F80A-E01F-EC40-897C-BDF43D929DF7}"/>
              </a:ext>
            </a:extLst>
          </p:cNvPr>
          <p:cNvSpPr txBox="1"/>
          <p:nvPr/>
        </p:nvSpPr>
        <p:spPr>
          <a:xfrm>
            <a:off x="1135093" y="4784467"/>
            <a:ext cx="4849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Server payload secured by both parties ephemeral keys</a:t>
            </a:r>
          </a:p>
        </p:txBody>
      </p:sp>
    </p:spTree>
    <p:extLst>
      <p:ext uri="{BB962C8B-B14F-4D97-AF65-F5344CB8AC3E}">
        <p14:creationId xmlns:p14="http://schemas.microsoft.com/office/powerpoint/2010/main" val="29694914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72E1-410D-1E41-82E0-0A26C86B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nQUIC’s</a:t>
            </a:r>
            <a:r>
              <a:rPr lang="en-US" dirty="0"/>
              <a:t> Noise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57F5-8C0B-844F-94FE-9E3FD403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to achieve this we selected the IK pattern: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D86BC0-BE1A-5941-90F7-940B6428EC62}"/>
              </a:ext>
            </a:extLst>
          </p:cNvPr>
          <p:cNvSpPr/>
          <p:nvPr/>
        </p:nvSpPr>
        <p:spPr>
          <a:xfrm>
            <a:off x="7132937" y="3714620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766FE1-2831-0A4C-9A4B-571AB567F7EF}"/>
              </a:ext>
            </a:extLst>
          </p:cNvPr>
          <p:cNvSpPr/>
          <p:nvPr/>
        </p:nvSpPr>
        <p:spPr>
          <a:xfrm>
            <a:off x="7132937" y="4684382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C8233A-D295-8542-AD91-9BA48A25DA1B}"/>
              </a:ext>
            </a:extLst>
          </p:cNvPr>
          <p:cNvGrpSpPr/>
          <p:nvPr/>
        </p:nvGrpSpPr>
        <p:grpSpPr>
          <a:xfrm rot="10800000">
            <a:off x="7885692" y="4684382"/>
            <a:ext cx="668585" cy="631729"/>
            <a:chOff x="5585254" y="3793524"/>
            <a:chExt cx="642551" cy="607130"/>
          </a:xfrm>
        </p:grpSpPr>
        <p:sp>
          <p:nvSpPr>
            <p:cNvPr id="7" name="Pie 6">
              <a:extLst>
                <a:ext uri="{FF2B5EF4-FFF2-40B4-BE49-F238E27FC236}">
                  <a16:creationId xmlns:a16="http://schemas.microsoft.com/office/drawing/2014/main" id="{BEAE05EC-CBA6-9F45-A5CE-72EEA59990BB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Pie 7">
              <a:extLst>
                <a:ext uri="{FF2B5EF4-FFF2-40B4-BE49-F238E27FC236}">
                  <a16:creationId xmlns:a16="http://schemas.microsoft.com/office/drawing/2014/main" id="{D6D9CFE6-2F93-2C4F-B07E-7BD1E6026934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e</a:t>
              </a:r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8F6817BD-FC0F-C24C-A48B-9842D284FB2F}"/>
              </a:ext>
            </a:extLst>
          </p:cNvPr>
          <p:cNvSpPr/>
          <p:nvPr/>
        </p:nvSpPr>
        <p:spPr>
          <a:xfrm>
            <a:off x="6091881" y="3870663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04E81DD-EC58-F84B-9746-B2625AE93B6F}"/>
              </a:ext>
            </a:extLst>
          </p:cNvPr>
          <p:cNvSpPr/>
          <p:nvPr/>
        </p:nvSpPr>
        <p:spPr>
          <a:xfrm rot="10800000">
            <a:off x="6082244" y="4840425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227FAA3-6710-E248-BB0E-D7B6A851FEEF}"/>
              </a:ext>
            </a:extLst>
          </p:cNvPr>
          <p:cNvSpPr/>
          <p:nvPr/>
        </p:nvSpPr>
        <p:spPr>
          <a:xfrm>
            <a:off x="10414879" y="3764770"/>
            <a:ext cx="1454640" cy="464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40C7415-B3C0-4846-A3F5-F2F88640E96D}"/>
              </a:ext>
            </a:extLst>
          </p:cNvPr>
          <p:cNvSpPr/>
          <p:nvPr/>
        </p:nvSpPr>
        <p:spPr>
          <a:xfrm>
            <a:off x="9687559" y="4784467"/>
            <a:ext cx="1454640" cy="46496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D4B8A90-0BAB-F844-95C8-8B8D834987E4}"/>
              </a:ext>
            </a:extLst>
          </p:cNvPr>
          <p:cNvSpPr/>
          <p:nvPr/>
        </p:nvSpPr>
        <p:spPr>
          <a:xfrm rot="10800000">
            <a:off x="6082243" y="2557760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A749147-476D-1844-856D-AC7ADBAD1C9E}"/>
              </a:ext>
            </a:extLst>
          </p:cNvPr>
          <p:cNvSpPr/>
          <p:nvPr/>
        </p:nvSpPr>
        <p:spPr>
          <a:xfrm>
            <a:off x="7132937" y="2401716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0E792F-6557-A043-B8FC-D90AA75A1653}"/>
              </a:ext>
            </a:extLst>
          </p:cNvPr>
          <p:cNvSpPr/>
          <p:nvPr/>
        </p:nvSpPr>
        <p:spPr>
          <a:xfrm>
            <a:off x="6057902" y="3252328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135E0E-4F6F-BE48-9ACC-8E3A48B3A511}"/>
              </a:ext>
            </a:extLst>
          </p:cNvPr>
          <p:cNvSpPr/>
          <p:nvPr/>
        </p:nvSpPr>
        <p:spPr>
          <a:xfrm>
            <a:off x="6456406" y="3249154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35D72F-E157-AF42-835B-6953A27CD84A}"/>
              </a:ext>
            </a:extLst>
          </p:cNvPr>
          <p:cNvSpPr/>
          <p:nvPr/>
        </p:nvSpPr>
        <p:spPr>
          <a:xfrm>
            <a:off x="6833286" y="3249154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514DC93-70CE-2346-98D7-BCC115DEC254}"/>
              </a:ext>
            </a:extLst>
          </p:cNvPr>
          <p:cNvGrpSpPr/>
          <p:nvPr/>
        </p:nvGrpSpPr>
        <p:grpSpPr>
          <a:xfrm>
            <a:off x="7891868" y="3691474"/>
            <a:ext cx="668585" cy="631729"/>
            <a:chOff x="5585254" y="3793524"/>
            <a:chExt cx="642551" cy="607130"/>
          </a:xfrm>
        </p:grpSpPr>
        <p:sp>
          <p:nvSpPr>
            <p:cNvPr id="29" name="Pie 28">
              <a:extLst>
                <a:ext uri="{FF2B5EF4-FFF2-40B4-BE49-F238E27FC236}">
                  <a16:creationId xmlns:a16="http://schemas.microsoft.com/office/drawing/2014/main" id="{CE4CDD07-BA7C-024A-BEEC-F952FE87D338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Pie 27">
              <a:extLst>
                <a:ext uri="{FF2B5EF4-FFF2-40B4-BE49-F238E27FC236}">
                  <a16:creationId xmlns:a16="http://schemas.microsoft.com/office/drawing/2014/main" id="{462C666F-7068-E741-B445-04B884403497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A05E4C8-734D-CC4B-99BB-E01B9AF255C5}"/>
              </a:ext>
            </a:extLst>
          </p:cNvPr>
          <p:cNvSpPr/>
          <p:nvPr/>
        </p:nvSpPr>
        <p:spPr>
          <a:xfrm>
            <a:off x="8784448" y="3696835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357CDB-4F55-8340-89CB-A439305859D2}"/>
              </a:ext>
            </a:extLst>
          </p:cNvPr>
          <p:cNvGrpSpPr/>
          <p:nvPr/>
        </p:nvGrpSpPr>
        <p:grpSpPr>
          <a:xfrm>
            <a:off x="9554393" y="3691474"/>
            <a:ext cx="668585" cy="631729"/>
            <a:chOff x="5585254" y="3793524"/>
            <a:chExt cx="642551" cy="607130"/>
          </a:xfrm>
        </p:grpSpPr>
        <p:sp>
          <p:nvSpPr>
            <p:cNvPr id="32" name="Pie 31">
              <a:extLst>
                <a:ext uri="{FF2B5EF4-FFF2-40B4-BE49-F238E27FC236}">
                  <a16:creationId xmlns:a16="http://schemas.microsoft.com/office/drawing/2014/main" id="{86A9749F-3CBF-D043-8544-1E6F0228F859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Pie 32">
              <a:extLst>
                <a:ext uri="{FF2B5EF4-FFF2-40B4-BE49-F238E27FC236}">
                  <a16:creationId xmlns:a16="http://schemas.microsoft.com/office/drawing/2014/main" id="{CDA37C13-EAF6-AB45-A340-E709ED75D6FF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 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06EC5D9-A7B7-4947-A105-0CBA72C81EB3}"/>
              </a:ext>
            </a:extLst>
          </p:cNvPr>
          <p:cNvGrpSpPr/>
          <p:nvPr/>
        </p:nvGrpSpPr>
        <p:grpSpPr>
          <a:xfrm rot="10800000">
            <a:off x="8784448" y="4701085"/>
            <a:ext cx="668585" cy="631729"/>
            <a:chOff x="5585254" y="3793524"/>
            <a:chExt cx="642551" cy="607130"/>
          </a:xfrm>
        </p:grpSpPr>
        <p:sp>
          <p:nvSpPr>
            <p:cNvPr id="35" name="Pie 34">
              <a:extLst>
                <a:ext uri="{FF2B5EF4-FFF2-40B4-BE49-F238E27FC236}">
                  <a16:creationId xmlns:a16="http://schemas.microsoft.com/office/drawing/2014/main" id="{B53F18F3-B3F0-BE4C-88FC-C1870D0696F1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Pie 35">
              <a:extLst>
                <a:ext uri="{FF2B5EF4-FFF2-40B4-BE49-F238E27FC236}">
                  <a16:creationId xmlns:a16="http://schemas.microsoft.com/office/drawing/2014/main" id="{CCF55CE9-DC23-514A-A99A-B5346AC048DE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F4714D9-ACFD-8B43-8731-D9EC01A4546E}"/>
              </a:ext>
            </a:extLst>
          </p:cNvPr>
          <p:cNvSpPr txBox="1"/>
          <p:nvPr/>
        </p:nvSpPr>
        <p:spPr>
          <a:xfrm>
            <a:off x="1148294" y="2529120"/>
            <a:ext cx="3573162" cy="36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shares static key in advance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46D7D2-9A0B-AE48-AD7A-27F923891B37}"/>
              </a:ext>
            </a:extLst>
          </p:cNvPr>
          <p:cNvSpPr txBox="1"/>
          <p:nvPr/>
        </p:nvSpPr>
        <p:spPr>
          <a:xfrm>
            <a:off x="1148294" y="3691473"/>
            <a:ext cx="3163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payload secured by client ephemeral and server static keys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0F80A-E01F-EC40-897C-BDF43D929DF7}"/>
              </a:ext>
            </a:extLst>
          </p:cNvPr>
          <p:cNvSpPr txBox="1"/>
          <p:nvPr/>
        </p:nvSpPr>
        <p:spPr>
          <a:xfrm>
            <a:off x="1135093" y="4784467"/>
            <a:ext cx="4849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payload secured by both parties ephemeral keys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70E138-32EB-E849-8482-104D6CD093F9}"/>
              </a:ext>
            </a:extLst>
          </p:cNvPr>
          <p:cNvCxnSpPr/>
          <p:nvPr/>
        </p:nvCxnSpPr>
        <p:spPr>
          <a:xfrm flipH="1">
            <a:off x="9218141" y="2529120"/>
            <a:ext cx="568410" cy="105433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DA7189-86FD-BB4E-AD11-9F5C0557E0D0}"/>
              </a:ext>
            </a:extLst>
          </p:cNvPr>
          <p:cNvSpPr txBox="1"/>
          <p:nvPr/>
        </p:nvSpPr>
        <p:spPr>
          <a:xfrm>
            <a:off x="9389929" y="1507524"/>
            <a:ext cx="1632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Disable client </a:t>
            </a:r>
            <a:r>
              <a:rPr lang="en-US" dirty="0" err="1"/>
              <a:t>auth</a:t>
            </a:r>
            <a:r>
              <a:rPr lang="en-US" dirty="0"/>
              <a:t> using Dummy Keys</a:t>
            </a:r>
          </a:p>
        </p:txBody>
      </p:sp>
    </p:spTree>
    <p:extLst>
      <p:ext uri="{BB962C8B-B14F-4D97-AF65-F5344CB8AC3E}">
        <p14:creationId xmlns:p14="http://schemas.microsoft.com/office/powerpoint/2010/main" val="8573908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72E1-410D-1E41-82E0-0A26C86B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57F5-8C0B-844F-94FE-9E3FD403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were other Noise patterns that offered similar guarantees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514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72E1-410D-1E41-82E0-0A26C86B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57F5-8C0B-844F-94FE-9E3FD403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were other Noise patterns that offered similar guarantees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patterns did not require server to share static key beforehand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24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72E1-410D-1E41-82E0-0A26C86B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57F5-8C0B-844F-94FE-9E3FD403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were other Noise patterns that offered similar guarantees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patterns did not require server to share static key beforehand</a:t>
            </a:r>
          </a:p>
          <a:p>
            <a:pPr lvl="1"/>
            <a:r>
              <a:rPr lang="en-US" dirty="0"/>
              <a:t>Supports more settings, but also may require a PKI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E8C0-F1A0-A64C-81BC-D7F063F6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solved?...Not so fast!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85192-A667-AB46-B133-92D7B3F1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Standard QUIC uses TLS 1.3 as its Cryptographic Handshake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TLS is a major improvement on previous versions but still has some shortcomings:</a:t>
            </a:r>
          </a:p>
        </p:txBody>
      </p:sp>
    </p:spTree>
    <p:extLst>
      <p:ext uri="{BB962C8B-B14F-4D97-AF65-F5344CB8AC3E}">
        <p14:creationId xmlns:p14="http://schemas.microsoft.com/office/powerpoint/2010/main" val="28820696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72E1-410D-1E41-82E0-0A26C86B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57F5-8C0B-844F-94FE-9E3FD403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were other Noise patterns that offered similar guarantees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patterns did not require server to share static key beforehand</a:t>
            </a:r>
          </a:p>
          <a:p>
            <a:pPr lvl="1"/>
            <a:r>
              <a:rPr lang="en-US" dirty="0"/>
              <a:t>Supports more settings, but also may require a PKI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XK Pattern also sends server static key beforehand, but is 3 rounds</a:t>
            </a:r>
          </a:p>
        </p:txBody>
      </p:sp>
    </p:spTree>
    <p:extLst>
      <p:ext uri="{BB962C8B-B14F-4D97-AF65-F5344CB8AC3E}">
        <p14:creationId xmlns:p14="http://schemas.microsoft.com/office/powerpoint/2010/main" val="19461685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72E1-410D-1E41-82E0-0A26C86B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XK                                              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57F5-8C0B-844F-94FE-9E3FD403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D86BC0-BE1A-5941-90F7-940B6428EC62}"/>
              </a:ext>
            </a:extLst>
          </p:cNvPr>
          <p:cNvSpPr/>
          <p:nvPr/>
        </p:nvSpPr>
        <p:spPr>
          <a:xfrm>
            <a:off x="8263759" y="2828026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766FE1-2831-0A4C-9A4B-571AB567F7EF}"/>
              </a:ext>
            </a:extLst>
          </p:cNvPr>
          <p:cNvSpPr/>
          <p:nvPr/>
        </p:nvSpPr>
        <p:spPr>
          <a:xfrm>
            <a:off x="8263759" y="3797788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C8233A-D295-8542-AD91-9BA48A25DA1B}"/>
              </a:ext>
            </a:extLst>
          </p:cNvPr>
          <p:cNvGrpSpPr/>
          <p:nvPr/>
        </p:nvGrpSpPr>
        <p:grpSpPr>
          <a:xfrm rot="10800000">
            <a:off x="9016514" y="3797788"/>
            <a:ext cx="668585" cy="631729"/>
            <a:chOff x="5585254" y="3793524"/>
            <a:chExt cx="642551" cy="607130"/>
          </a:xfrm>
        </p:grpSpPr>
        <p:sp>
          <p:nvSpPr>
            <p:cNvPr id="7" name="Pie 6">
              <a:extLst>
                <a:ext uri="{FF2B5EF4-FFF2-40B4-BE49-F238E27FC236}">
                  <a16:creationId xmlns:a16="http://schemas.microsoft.com/office/drawing/2014/main" id="{BEAE05EC-CBA6-9F45-A5CE-72EEA59990BB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Pie 7">
              <a:extLst>
                <a:ext uri="{FF2B5EF4-FFF2-40B4-BE49-F238E27FC236}">
                  <a16:creationId xmlns:a16="http://schemas.microsoft.com/office/drawing/2014/main" id="{D6D9CFE6-2F93-2C4F-B07E-7BD1E6026934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e</a:t>
              </a:r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8F6817BD-FC0F-C24C-A48B-9842D284FB2F}"/>
              </a:ext>
            </a:extLst>
          </p:cNvPr>
          <p:cNvSpPr/>
          <p:nvPr/>
        </p:nvSpPr>
        <p:spPr>
          <a:xfrm>
            <a:off x="7222703" y="2984069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04E81DD-EC58-F84B-9746-B2625AE93B6F}"/>
              </a:ext>
            </a:extLst>
          </p:cNvPr>
          <p:cNvSpPr/>
          <p:nvPr/>
        </p:nvSpPr>
        <p:spPr>
          <a:xfrm rot="10800000">
            <a:off x="7213066" y="3953831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D4B8A90-0BAB-F844-95C8-8B8D834987E4}"/>
              </a:ext>
            </a:extLst>
          </p:cNvPr>
          <p:cNvSpPr/>
          <p:nvPr/>
        </p:nvSpPr>
        <p:spPr>
          <a:xfrm rot="10800000">
            <a:off x="7213065" y="1671166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A749147-476D-1844-856D-AC7ADBAD1C9E}"/>
              </a:ext>
            </a:extLst>
          </p:cNvPr>
          <p:cNvSpPr/>
          <p:nvPr/>
        </p:nvSpPr>
        <p:spPr>
          <a:xfrm>
            <a:off x="8263759" y="1515122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0E792F-6557-A043-B8FC-D90AA75A1653}"/>
              </a:ext>
            </a:extLst>
          </p:cNvPr>
          <p:cNvSpPr/>
          <p:nvPr/>
        </p:nvSpPr>
        <p:spPr>
          <a:xfrm>
            <a:off x="7188724" y="2365734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135E0E-4F6F-BE48-9ACC-8E3A48B3A511}"/>
              </a:ext>
            </a:extLst>
          </p:cNvPr>
          <p:cNvSpPr/>
          <p:nvPr/>
        </p:nvSpPr>
        <p:spPr>
          <a:xfrm>
            <a:off x="7587228" y="236256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35D72F-E157-AF42-835B-6953A27CD84A}"/>
              </a:ext>
            </a:extLst>
          </p:cNvPr>
          <p:cNvSpPr/>
          <p:nvPr/>
        </p:nvSpPr>
        <p:spPr>
          <a:xfrm>
            <a:off x="7964108" y="236256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514DC93-70CE-2346-98D7-BCC115DEC254}"/>
              </a:ext>
            </a:extLst>
          </p:cNvPr>
          <p:cNvGrpSpPr/>
          <p:nvPr/>
        </p:nvGrpSpPr>
        <p:grpSpPr>
          <a:xfrm>
            <a:off x="9022690" y="2804880"/>
            <a:ext cx="668585" cy="631729"/>
            <a:chOff x="5585254" y="3793524"/>
            <a:chExt cx="642551" cy="607130"/>
          </a:xfrm>
        </p:grpSpPr>
        <p:sp>
          <p:nvSpPr>
            <p:cNvPr id="29" name="Pie 28">
              <a:extLst>
                <a:ext uri="{FF2B5EF4-FFF2-40B4-BE49-F238E27FC236}">
                  <a16:creationId xmlns:a16="http://schemas.microsoft.com/office/drawing/2014/main" id="{CE4CDD07-BA7C-024A-BEEC-F952FE87D338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Pie 27">
              <a:extLst>
                <a:ext uri="{FF2B5EF4-FFF2-40B4-BE49-F238E27FC236}">
                  <a16:creationId xmlns:a16="http://schemas.microsoft.com/office/drawing/2014/main" id="{462C666F-7068-E741-B445-04B884403497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A05E4C8-734D-CC4B-99BB-E01B9AF255C5}"/>
              </a:ext>
            </a:extLst>
          </p:cNvPr>
          <p:cNvSpPr/>
          <p:nvPr/>
        </p:nvSpPr>
        <p:spPr>
          <a:xfrm>
            <a:off x="9915270" y="2810241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357CDB-4F55-8340-89CB-A439305859D2}"/>
              </a:ext>
            </a:extLst>
          </p:cNvPr>
          <p:cNvGrpSpPr/>
          <p:nvPr/>
        </p:nvGrpSpPr>
        <p:grpSpPr>
          <a:xfrm>
            <a:off x="10685215" y="2804880"/>
            <a:ext cx="668585" cy="631729"/>
            <a:chOff x="5585254" y="3793524"/>
            <a:chExt cx="642551" cy="607130"/>
          </a:xfrm>
        </p:grpSpPr>
        <p:sp>
          <p:nvSpPr>
            <p:cNvPr id="32" name="Pie 31">
              <a:extLst>
                <a:ext uri="{FF2B5EF4-FFF2-40B4-BE49-F238E27FC236}">
                  <a16:creationId xmlns:a16="http://schemas.microsoft.com/office/drawing/2014/main" id="{86A9749F-3CBF-D043-8544-1E6F0228F859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Pie 32">
              <a:extLst>
                <a:ext uri="{FF2B5EF4-FFF2-40B4-BE49-F238E27FC236}">
                  <a16:creationId xmlns:a16="http://schemas.microsoft.com/office/drawing/2014/main" id="{CDA37C13-EAF6-AB45-A340-E709ED75D6FF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 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06EC5D9-A7B7-4947-A105-0CBA72C81EB3}"/>
              </a:ext>
            </a:extLst>
          </p:cNvPr>
          <p:cNvGrpSpPr/>
          <p:nvPr/>
        </p:nvGrpSpPr>
        <p:grpSpPr>
          <a:xfrm rot="10800000">
            <a:off x="9915270" y="3814491"/>
            <a:ext cx="668585" cy="631729"/>
            <a:chOff x="5585254" y="3793524"/>
            <a:chExt cx="642551" cy="607130"/>
          </a:xfrm>
        </p:grpSpPr>
        <p:sp>
          <p:nvSpPr>
            <p:cNvPr id="35" name="Pie 34">
              <a:extLst>
                <a:ext uri="{FF2B5EF4-FFF2-40B4-BE49-F238E27FC236}">
                  <a16:creationId xmlns:a16="http://schemas.microsoft.com/office/drawing/2014/main" id="{B53F18F3-B3F0-BE4C-88FC-C1870D0696F1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Pie 35">
              <a:extLst>
                <a:ext uri="{FF2B5EF4-FFF2-40B4-BE49-F238E27FC236}">
                  <a16:creationId xmlns:a16="http://schemas.microsoft.com/office/drawing/2014/main" id="{CCF55CE9-DC23-514A-A99A-B5346AC048DE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18BF9215-D388-BF48-A45E-0E4238873D74}"/>
              </a:ext>
            </a:extLst>
          </p:cNvPr>
          <p:cNvSpPr/>
          <p:nvPr/>
        </p:nvSpPr>
        <p:spPr>
          <a:xfrm>
            <a:off x="1895480" y="2828026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7C0F766-3458-2744-B3F3-849D6BE35A47}"/>
              </a:ext>
            </a:extLst>
          </p:cNvPr>
          <p:cNvSpPr/>
          <p:nvPr/>
        </p:nvSpPr>
        <p:spPr>
          <a:xfrm>
            <a:off x="1895480" y="3797788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3A55565-3D56-AC40-B6AE-10144D4E82BB}"/>
              </a:ext>
            </a:extLst>
          </p:cNvPr>
          <p:cNvGrpSpPr/>
          <p:nvPr/>
        </p:nvGrpSpPr>
        <p:grpSpPr>
          <a:xfrm rot="10800000">
            <a:off x="2648235" y="3797788"/>
            <a:ext cx="668585" cy="631729"/>
            <a:chOff x="5585254" y="3793524"/>
            <a:chExt cx="642551" cy="607130"/>
          </a:xfrm>
        </p:grpSpPr>
        <p:sp>
          <p:nvSpPr>
            <p:cNvPr id="40" name="Pie 39">
              <a:extLst>
                <a:ext uri="{FF2B5EF4-FFF2-40B4-BE49-F238E27FC236}">
                  <a16:creationId xmlns:a16="http://schemas.microsoft.com/office/drawing/2014/main" id="{F59ABE0E-D34D-D146-B5A8-1159E25B9ADA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Pie 40">
              <a:extLst>
                <a:ext uri="{FF2B5EF4-FFF2-40B4-BE49-F238E27FC236}">
                  <a16:creationId xmlns:a16="http://schemas.microsoft.com/office/drawing/2014/main" id="{F3E7D4DC-8418-1043-B63A-62F9DC6F7919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e</a:t>
              </a:r>
            </a:p>
          </p:txBody>
        </p:sp>
      </p:grpSp>
      <p:sp>
        <p:nvSpPr>
          <p:cNvPr id="42" name="Right Arrow 41">
            <a:extLst>
              <a:ext uri="{FF2B5EF4-FFF2-40B4-BE49-F238E27FC236}">
                <a16:creationId xmlns:a16="http://schemas.microsoft.com/office/drawing/2014/main" id="{73C0F7A8-54C5-DD48-8B89-6458476EDF31}"/>
              </a:ext>
            </a:extLst>
          </p:cNvPr>
          <p:cNvSpPr/>
          <p:nvPr/>
        </p:nvSpPr>
        <p:spPr>
          <a:xfrm>
            <a:off x="854424" y="2984069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ED5ABA16-B6CB-B040-BDBD-DF1FD86B9166}"/>
              </a:ext>
            </a:extLst>
          </p:cNvPr>
          <p:cNvSpPr/>
          <p:nvPr/>
        </p:nvSpPr>
        <p:spPr>
          <a:xfrm rot="10800000">
            <a:off x="844787" y="3953831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930558FC-4781-5240-AB16-6670BBB4C1FA}"/>
              </a:ext>
            </a:extLst>
          </p:cNvPr>
          <p:cNvSpPr/>
          <p:nvPr/>
        </p:nvSpPr>
        <p:spPr>
          <a:xfrm rot="10800000">
            <a:off x="844786" y="1671166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58102F1-A241-0646-B7CA-88A1CA636A11}"/>
              </a:ext>
            </a:extLst>
          </p:cNvPr>
          <p:cNvSpPr/>
          <p:nvPr/>
        </p:nvSpPr>
        <p:spPr>
          <a:xfrm>
            <a:off x="1895480" y="1515122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0BBD043-CE9A-624F-A3DF-7E37592CA14A}"/>
              </a:ext>
            </a:extLst>
          </p:cNvPr>
          <p:cNvSpPr/>
          <p:nvPr/>
        </p:nvSpPr>
        <p:spPr>
          <a:xfrm>
            <a:off x="820445" y="2365734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A93720A-4A1E-7F4B-922B-D2EF6B4211E0}"/>
              </a:ext>
            </a:extLst>
          </p:cNvPr>
          <p:cNvSpPr/>
          <p:nvPr/>
        </p:nvSpPr>
        <p:spPr>
          <a:xfrm>
            <a:off x="1218949" y="236256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8573731-D7AC-614D-BF6F-75C2E905906D}"/>
              </a:ext>
            </a:extLst>
          </p:cNvPr>
          <p:cNvSpPr/>
          <p:nvPr/>
        </p:nvSpPr>
        <p:spPr>
          <a:xfrm>
            <a:off x="1595829" y="236256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CA8517-95DE-FE42-B2D5-524DBF6B6251}"/>
              </a:ext>
            </a:extLst>
          </p:cNvPr>
          <p:cNvGrpSpPr/>
          <p:nvPr/>
        </p:nvGrpSpPr>
        <p:grpSpPr>
          <a:xfrm>
            <a:off x="2654411" y="2804880"/>
            <a:ext cx="668585" cy="631729"/>
            <a:chOff x="5585254" y="3793524"/>
            <a:chExt cx="642551" cy="607130"/>
          </a:xfrm>
        </p:grpSpPr>
        <p:sp>
          <p:nvSpPr>
            <p:cNvPr id="50" name="Pie 49">
              <a:extLst>
                <a:ext uri="{FF2B5EF4-FFF2-40B4-BE49-F238E27FC236}">
                  <a16:creationId xmlns:a16="http://schemas.microsoft.com/office/drawing/2014/main" id="{7DD47B1F-D65F-9C41-A18C-6C38DFF939D2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Pie 50">
              <a:extLst>
                <a:ext uri="{FF2B5EF4-FFF2-40B4-BE49-F238E27FC236}">
                  <a16:creationId xmlns:a16="http://schemas.microsoft.com/office/drawing/2014/main" id="{D3924090-21FE-9742-908A-A2DE598BDC98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sp>
        <p:nvSpPr>
          <p:cNvPr id="59" name="Right Arrow 58">
            <a:extLst>
              <a:ext uri="{FF2B5EF4-FFF2-40B4-BE49-F238E27FC236}">
                <a16:creationId xmlns:a16="http://schemas.microsoft.com/office/drawing/2014/main" id="{C132CEE9-DDDA-084C-9D9D-97A63CC51AF2}"/>
              </a:ext>
            </a:extLst>
          </p:cNvPr>
          <p:cNvSpPr/>
          <p:nvPr/>
        </p:nvSpPr>
        <p:spPr>
          <a:xfrm>
            <a:off x="854424" y="4923593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87E5CEE-3DC4-FF47-801C-670A34012E04}"/>
              </a:ext>
            </a:extLst>
          </p:cNvPr>
          <p:cNvSpPr/>
          <p:nvPr/>
        </p:nvSpPr>
        <p:spPr>
          <a:xfrm>
            <a:off x="1895479" y="4767550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E808DBF-3EDD-1B44-BD52-C5D745D2F064}"/>
              </a:ext>
            </a:extLst>
          </p:cNvPr>
          <p:cNvGrpSpPr/>
          <p:nvPr/>
        </p:nvGrpSpPr>
        <p:grpSpPr>
          <a:xfrm>
            <a:off x="2648234" y="4772970"/>
            <a:ext cx="668585" cy="631729"/>
            <a:chOff x="5585254" y="3793524"/>
            <a:chExt cx="642551" cy="607130"/>
          </a:xfrm>
        </p:grpSpPr>
        <p:sp>
          <p:nvSpPr>
            <p:cNvPr id="62" name="Pie 61">
              <a:extLst>
                <a:ext uri="{FF2B5EF4-FFF2-40B4-BE49-F238E27FC236}">
                  <a16:creationId xmlns:a16="http://schemas.microsoft.com/office/drawing/2014/main" id="{294EBFF0-0287-244A-9E74-A94B42FC0666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3" name="Pie 62">
              <a:extLst>
                <a:ext uri="{FF2B5EF4-FFF2-40B4-BE49-F238E27FC236}">
                  <a16:creationId xmlns:a16="http://schemas.microsoft.com/office/drawing/2014/main" id="{1761FE42-0FEC-DD4A-BCCD-B9081B0188FE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9017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72E1-410D-1E41-82E0-0A26C86B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XK                                              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57F5-8C0B-844F-94FE-9E3FD403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D86BC0-BE1A-5941-90F7-940B6428EC62}"/>
              </a:ext>
            </a:extLst>
          </p:cNvPr>
          <p:cNvSpPr/>
          <p:nvPr/>
        </p:nvSpPr>
        <p:spPr>
          <a:xfrm>
            <a:off x="8263759" y="2828026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766FE1-2831-0A4C-9A4B-571AB567F7EF}"/>
              </a:ext>
            </a:extLst>
          </p:cNvPr>
          <p:cNvSpPr/>
          <p:nvPr/>
        </p:nvSpPr>
        <p:spPr>
          <a:xfrm>
            <a:off x="8263759" y="3797788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C8233A-D295-8542-AD91-9BA48A25DA1B}"/>
              </a:ext>
            </a:extLst>
          </p:cNvPr>
          <p:cNvGrpSpPr/>
          <p:nvPr/>
        </p:nvGrpSpPr>
        <p:grpSpPr>
          <a:xfrm rot="10800000">
            <a:off x="9016514" y="3797788"/>
            <a:ext cx="668585" cy="631729"/>
            <a:chOff x="5585254" y="3793524"/>
            <a:chExt cx="642551" cy="607130"/>
          </a:xfrm>
        </p:grpSpPr>
        <p:sp>
          <p:nvSpPr>
            <p:cNvPr id="7" name="Pie 6">
              <a:extLst>
                <a:ext uri="{FF2B5EF4-FFF2-40B4-BE49-F238E27FC236}">
                  <a16:creationId xmlns:a16="http://schemas.microsoft.com/office/drawing/2014/main" id="{BEAE05EC-CBA6-9F45-A5CE-72EEA59990BB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Pie 7">
              <a:extLst>
                <a:ext uri="{FF2B5EF4-FFF2-40B4-BE49-F238E27FC236}">
                  <a16:creationId xmlns:a16="http://schemas.microsoft.com/office/drawing/2014/main" id="{D6D9CFE6-2F93-2C4F-B07E-7BD1E6026934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e</a:t>
              </a:r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8F6817BD-FC0F-C24C-A48B-9842D284FB2F}"/>
              </a:ext>
            </a:extLst>
          </p:cNvPr>
          <p:cNvSpPr/>
          <p:nvPr/>
        </p:nvSpPr>
        <p:spPr>
          <a:xfrm>
            <a:off x="7222703" y="2984069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04E81DD-EC58-F84B-9746-B2625AE93B6F}"/>
              </a:ext>
            </a:extLst>
          </p:cNvPr>
          <p:cNvSpPr/>
          <p:nvPr/>
        </p:nvSpPr>
        <p:spPr>
          <a:xfrm rot="10800000">
            <a:off x="7213066" y="3953831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D4B8A90-0BAB-F844-95C8-8B8D834987E4}"/>
              </a:ext>
            </a:extLst>
          </p:cNvPr>
          <p:cNvSpPr/>
          <p:nvPr/>
        </p:nvSpPr>
        <p:spPr>
          <a:xfrm rot="10800000">
            <a:off x="7213065" y="1671166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A749147-476D-1844-856D-AC7ADBAD1C9E}"/>
              </a:ext>
            </a:extLst>
          </p:cNvPr>
          <p:cNvSpPr/>
          <p:nvPr/>
        </p:nvSpPr>
        <p:spPr>
          <a:xfrm>
            <a:off x="8263759" y="1515122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0E792F-6557-A043-B8FC-D90AA75A1653}"/>
              </a:ext>
            </a:extLst>
          </p:cNvPr>
          <p:cNvSpPr/>
          <p:nvPr/>
        </p:nvSpPr>
        <p:spPr>
          <a:xfrm>
            <a:off x="7188724" y="2365734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135E0E-4F6F-BE48-9ACC-8E3A48B3A511}"/>
              </a:ext>
            </a:extLst>
          </p:cNvPr>
          <p:cNvSpPr/>
          <p:nvPr/>
        </p:nvSpPr>
        <p:spPr>
          <a:xfrm>
            <a:off x="7587228" y="236256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35D72F-E157-AF42-835B-6953A27CD84A}"/>
              </a:ext>
            </a:extLst>
          </p:cNvPr>
          <p:cNvSpPr/>
          <p:nvPr/>
        </p:nvSpPr>
        <p:spPr>
          <a:xfrm>
            <a:off x="7964108" y="236256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514DC93-70CE-2346-98D7-BCC115DEC254}"/>
              </a:ext>
            </a:extLst>
          </p:cNvPr>
          <p:cNvGrpSpPr/>
          <p:nvPr/>
        </p:nvGrpSpPr>
        <p:grpSpPr>
          <a:xfrm>
            <a:off x="9022690" y="2804880"/>
            <a:ext cx="668585" cy="631729"/>
            <a:chOff x="5585254" y="3793524"/>
            <a:chExt cx="642551" cy="607130"/>
          </a:xfrm>
        </p:grpSpPr>
        <p:sp>
          <p:nvSpPr>
            <p:cNvPr id="29" name="Pie 28">
              <a:extLst>
                <a:ext uri="{FF2B5EF4-FFF2-40B4-BE49-F238E27FC236}">
                  <a16:creationId xmlns:a16="http://schemas.microsoft.com/office/drawing/2014/main" id="{CE4CDD07-BA7C-024A-BEEC-F952FE87D338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Pie 27">
              <a:extLst>
                <a:ext uri="{FF2B5EF4-FFF2-40B4-BE49-F238E27FC236}">
                  <a16:creationId xmlns:a16="http://schemas.microsoft.com/office/drawing/2014/main" id="{462C666F-7068-E741-B445-04B884403497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A05E4C8-734D-CC4B-99BB-E01B9AF255C5}"/>
              </a:ext>
            </a:extLst>
          </p:cNvPr>
          <p:cNvSpPr/>
          <p:nvPr/>
        </p:nvSpPr>
        <p:spPr>
          <a:xfrm>
            <a:off x="9915270" y="2810241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357CDB-4F55-8340-89CB-A439305859D2}"/>
              </a:ext>
            </a:extLst>
          </p:cNvPr>
          <p:cNvGrpSpPr/>
          <p:nvPr/>
        </p:nvGrpSpPr>
        <p:grpSpPr>
          <a:xfrm>
            <a:off x="10685215" y="2804880"/>
            <a:ext cx="668585" cy="631729"/>
            <a:chOff x="5585254" y="3793524"/>
            <a:chExt cx="642551" cy="607130"/>
          </a:xfrm>
        </p:grpSpPr>
        <p:sp>
          <p:nvSpPr>
            <p:cNvPr id="32" name="Pie 31">
              <a:extLst>
                <a:ext uri="{FF2B5EF4-FFF2-40B4-BE49-F238E27FC236}">
                  <a16:creationId xmlns:a16="http://schemas.microsoft.com/office/drawing/2014/main" id="{86A9749F-3CBF-D043-8544-1E6F0228F859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Pie 32">
              <a:extLst>
                <a:ext uri="{FF2B5EF4-FFF2-40B4-BE49-F238E27FC236}">
                  <a16:creationId xmlns:a16="http://schemas.microsoft.com/office/drawing/2014/main" id="{CDA37C13-EAF6-AB45-A340-E709ED75D6FF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 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06EC5D9-A7B7-4947-A105-0CBA72C81EB3}"/>
              </a:ext>
            </a:extLst>
          </p:cNvPr>
          <p:cNvGrpSpPr/>
          <p:nvPr/>
        </p:nvGrpSpPr>
        <p:grpSpPr>
          <a:xfrm rot="10800000">
            <a:off x="9915270" y="3814491"/>
            <a:ext cx="668585" cy="631729"/>
            <a:chOff x="5585254" y="3793524"/>
            <a:chExt cx="642551" cy="607130"/>
          </a:xfrm>
        </p:grpSpPr>
        <p:sp>
          <p:nvSpPr>
            <p:cNvPr id="35" name="Pie 34">
              <a:extLst>
                <a:ext uri="{FF2B5EF4-FFF2-40B4-BE49-F238E27FC236}">
                  <a16:creationId xmlns:a16="http://schemas.microsoft.com/office/drawing/2014/main" id="{B53F18F3-B3F0-BE4C-88FC-C1870D0696F1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Pie 35">
              <a:extLst>
                <a:ext uri="{FF2B5EF4-FFF2-40B4-BE49-F238E27FC236}">
                  <a16:creationId xmlns:a16="http://schemas.microsoft.com/office/drawing/2014/main" id="{CCF55CE9-DC23-514A-A99A-B5346AC048DE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18BF9215-D388-BF48-A45E-0E4238873D74}"/>
              </a:ext>
            </a:extLst>
          </p:cNvPr>
          <p:cNvSpPr/>
          <p:nvPr/>
        </p:nvSpPr>
        <p:spPr>
          <a:xfrm>
            <a:off x="1895480" y="2828026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7C0F766-3458-2744-B3F3-849D6BE35A47}"/>
              </a:ext>
            </a:extLst>
          </p:cNvPr>
          <p:cNvSpPr/>
          <p:nvPr/>
        </p:nvSpPr>
        <p:spPr>
          <a:xfrm>
            <a:off x="1895480" y="3797788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3A55565-3D56-AC40-B6AE-10144D4E82BB}"/>
              </a:ext>
            </a:extLst>
          </p:cNvPr>
          <p:cNvGrpSpPr/>
          <p:nvPr/>
        </p:nvGrpSpPr>
        <p:grpSpPr>
          <a:xfrm rot="10800000">
            <a:off x="2648235" y="3797788"/>
            <a:ext cx="668585" cy="631729"/>
            <a:chOff x="5585254" y="3793524"/>
            <a:chExt cx="642551" cy="607130"/>
          </a:xfrm>
        </p:grpSpPr>
        <p:sp>
          <p:nvSpPr>
            <p:cNvPr id="40" name="Pie 39">
              <a:extLst>
                <a:ext uri="{FF2B5EF4-FFF2-40B4-BE49-F238E27FC236}">
                  <a16:creationId xmlns:a16="http://schemas.microsoft.com/office/drawing/2014/main" id="{F59ABE0E-D34D-D146-B5A8-1159E25B9ADA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Pie 40">
              <a:extLst>
                <a:ext uri="{FF2B5EF4-FFF2-40B4-BE49-F238E27FC236}">
                  <a16:creationId xmlns:a16="http://schemas.microsoft.com/office/drawing/2014/main" id="{F3E7D4DC-8418-1043-B63A-62F9DC6F7919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e</a:t>
              </a:r>
            </a:p>
          </p:txBody>
        </p:sp>
      </p:grpSp>
      <p:sp>
        <p:nvSpPr>
          <p:cNvPr id="42" name="Right Arrow 41">
            <a:extLst>
              <a:ext uri="{FF2B5EF4-FFF2-40B4-BE49-F238E27FC236}">
                <a16:creationId xmlns:a16="http://schemas.microsoft.com/office/drawing/2014/main" id="{73C0F7A8-54C5-DD48-8B89-6458476EDF31}"/>
              </a:ext>
            </a:extLst>
          </p:cNvPr>
          <p:cNvSpPr/>
          <p:nvPr/>
        </p:nvSpPr>
        <p:spPr>
          <a:xfrm>
            <a:off x="854424" y="2984069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ED5ABA16-B6CB-B040-BDBD-DF1FD86B9166}"/>
              </a:ext>
            </a:extLst>
          </p:cNvPr>
          <p:cNvSpPr/>
          <p:nvPr/>
        </p:nvSpPr>
        <p:spPr>
          <a:xfrm rot="10800000">
            <a:off x="844787" y="3953831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930558FC-4781-5240-AB16-6670BBB4C1FA}"/>
              </a:ext>
            </a:extLst>
          </p:cNvPr>
          <p:cNvSpPr/>
          <p:nvPr/>
        </p:nvSpPr>
        <p:spPr>
          <a:xfrm rot="10800000">
            <a:off x="844786" y="1671166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58102F1-A241-0646-B7CA-88A1CA636A11}"/>
              </a:ext>
            </a:extLst>
          </p:cNvPr>
          <p:cNvSpPr/>
          <p:nvPr/>
        </p:nvSpPr>
        <p:spPr>
          <a:xfrm>
            <a:off x="1895480" y="1515122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0BBD043-CE9A-624F-A3DF-7E37592CA14A}"/>
              </a:ext>
            </a:extLst>
          </p:cNvPr>
          <p:cNvSpPr/>
          <p:nvPr/>
        </p:nvSpPr>
        <p:spPr>
          <a:xfrm>
            <a:off x="820445" y="2365734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A93720A-4A1E-7F4B-922B-D2EF6B4211E0}"/>
              </a:ext>
            </a:extLst>
          </p:cNvPr>
          <p:cNvSpPr/>
          <p:nvPr/>
        </p:nvSpPr>
        <p:spPr>
          <a:xfrm>
            <a:off x="1218949" y="236256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8573731-D7AC-614D-BF6F-75C2E905906D}"/>
              </a:ext>
            </a:extLst>
          </p:cNvPr>
          <p:cNvSpPr/>
          <p:nvPr/>
        </p:nvSpPr>
        <p:spPr>
          <a:xfrm>
            <a:off x="1595829" y="236256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CA8517-95DE-FE42-B2D5-524DBF6B6251}"/>
              </a:ext>
            </a:extLst>
          </p:cNvPr>
          <p:cNvGrpSpPr/>
          <p:nvPr/>
        </p:nvGrpSpPr>
        <p:grpSpPr>
          <a:xfrm>
            <a:off x="2654411" y="2804880"/>
            <a:ext cx="668585" cy="631729"/>
            <a:chOff x="5585254" y="3793524"/>
            <a:chExt cx="642551" cy="607130"/>
          </a:xfrm>
        </p:grpSpPr>
        <p:sp>
          <p:nvSpPr>
            <p:cNvPr id="50" name="Pie 49">
              <a:extLst>
                <a:ext uri="{FF2B5EF4-FFF2-40B4-BE49-F238E27FC236}">
                  <a16:creationId xmlns:a16="http://schemas.microsoft.com/office/drawing/2014/main" id="{7DD47B1F-D65F-9C41-A18C-6C38DFF939D2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Pie 50">
              <a:extLst>
                <a:ext uri="{FF2B5EF4-FFF2-40B4-BE49-F238E27FC236}">
                  <a16:creationId xmlns:a16="http://schemas.microsoft.com/office/drawing/2014/main" id="{D3924090-21FE-9742-908A-A2DE598BDC98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sp>
        <p:nvSpPr>
          <p:cNvPr id="59" name="Right Arrow 58">
            <a:extLst>
              <a:ext uri="{FF2B5EF4-FFF2-40B4-BE49-F238E27FC236}">
                <a16:creationId xmlns:a16="http://schemas.microsoft.com/office/drawing/2014/main" id="{C132CEE9-DDDA-084C-9D9D-97A63CC51AF2}"/>
              </a:ext>
            </a:extLst>
          </p:cNvPr>
          <p:cNvSpPr/>
          <p:nvPr/>
        </p:nvSpPr>
        <p:spPr>
          <a:xfrm>
            <a:off x="854424" y="4923593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87E5CEE-3DC4-FF47-801C-670A34012E04}"/>
              </a:ext>
            </a:extLst>
          </p:cNvPr>
          <p:cNvSpPr/>
          <p:nvPr/>
        </p:nvSpPr>
        <p:spPr>
          <a:xfrm>
            <a:off x="1895479" y="4767550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E808DBF-3EDD-1B44-BD52-C5D745D2F064}"/>
              </a:ext>
            </a:extLst>
          </p:cNvPr>
          <p:cNvGrpSpPr/>
          <p:nvPr/>
        </p:nvGrpSpPr>
        <p:grpSpPr>
          <a:xfrm>
            <a:off x="2648234" y="4772970"/>
            <a:ext cx="668585" cy="631729"/>
            <a:chOff x="5585254" y="3793524"/>
            <a:chExt cx="642551" cy="607130"/>
          </a:xfrm>
        </p:grpSpPr>
        <p:sp>
          <p:nvSpPr>
            <p:cNvPr id="62" name="Pie 61">
              <a:extLst>
                <a:ext uri="{FF2B5EF4-FFF2-40B4-BE49-F238E27FC236}">
                  <a16:creationId xmlns:a16="http://schemas.microsoft.com/office/drawing/2014/main" id="{294EBFF0-0287-244A-9E74-A94B42FC0666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3" name="Pie 62">
              <a:extLst>
                <a:ext uri="{FF2B5EF4-FFF2-40B4-BE49-F238E27FC236}">
                  <a16:creationId xmlns:a16="http://schemas.microsoft.com/office/drawing/2014/main" id="{1761FE42-0FEC-DD4A-BCCD-B9081B0188FE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 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71B8CB1-B301-9542-A4F3-0756085268EE}"/>
              </a:ext>
            </a:extLst>
          </p:cNvPr>
          <p:cNvSpPr txBox="1"/>
          <p:nvPr/>
        </p:nvSpPr>
        <p:spPr>
          <a:xfrm>
            <a:off x="1367230" y="5622966"/>
            <a:ext cx="152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More rounds</a:t>
            </a:r>
          </a:p>
        </p:txBody>
      </p:sp>
    </p:spTree>
    <p:extLst>
      <p:ext uri="{BB962C8B-B14F-4D97-AF65-F5344CB8AC3E}">
        <p14:creationId xmlns:p14="http://schemas.microsoft.com/office/powerpoint/2010/main" val="37892913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72E1-410D-1E41-82E0-0A26C86B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XK                                              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57F5-8C0B-844F-94FE-9E3FD403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D86BC0-BE1A-5941-90F7-940B6428EC62}"/>
              </a:ext>
            </a:extLst>
          </p:cNvPr>
          <p:cNvSpPr/>
          <p:nvPr/>
        </p:nvSpPr>
        <p:spPr>
          <a:xfrm>
            <a:off x="8263759" y="2828026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766FE1-2831-0A4C-9A4B-571AB567F7EF}"/>
              </a:ext>
            </a:extLst>
          </p:cNvPr>
          <p:cNvSpPr/>
          <p:nvPr/>
        </p:nvSpPr>
        <p:spPr>
          <a:xfrm>
            <a:off x="8263759" y="3797788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C8233A-D295-8542-AD91-9BA48A25DA1B}"/>
              </a:ext>
            </a:extLst>
          </p:cNvPr>
          <p:cNvGrpSpPr/>
          <p:nvPr/>
        </p:nvGrpSpPr>
        <p:grpSpPr>
          <a:xfrm rot="10800000">
            <a:off x="9016514" y="3797788"/>
            <a:ext cx="668585" cy="631729"/>
            <a:chOff x="5585254" y="3793524"/>
            <a:chExt cx="642551" cy="607130"/>
          </a:xfrm>
        </p:grpSpPr>
        <p:sp>
          <p:nvSpPr>
            <p:cNvPr id="7" name="Pie 6">
              <a:extLst>
                <a:ext uri="{FF2B5EF4-FFF2-40B4-BE49-F238E27FC236}">
                  <a16:creationId xmlns:a16="http://schemas.microsoft.com/office/drawing/2014/main" id="{BEAE05EC-CBA6-9F45-A5CE-72EEA59990BB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Pie 7">
              <a:extLst>
                <a:ext uri="{FF2B5EF4-FFF2-40B4-BE49-F238E27FC236}">
                  <a16:creationId xmlns:a16="http://schemas.microsoft.com/office/drawing/2014/main" id="{D6D9CFE6-2F93-2C4F-B07E-7BD1E6026934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e</a:t>
              </a:r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8F6817BD-FC0F-C24C-A48B-9842D284FB2F}"/>
              </a:ext>
            </a:extLst>
          </p:cNvPr>
          <p:cNvSpPr/>
          <p:nvPr/>
        </p:nvSpPr>
        <p:spPr>
          <a:xfrm>
            <a:off x="7222703" y="2984069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04E81DD-EC58-F84B-9746-B2625AE93B6F}"/>
              </a:ext>
            </a:extLst>
          </p:cNvPr>
          <p:cNvSpPr/>
          <p:nvPr/>
        </p:nvSpPr>
        <p:spPr>
          <a:xfrm rot="10800000">
            <a:off x="7213066" y="3953831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D4B8A90-0BAB-F844-95C8-8B8D834987E4}"/>
              </a:ext>
            </a:extLst>
          </p:cNvPr>
          <p:cNvSpPr/>
          <p:nvPr/>
        </p:nvSpPr>
        <p:spPr>
          <a:xfrm rot="10800000">
            <a:off x="7213065" y="1671166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A749147-476D-1844-856D-AC7ADBAD1C9E}"/>
              </a:ext>
            </a:extLst>
          </p:cNvPr>
          <p:cNvSpPr/>
          <p:nvPr/>
        </p:nvSpPr>
        <p:spPr>
          <a:xfrm>
            <a:off x="8263759" y="1515122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0E792F-6557-A043-B8FC-D90AA75A1653}"/>
              </a:ext>
            </a:extLst>
          </p:cNvPr>
          <p:cNvSpPr/>
          <p:nvPr/>
        </p:nvSpPr>
        <p:spPr>
          <a:xfrm>
            <a:off x="7188724" y="2365734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135E0E-4F6F-BE48-9ACC-8E3A48B3A511}"/>
              </a:ext>
            </a:extLst>
          </p:cNvPr>
          <p:cNvSpPr/>
          <p:nvPr/>
        </p:nvSpPr>
        <p:spPr>
          <a:xfrm>
            <a:off x="7587228" y="236256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35D72F-E157-AF42-835B-6953A27CD84A}"/>
              </a:ext>
            </a:extLst>
          </p:cNvPr>
          <p:cNvSpPr/>
          <p:nvPr/>
        </p:nvSpPr>
        <p:spPr>
          <a:xfrm>
            <a:off x="7964108" y="236256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514DC93-70CE-2346-98D7-BCC115DEC254}"/>
              </a:ext>
            </a:extLst>
          </p:cNvPr>
          <p:cNvGrpSpPr/>
          <p:nvPr/>
        </p:nvGrpSpPr>
        <p:grpSpPr>
          <a:xfrm>
            <a:off x="9022690" y="2804880"/>
            <a:ext cx="668585" cy="631729"/>
            <a:chOff x="5585254" y="3793524"/>
            <a:chExt cx="642551" cy="607130"/>
          </a:xfrm>
        </p:grpSpPr>
        <p:sp>
          <p:nvSpPr>
            <p:cNvPr id="29" name="Pie 28">
              <a:extLst>
                <a:ext uri="{FF2B5EF4-FFF2-40B4-BE49-F238E27FC236}">
                  <a16:creationId xmlns:a16="http://schemas.microsoft.com/office/drawing/2014/main" id="{CE4CDD07-BA7C-024A-BEEC-F952FE87D338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Pie 27">
              <a:extLst>
                <a:ext uri="{FF2B5EF4-FFF2-40B4-BE49-F238E27FC236}">
                  <a16:creationId xmlns:a16="http://schemas.microsoft.com/office/drawing/2014/main" id="{462C666F-7068-E741-B445-04B884403497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A05E4C8-734D-CC4B-99BB-E01B9AF255C5}"/>
              </a:ext>
            </a:extLst>
          </p:cNvPr>
          <p:cNvSpPr/>
          <p:nvPr/>
        </p:nvSpPr>
        <p:spPr>
          <a:xfrm>
            <a:off x="9915270" y="2810241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357CDB-4F55-8340-89CB-A439305859D2}"/>
              </a:ext>
            </a:extLst>
          </p:cNvPr>
          <p:cNvGrpSpPr/>
          <p:nvPr/>
        </p:nvGrpSpPr>
        <p:grpSpPr>
          <a:xfrm>
            <a:off x="10685215" y="2804880"/>
            <a:ext cx="668585" cy="631729"/>
            <a:chOff x="5585254" y="3793524"/>
            <a:chExt cx="642551" cy="607130"/>
          </a:xfrm>
        </p:grpSpPr>
        <p:sp>
          <p:nvSpPr>
            <p:cNvPr id="32" name="Pie 31">
              <a:extLst>
                <a:ext uri="{FF2B5EF4-FFF2-40B4-BE49-F238E27FC236}">
                  <a16:creationId xmlns:a16="http://schemas.microsoft.com/office/drawing/2014/main" id="{86A9749F-3CBF-D043-8544-1E6F0228F859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Pie 32">
              <a:extLst>
                <a:ext uri="{FF2B5EF4-FFF2-40B4-BE49-F238E27FC236}">
                  <a16:creationId xmlns:a16="http://schemas.microsoft.com/office/drawing/2014/main" id="{CDA37C13-EAF6-AB45-A340-E709ED75D6FF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 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06EC5D9-A7B7-4947-A105-0CBA72C81EB3}"/>
              </a:ext>
            </a:extLst>
          </p:cNvPr>
          <p:cNvGrpSpPr/>
          <p:nvPr/>
        </p:nvGrpSpPr>
        <p:grpSpPr>
          <a:xfrm rot="10800000">
            <a:off x="9915270" y="3814491"/>
            <a:ext cx="668585" cy="631729"/>
            <a:chOff x="5585254" y="3793524"/>
            <a:chExt cx="642551" cy="607130"/>
          </a:xfrm>
        </p:grpSpPr>
        <p:sp>
          <p:nvSpPr>
            <p:cNvPr id="35" name="Pie 34">
              <a:extLst>
                <a:ext uri="{FF2B5EF4-FFF2-40B4-BE49-F238E27FC236}">
                  <a16:creationId xmlns:a16="http://schemas.microsoft.com/office/drawing/2014/main" id="{B53F18F3-B3F0-BE4C-88FC-C1870D0696F1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Pie 35">
              <a:extLst>
                <a:ext uri="{FF2B5EF4-FFF2-40B4-BE49-F238E27FC236}">
                  <a16:creationId xmlns:a16="http://schemas.microsoft.com/office/drawing/2014/main" id="{CCF55CE9-DC23-514A-A99A-B5346AC048DE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18BF9215-D388-BF48-A45E-0E4238873D74}"/>
              </a:ext>
            </a:extLst>
          </p:cNvPr>
          <p:cNvSpPr/>
          <p:nvPr/>
        </p:nvSpPr>
        <p:spPr>
          <a:xfrm>
            <a:off x="1895480" y="2828026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7C0F766-3458-2744-B3F3-849D6BE35A47}"/>
              </a:ext>
            </a:extLst>
          </p:cNvPr>
          <p:cNvSpPr/>
          <p:nvPr/>
        </p:nvSpPr>
        <p:spPr>
          <a:xfrm>
            <a:off x="1895480" y="3797788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3A55565-3D56-AC40-B6AE-10144D4E82BB}"/>
              </a:ext>
            </a:extLst>
          </p:cNvPr>
          <p:cNvGrpSpPr/>
          <p:nvPr/>
        </p:nvGrpSpPr>
        <p:grpSpPr>
          <a:xfrm rot="10800000">
            <a:off x="2648235" y="3797788"/>
            <a:ext cx="668585" cy="631729"/>
            <a:chOff x="5585254" y="3793524"/>
            <a:chExt cx="642551" cy="607130"/>
          </a:xfrm>
        </p:grpSpPr>
        <p:sp>
          <p:nvSpPr>
            <p:cNvPr id="40" name="Pie 39">
              <a:extLst>
                <a:ext uri="{FF2B5EF4-FFF2-40B4-BE49-F238E27FC236}">
                  <a16:creationId xmlns:a16="http://schemas.microsoft.com/office/drawing/2014/main" id="{F59ABE0E-D34D-D146-B5A8-1159E25B9ADA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Pie 40">
              <a:extLst>
                <a:ext uri="{FF2B5EF4-FFF2-40B4-BE49-F238E27FC236}">
                  <a16:creationId xmlns:a16="http://schemas.microsoft.com/office/drawing/2014/main" id="{F3E7D4DC-8418-1043-B63A-62F9DC6F7919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e</a:t>
              </a:r>
            </a:p>
          </p:txBody>
        </p:sp>
      </p:grpSp>
      <p:sp>
        <p:nvSpPr>
          <p:cNvPr id="42" name="Right Arrow 41">
            <a:extLst>
              <a:ext uri="{FF2B5EF4-FFF2-40B4-BE49-F238E27FC236}">
                <a16:creationId xmlns:a16="http://schemas.microsoft.com/office/drawing/2014/main" id="{73C0F7A8-54C5-DD48-8B89-6458476EDF31}"/>
              </a:ext>
            </a:extLst>
          </p:cNvPr>
          <p:cNvSpPr/>
          <p:nvPr/>
        </p:nvSpPr>
        <p:spPr>
          <a:xfrm>
            <a:off x="854424" y="2984069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ED5ABA16-B6CB-B040-BDBD-DF1FD86B9166}"/>
              </a:ext>
            </a:extLst>
          </p:cNvPr>
          <p:cNvSpPr/>
          <p:nvPr/>
        </p:nvSpPr>
        <p:spPr>
          <a:xfrm rot="10800000">
            <a:off x="844787" y="3953831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930558FC-4781-5240-AB16-6670BBB4C1FA}"/>
              </a:ext>
            </a:extLst>
          </p:cNvPr>
          <p:cNvSpPr/>
          <p:nvPr/>
        </p:nvSpPr>
        <p:spPr>
          <a:xfrm rot="10800000">
            <a:off x="844786" y="1671166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58102F1-A241-0646-B7CA-88A1CA636A11}"/>
              </a:ext>
            </a:extLst>
          </p:cNvPr>
          <p:cNvSpPr/>
          <p:nvPr/>
        </p:nvSpPr>
        <p:spPr>
          <a:xfrm>
            <a:off x="1895480" y="1515122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0BBD043-CE9A-624F-A3DF-7E37592CA14A}"/>
              </a:ext>
            </a:extLst>
          </p:cNvPr>
          <p:cNvSpPr/>
          <p:nvPr/>
        </p:nvSpPr>
        <p:spPr>
          <a:xfrm>
            <a:off x="820445" y="2365734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A93720A-4A1E-7F4B-922B-D2EF6B4211E0}"/>
              </a:ext>
            </a:extLst>
          </p:cNvPr>
          <p:cNvSpPr/>
          <p:nvPr/>
        </p:nvSpPr>
        <p:spPr>
          <a:xfrm>
            <a:off x="1218949" y="236256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8573731-D7AC-614D-BF6F-75C2E905906D}"/>
              </a:ext>
            </a:extLst>
          </p:cNvPr>
          <p:cNvSpPr/>
          <p:nvPr/>
        </p:nvSpPr>
        <p:spPr>
          <a:xfrm>
            <a:off x="1595829" y="236256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CA8517-95DE-FE42-B2D5-524DBF6B6251}"/>
              </a:ext>
            </a:extLst>
          </p:cNvPr>
          <p:cNvGrpSpPr/>
          <p:nvPr/>
        </p:nvGrpSpPr>
        <p:grpSpPr>
          <a:xfrm>
            <a:off x="2654411" y="2804880"/>
            <a:ext cx="668585" cy="631729"/>
            <a:chOff x="5585254" y="3793524"/>
            <a:chExt cx="642551" cy="607130"/>
          </a:xfrm>
        </p:grpSpPr>
        <p:sp>
          <p:nvSpPr>
            <p:cNvPr id="50" name="Pie 49">
              <a:extLst>
                <a:ext uri="{FF2B5EF4-FFF2-40B4-BE49-F238E27FC236}">
                  <a16:creationId xmlns:a16="http://schemas.microsoft.com/office/drawing/2014/main" id="{7DD47B1F-D65F-9C41-A18C-6C38DFF939D2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Pie 50">
              <a:extLst>
                <a:ext uri="{FF2B5EF4-FFF2-40B4-BE49-F238E27FC236}">
                  <a16:creationId xmlns:a16="http://schemas.microsoft.com/office/drawing/2014/main" id="{D3924090-21FE-9742-908A-A2DE598BDC98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sp>
        <p:nvSpPr>
          <p:cNvPr id="59" name="Right Arrow 58">
            <a:extLst>
              <a:ext uri="{FF2B5EF4-FFF2-40B4-BE49-F238E27FC236}">
                <a16:creationId xmlns:a16="http://schemas.microsoft.com/office/drawing/2014/main" id="{C132CEE9-DDDA-084C-9D9D-97A63CC51AF2}"/>
              </a:ext>
            </a:extLst>
          </p:cNvPr>
          <p:cNvSpPr/>
          <p:nvPr/>
        </p:nvSpPr>
        <p:spPr>
          <a:xfrm>
            <a:off x="854424" y="4923593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87E5CEE-3DC4-FF47-801C-670A34012E04}"/>
              </a:ext>
            </a:extLst>
          </p:cNvPr>
          <p:cNvSpPr/>
          <p:nvPr/>
        </p:nvSpPr>
        <p:spPr>
          <a:xfrm>
            <a:off x="1895479" y="4767550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E808DBF-3EDD-1B44-BD52-C5D745D2F064}"/>
              </a:ext>
            </a:extLst>
          </p:cNvPr>
          <p:cNvGrpSpPr/>
          <p:nvPr/>
        </p:nvGrpSpPr>
        <p:grpSpPr>
          <a:xfrm>
            <a:off x="2648234" y="4772970"/>
            <a:ext cx="668585" cy="631729"/>
            <a:chOff x="5585254" y="3793524"/>
            <a:chExt cx="642551" cy="607130"/>
          </a:xfrm>
        </p:grpSpPr>
        <p:sp>
          <p:nvSpPr>
            <p:cNvPr id="62" name="Pie 61">
              <a:extLst>
                <a:ext uri="{FF2B5EF4-FFF2-40B4-BE49-F238E27FC236}">
                  <a16:creationId xmlns:a16="http://schemas.microsoft.com/office/drawing/2014/main" id="{294EBFF0-0287-244A-9E74-A94B42FC0666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3" name="Pie 62">
              <a:extLst>
                <a:ext uri="{FF2B5EF4-FFF2-40B4-BE49-F238E27FC236}">
                  <a16:creationId xmlns:a16="http://schemas.microsoft.com/office/drawing/2014/main" id="{1761FE42-0FEC-DD4A-BCCD-B9081B0188FE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 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71B8CB1-B301-9542-A4F3-0756085268EE}"/>
              </a:ext>
            </a:extLst>
          </p:cNvPr>
          <p:cNvSpPr txBox="1"/>
          <p:nvPr/>
        </p:nvSpPr>
        <p:spPr>
          <a:xfrm>
            <a:off x="1367230" y="5622966"/>
            <a:ext cx="152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More rounds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4437E4-15A1-F445-98D4-69A658AEFFC0}"/>
              </a:ext>
            </a:extLst>
          </p:cNvPr>
          <p:cNvSpPr txBox="1"/>
          <p:nvPr/>
        </p:nvSpPr>
        <p:spPr>
          <a:xfrm>
            <a:off x="8666017" y="4779972"/>
            <a:ext cx="124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More DHs</a:t>
            </a:r>
          </a:p>
        </p:txBody>
      </p:sp>
    </p:spTree>
    <p:extLst>
      <p:ext uri="{BB962C8B-B14F-4D97-AF65-F5344CB8AC3E}">
        <p14:creationId xmlns:p14="http://schemas.microsoft.com/office/powerpoint/2010/main" val="31619559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72E1-410D-1E41-82E0-0A26C86B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XK                                              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57F5-8C0B-844F-94FE-9E3FD403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D86BC0-BE1A-5941-90F7-940B6428EC62}"/>
              </a:ext>
            </a:extLst>
          </p:cNvPr>
          <p:cNvSpPr/>
          <p:nvPr/>
        </p:nvSpPr>
        <p:spPr>
          <a:xfrm>
            <a:off x="8263759" y="2828026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766FE1-2831-0A4C-9A4B-571AB567F7EF}"/>
              </a:ext>
            </a:extLst>
          </p:cNvPr>
          <p:cNvSpPr/>
          <p:nvPr/>
        </p:nvSpPr>
        <p:spPr>
          <a:xfrm>
            <a:off x="8263759" y="3797788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C8233A-D295-8542-AD91-9BA48A25DA1B}"/>
              </a:ext>
            </a:extLst>
          </p:cNvPr>
          <p:cNvGrpSpPr/>
          <p:nvPr/>
        </p:nvGrpSpPr>
        <p:grpSpPr>
          <a:xfrm rot="10800000">
            <a:off x="9016514" y="3797788"/>
            <a:ext cx="668585" cy="631729"/>
            <a:chOff x="5585254" y="3793524"/>
            <a:chExt cx="642551" cy="607130"/>
          </a:xfrm>
        </p:grpSpPr>
        <p:sp>
          <p:nvSpPr>
            <p:cNvPr id="7" name="Pie 6">
              <a:extLst>
                <a:ext uri="{FF2B5EF4-FFF2-40B4-BE49-F238E27FC236}">
                  <a16:creationId xmlns:a16="http://schemas.microsoft.com/office/drawing/2014/main" id="{BEAE05EC-CBA6-9F45-A5CE-72EEA59990BB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Pie 7">
              <a:extLst>
                <a:ext uri="{FF2B5EF4-FFF2-40B4-BE49-F238E27FC236}">
                  <a16:creationId xmlns:a16="http://schemas.microsoft.com/office/drawing/2014/main" id="{D6D9CFE6-2F93-2C4F-B07E-7BD1E6026934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e</a:t>
              </a:r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8F6817BD-FC0F-C24C-A48B-9842D284FB2F}"/>
              </a:ext>
            </a:extLst>
          </p:cNvPr>
          <p:cNvSpPr/>
          <p:nvPr/>
        </p:nvSpPr>
        <p:spPr>
          <a:xfrm>
            <a:off x="7222703" y="2984069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04E81DD-EC58-F84B-9746-B2625AE93B6F}"/>
              </a:ext>
            </a:extLst>
          </p:cNvPr>
          <p:cNvSpPr/>
          <p:nvPr/>
        </p:nvSpPr>
        <p:spPr>
          <a:xfrm rot="10800000">
            <a:off x="7213066" y="3953831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D4B8A90-0BAB-F844-95C8-8B8D834987E4}"/>
              </a:ext>
            </a:extLst>
          </p:cNvPr>
          <p:cNvSpPr/>
          <p:nvPr/>
        </p:nvSpPr>
        <p:spPr>
          <a:xfrm rot="10800000">
            <a:off x="7213065" y="1671166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A749147-476D-1844-856D-AC7ADBAD1C9E}"/>
              </a:ext>
            </a:extLst>
          </p:cNvPr>
          <p:cNvSpPr/>
          <p:nvPr/>
        </p:nvSpPr>
        <p:spPr>
          <a:xfrm>
            <a:off x="8263759" y="1515122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0E792F-6557-A043-B8FC-D90AA75A1653}"/>
              </a:ext>
            </a:extLst>
          </p:cNvPr>
          <p:cNvSpPr/>
          <p:nvPr/>
        </p:nvSpPr>
        <p:spPr>
          <a:xfrm>
            <a:off x="7188724" y="2365734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135E0E-4F6F-BE48-9ACC-8E3A48B3A511}"/>
              </a:ext>
            </a:extLst>
          </p:cNvPr>
          <p:cNvSpPr/>
          <p:nvPr/>
        </p:nvSpPr>
        <p:spPr>
          <a:xfrm>
            <a:off x="7587228" y="236256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35D72F-E157-AF42-835B-6953A27CD84A}"/>
              </a:ext>
            </a:extLst>
          </p:cNvPr>
          <p:cNvSpPr/>
          <p:nvPr/>
        </p:nvSpPr>
        <p:spPr>
          <a:xfrm>
            <a:off x="7964108" y="236256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514DC93-70CE-2346-98D7-BCC115DEC254}"/>
              </a:ext>
            </a:extLst>
          </p:cNvPr>
          <p:cNvGrpSpPr/>
          <p:nvPr/>
        </p:nvGrpSpPr>
        <p:grpSpPr>
          <a:xfrm>
            <a:off x="9022690" y="2804880"/>
            <a:ext cx="668585" cy="631729"/>
            <a:chOff x="5585254" y="3793524"/>
            <a:chExt cx="642551" cy="607130"/>
          </a:xfrm>
        </p:grpSpPr>
        <p:sp>
          <p:nvSpPr>
            <p:cNvPr id="29" name="Pie 28">
              <a:extLst>
                <a:ext uri="{FF2B5EF4-FFF2-40B4-BE49-F238E27FC236}">
                  <a16:creationId xmlns:a16="http://schemas.microsoft.com/office/drawing/2014/main" id="{CE4CDD07-BA7C-024A-BEEC-F952FE87D338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Pie 27">
              <a:extLst>
                <a:ext uri="{FF2B5EF4-FFF2-40B4-BE49-F238E27FC236}">
                  <a16:creationId xmlns:a16="http://schemas.microsoft.com/office/drawing/2014/main" id="{462C666F-7068-E741-B445-04B884403497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A05E4C8-734D-CC4B-99BB-E01B9AF255C5}"/>
              </a:ext>
            </a:extLst>
          </p:cNvPr>
          <p:cNvSpPr/>
          <p:nvPr/>
        </p:nvSpPr>
        <p:spPr>
          <a:xfrm>
            <a:off x="9915270" y="2810241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357CDB-4F55-8340-89CB-A439305859D2}"/>
              </a:ext>
            </a:extLst>
          </p:cNvPr>
          <p:cNvGrpSpPr/>
          <p:nvPr/>
        </p:nvGrpSpPr>
        <p:grpSpPr>
          <a:xfrm>
            <a:off x="10685215" y="2804880"/>
            <a:ext cx="668585" cy="631729"/>
            <a:chOff x="5585254" y="3793524"/>
            <a:chExt cx="642551" cy="607130"/>
          </a:xfrm>
        </p:grpSpPr>
        <p:sp>
          <p:nvSpPr>
            <p:cNvPr id="32" name="Pie 31">
              <a:extLst>
                <a:ext uri="{FF2B5EF4-FFF2-40B4-BE49-F238E27FC236}">
                  <a16:creationId xmlns:a16="http://schemas.microsoft.com/office/drawing/2014/main" id="{86A9749F-3CBF-D043-8544-1E6F0228F859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Pie 32">
              <a:extLst>
                <a:ext uri="{FF2B5EF4-FFF2-40B4-BE49-F238E27FC236}">
                  <a16:creationId xmlns:a16="http://schemas.microsoft.com/office/drawing/2014/main" id="{CDA37C13-EAF6-AB45-A340-E709ED75D6FF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 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06EC5D9-A7B7-4947-A105-0CBA72C81EB3}"/>
              </a:ext>
            </a:extLst>
          </p:cNvPr>
          <p:cNvGrpSpPr/>
          <p:nvPr/>
        </p:nvGrpSpPr>
        <p:grpSpPr>
          <a:xfrm rot="10800000">
            <a:off x="9915270" y="3814491"/>
            <a:ext cx="668585" cy="631729"/>
            <a:chOff x="5585254" y="3793524"/>
            <a:chExt cx="642551" cy="607130"/>
          </a:xfrm>
        </p:grpSpPr>
        <p:sp>
          <p:nvSpPr>
            <p:cNvPr id="35" name="Pie 34">
              <a:extLst>
                <a:ext uri="{FF2B5EF4-FFF2-40B4-BE49-F238E27FC236}">
                  <a16:creationId xmlns:a16="http://schemas.microsoft.com/office/drawing/2014/main" id="{B53F18F3-B3F0-BE4C-88FC-C1870D0696F1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Pie 35">
              <a:extLst>
                <a:ext uri="{FF2B5EF4-FFF2-40B4-BE49-F238E27FC236}">
                  <a16:creationId xmlns:a16="http://schemas.microsoft.com/office/drawing/2014/main" id="{CCF55CE9-DC23-514A-A99A-B5346AC048DE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18BF9215-D388-BF48-A45E-0E4238873D74}"/>
              </a:ext>
            </a:extLst>
          </p:cNvPr>
          <p:cNvSpPr/>
          <p:nvPr/>
        </p:nvSpPr>
        <p:spPr>
          <a:xfrm>
            <a:off x="1895480" y="2828026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7C0F766-3458-2744-B3F3-849D6BE35A47}"/>
              </a:ext>
            </a:extLst>
          </p:cNvPr>
          <p:cNvSpPr/>
          <p:nvPr/>
        </p:nvSpPr>
        <p:spPr>
          <a:xfrm>
            <a:off x="1895480" y="3797788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3A55565-3D56-AC40-B6AE-10144D4E82BB}"/>
              </a:ext>
            </a:extLst>
          </p:cNvPr>
          <p:cNvGrpSpPr/>
          <p:nvPr/>
        </p:nvGrpSpPr>
        <p:grpSpPr>
          <a:xfrm rot="10800000">
            <a:off x="2648235" y="3797788"/>
            <a:ext cx="668585" cy="631729"/>
            <a:chOff x="5585254" y="3793524"/>
            <a:chExt cx="642551" cy="607130"/>
          </a:xfrm>
        </p:grpSpPr>
        <p:sp>
          <p:nvSpPr>
            <p:cNvPr id="40" name="Pie 39">
              <a:extLst>
                <a:ext uri="{FF2B5EF4-FFF2-40B4-BE49-F238E27FC236}">
                  <a16:creationId xmlns:a16="http://schemas.microsoft.com/office/drawing/2014/main" id="{F59ABE0E-D34D-D146-B5A8-1159E25B9ADA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Pie 40">
              <a:extLst>
                <a:ext uri="{FF2B5EF4-FFF2-40B4-BE49-F238E27FC236}">
                  <a16:creationId xmlns:a16="http://schemas.microsoft.com/office/drawing/2014/main" id="{F3E7D4DC-8418-1043-B63A-62F9DC6F7919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e</a:t>
              </a:r>
            </a:p>
          </p:txBody>
        </p:sp>
      </p:grpSp>
      <p:sp>
        <p:nvSpPr>
          <p:cNvPr id="42" name="Right Arrow 41">
            <a:extLst>
              <a:ext uri="{FF2B5EF4-FFF2-40B4-BE49-F238E27FC236}">
                <a16:creationId xmlns:a16="http://schemas.microsoft.com/office/drawing/2014/main" id="{73C0F7A8-54C5-DD48-8B89-6458476EDF31}"/>
              </a:ext>
            </a:extLst>
          </p:cNvPr>
          <p:cNvSpPr/>
          <p:nvPr/>
        </p:nvSpPr>
        <p:spPr>
          <a:xfrm>
            <a:off x="854424" y="2984069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ED5ABA16-B6CB-B040-BDBD-DF1FD86B9166}"/>
              </a:ext>
            </a:extLst>
          </p:cNvPr>
          <p:cNvSpPr/>
          <p:nvPr/>
        </p:nvSpPr>
        <p:spPr>
          <a:xfrm rot="10800000">
            <a:off x="844787" y="3953831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930558FC-4781-5240-AB16-6670BBB4C1FA}"/>
              </a:ext>
            </a:extLst>
          </p:cNvPr>
          <p:cNvSpPr/>
          <p:nvPr/>
        </p:nvSpPr>
        <p:spPr>
          <a:xfrm rot="10800000">
            <a:off x="844786" y="1671166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58102F1-A241-0646-B7CA-88A1CA636A11}"/>
              </a:ext>
            </a:extLst>
          </p:cNvPr>
          <p:cNvSpPr/>
          <p:nvPr/>
        </p:nvSpPr>
        <p:spPr>
          <a:xfrm>
            <a:off x="1895480" y="1515122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0BBD043-CE9A-624F-A3DF-7E37592CA14A}"/>
              </a:ext>
            </a:extLst>
          </p:cNvPr>
          <p:cNvSpPr/>
          <p:nvPr/>
        </p:nvSpPr>
        <p:spPr>
          <a:xfrm>
            <a:off x="820445" y="2365734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A93720A-4A1E-7F4B-922B-D2EF6B4211E0}"/>
              </a:ext>
            </a:extLst>
          </p:cNvPr>
          <p:cNvSpPr/>
          <p:nvPr/>
        </p:nvSpPr>
        <p:spPr>
          <a:xfrm>
            <a:off x="1218949" y="236256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8573731-D7AC-614D-BF6F-75C2E905906D}"/>
              </a:ext>
            </a:extLst>
          </p:cNvPr>
          <p:cNvSpPr/>
          <p:nvPr/>
        </p:nvSpPr>
        <p:spPr>
          <a:xfrm>
            <a:off x="1595829" y="236256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CA8517-95DE-FE42-B2D5-524DBF6B6251}"/>
              </a:ext>
            </a:extLst>
          </p:cNvPr>
          <p:cNvGrpSpPr/>
          <p:nvPr/>
        </p:nvGrpSpPr>
        <p:grpSpPr>
          <a:xfrm>
            <a:off x="2654411" y="2804880"/>
            <a:ext cx="668585" cy="631729"/>
            <a:chOff x="5585254" y="3793524"/>
            <a:chExt cx="642551" cy="607130"/>
          </a:xfrm>
        </p:grpSpPr>
        <p:sp>
          <p:nvSpPr>
            <p:cNvPr id="50" name="Pie 49">
              <a:extLst>
                <a:ext uri="{FF2B5EF4-FFF2-40B4-BE49-F238E27FC236}">
                  <a16:creationId xmlns:a16="http://schemas.microsoft.com/office/drawing/2014/main" id="{7DD47B1F-D65F-9C41-A18C-6C38DFF939D2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Pie 50">
              <a:extLst>
                <a:ext uri="{FF2B5EF4-FFF2-40B4-BE49-F238E27FC236}">
                  <a16:creationId xmlns:a16="http://schemas.microsoft.com/office/drawing/2014/main" id="{D3924090-21FE-9742-908A-A2DE598BDC98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sp>
        <p:nvSpPr>
          <p:cNvPr id="59" name="Right Arrow 58">
            <a:extLst>
              <a:ext uri="{FF2B5EF4-FFF2-40B4-BE49-F238E27FC236}">
                <a16:creationId xmlns:a16="http://schemas.microsoft.com/office/drawing/2014/main" id="{C132CEE9-DDDA-084C-9D9D-97A63CC51AF2}"/>
              </a:ext>
            </a:extLst>
          </p:cNvPr>
          <p:cNvSpPr/>
          <p:nvPr/>
        </p:nvSpPr>
        <p:spPr>
          <a:xfrm>
            <a:off x="854424" y="4923593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87E5CEE-3DC4-FF47-801C-670A34012E04}"/>
              </a:ext>
            </a:extLst>
          </p:cNvPr>
          <p:cNvSpPr/>
          <p:nvPr/>
        </p:nvSpPr>
        <p:spPr>
          <a:xfrm>
            <a:off x="1895479" y="4767550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E808DBF-3EDD-1B44-BD52-C5D745D2F064}"/>
              </a:ext>
            </a:extLst>
          </p:cNvPr>
          <p:cNvGrpSpPr/>
          <p:nvPr/>
        </p:nvGrpSpPr>
        <p:grpSpPr>
          <a:xfrm>
            <a:off x="2648234" y="4772970"/>
            <a:ext cx="668585" cy="631729"/>
            <a:chOff x="5585254" y="3793524"/>
            <a:chExt cx="642551" cy="607130"/>
          </a:xfrm>
        </p:grpSpPr>
        <p:sp>
          <p:nvSpPr>
            <p:cNvPr id="62" name="Pie 61">
              <a:extLst>
                <a:ext uri="{FF2B5EF4-FFF2-40B4-BE49-F238E27FC236}">
                  <a16:creationId xmlns:a16="http://schemas.microsoft.com/office/drawing/2014/main" id="{294EBFF0-0287-244A-9E74-A94B42FC0666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3" name="Pie 62">
              <a:extLst>
                <a:ext uri="{FF2B5EF4-FFF2-40B4-BE49-F238E27FC236}">
                  <a16:creationId xmlns:a16="http://schemas.microsoft.com/office/drawing/2014/main" id="{1761FE42-0FEC-DD4A-BCCD-B9081B0188FE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 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71B8CB1-B301-9542-A4F3-0756085268EE}"/>
              </a:ext>
            </a:extLst>
          </p:cNvPr>
          <p:cNvSpPr txBox="1"/>
          <p:nvPr/>
        </p:nvSpPr>
        <p:spPr>
          <a:xfrm>
            <a:off x="1367230" y="5622966"/>
            <a:ext cx="152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More rounds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4437E4-15A1-F445-98D4-69A658AEFFC0}"/>
              </a:ext>
            </a:extLst>
          </p:cNvPr>
          <p:cNvSpPr txBox="1"/>
          <p:nvPr/>
        </p:nvSpPr>
        <p:spPr>
          <a:xfrm>
            <a:off x="8666017" y="4779972"/>
            <a:ext cx="124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More DHs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FB914E-E4DF-F247-8E71-41BBB78C94E8}"/>
              </a:ext>
            </a:extLst>
          </p:cNvPr>
          <p:cNvSpPr txBox="1"/>
          <p:nvPr/>
        </p:nvSpPr>
        <p:spPr>
          <a:xfrm>
            <a:off x="8666016" y="5141150"/>
            <a:ext cx="364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Weaker Security of first message</a:t>
            </a:r>
          </a:p>
        </p:txBody>
      </p:sp>
    </p:spTree>
    <p:extLst>
      <p:ext uri="{BB962C8B-B14F-4D97-AF65-F5344CB8AC3E}">
        <p14:creationId xmlns:p14="http://schemas.microsoft.com/office/powerpoint/2010/main" val="11047324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72E1-410D-1E41-82E0-0A26C86B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XK                                              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57F5-8C0B-844F-94FE-9E3FD403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D86BC0-BE1A-5941-90F7-940B6428EC62}"/>
              </a:ext>
            </a:extLst>
          </p:cNvPr>
          <p:cNvSpPr/>
          <p:nvPr/>
        </p:nvSpPr>
        <p:spPr>
          <a:xfrm>
            <a:off x="8263759" y="2828026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766FE1-2831-0A4C-9A4B-571AB567F7EF}"/>
              </a:ext>
            </a:extLst>
          </p:cNvPr>
          <p:cNvSpPr/>
          <p:nvPr/>
        </p:nvSpPr>
        <p:spPr>
          <a:xfrm>
            <a:off x="8263759" y="3797788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C8233A-D295-8542-AD91-9BA48A25DA1B}"/>
              </a:ext>
            </a:extLst>
          </p:cNvPr>
          <p:cNvGrpSpPr/>
          <p:nvPr/>
        </p:nvGrpSpPr>
        <p:grpSpPr>
          <a:xfrm rot="10800000">
            <a:off x="9016514" y="3797788"/>
            <a:ext cx="668585" cy="631729"/>
            <a:chOff x="5585254" y="3793524"/>
            <a:chExt cx="642551" cy="607130"/>
          </a:xfrm>
        </p:grpSpPr>
        <p:sp>
          <p:nvSpPr>
            <p:cNvPr id="7" name="Pie 6">
              <a:extLst>
                <a:ext uri="{FF2B5EF4-FFF2-40B4-BE49-F238E27FC236}">
                  <a16:creationId xmlns:a16="http://schemas.microsoft.com/office/drawing/2014/main" id="{BEAE05EC-CBA6-9F45-A5CE-72EEA59990BB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Pie 7">
              <a:extLst>
                <a:ext uri="{FF2B5EF4-FFF2-40B4-BE49-F238E27FC236}">
                  <a16:creationId xmlns:a16="http://schemas.microsoft.com/office/drawing/2014/main" id="{D6D9CFE6-2F93-2C4F-B07E-7BD1E6026934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e</a:t>
              </a:r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8F6817BD-FC0F-C24C-A48B-9842D284FB2F}"/>
              </a:ext>
            </a:extLst>
          </p:cNvPr>
          <p:cNvSpPr/>
          <p:nvPr/>
        </p:nvSpPr>
        <p:spPr>
          <a:xfrm>
            <a:off x="7222703" y="2984069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04E81DD-EC58-F84B-9746-B2625AE93B6F}"/>
              </a:ext>
            </a:extLst>
          </p:cNvPr>
          <p:cNvSpPr/>
          <p:nvPr/>
        </p:nvSpPr>
        <p:spPr>
          <a:xfrm rot="10800000">
            <a:off x="7213066" y="3953831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D4B8A90-0BAB-F844-95C8-8B8D834987E4}"/>
              </a:ext>
            </a:extLst>
          </p:cNvPr>
          <p:cNvSpPr/>
          <p:nvPr/>
        </p:nvSpPr>
        <p:spPr>
          <a:xfrm rot="10800000">
            <a:off x="7213065" y="1671166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A749147-476D-1844-856D-AC7ADBAD1C9E}"/>
              </a:ext>
            </a:extLst>
          </p:cNvPr>
          <p:cNvSpPr/>
          <p:nvPr/>
        </p:nvSpPr>
        <p:spPr>
          <a:xfrm>
            <a:off x="8263759" y="1515122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0E792F-6557-A043-B8FC-D90AA75A1653}"/>
              </a:ext>
            </a:extLst>
          </p:cNvPr>
          <p:cNvSpPr/>
          <p:nvPr/>
        </p:nvSpPr>
        <p:spPr>
          <a:xfrm>
            <a:off x="7188724" y="2365734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135E0E-4F6F-BE48-9ACC-8E3A48B3A511}"/>
              </a:ext>
            </a:extLst>
          </p:cNvPr>
          <p:cNvSpPr/>
          <p:nvPr/>
        </p:nvSpPr>
        <p:spPr>
          <a:xfrm>
            <a:off x="7587228" y="236256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35D72F-E157-AF42-835B-6953A27CD84A}"/>
              </a:ext>
            </a:extLst>
          </p:cNvPr>
          <p:cNvSpPr/>
          <p:nvPr/>
        </p:nvSpPr>
        <p:spPr>
          <a:xfrm>
            <a:off x="7964108" y="236256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514DC93-70CE-2346-98D7-BCC115DEC254}"/>
              </a:ext>
            </a:extLst>
          </p:cNvPr>
          <p:cNvGrpSpPr/>
          <p:nvPr/>
        </p:nvGrpSpPr>
        <p:grpSpPr>
          <a:xfrm>
            <a:off x="9022690" y="2804880"/>
            <a:ext cx="668585" cy="631729"/>
            <a:chOff x="5585254" y="3793524"/>
            <a:chExt cx="642551" cy="607130"/>
          </a:xfrm>
        </p:grpSpPr>
        <p:sp>
          <p:nvSpPr>
            <p:cNvPr id="29" name="Pie 28">
              <a:extLst>
                <a:ext uri="{FF2B5EF4-FFF2-40B4-BE49-F238E27FC236}">
                  <a16:creationId xmlns:a16="http://schemas.microsoft.com/office/drawing/2014/main" id="{CE4CDD07-BA7C-024A-BEEC-F952FE87D338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Pie 27">
              <a:extLst>
                <a:ext uri="{FF2B5EF4-FFF2-40B4-BE49-F238E27FC236}">
                  <a16:creationId xmlns:a16="http://schemas.microsoft.com/office/drawing/2014/main" id="{462C666F-7068-E741-B445-04B884403497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A05E4C8-734D-CC4B-99BB-E01B9AF255C5}"/>
              </a:ext>
            </a:extLst>
          </p:cNvPr>
          <p:cNvSpPr/>
          <p:nvPr/>
        </p:nvSpPr>
        <p:spPr>
          <a:xfrm>
            <a:off x="9915270" y="2810241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357CDB-4F55-8340-89CB-A439305859D2}"/>
              </a:ext>
            </a:extLst>
          </p:cNvPr>
          <p:cNvGrpSpPr/>
          <p:nvPr/>
        </p:nvGrpSpPr>
        <p:grpSpPr>
          <a:xfrm>
            <a:off x="10685215" y="2804880"/>
            <a:ext cx="668585" cy="631729"/>
            <a:chOff x="5585254" y="3793524"/>
            <a:chExt cx="642551" cy="607130"/>
          </a:xfrm>
        </p:grpSpPr>
        <p:sp>
          <p:nvSpPr>
            <p:cNvPr id="32" name="Pie 31">
              <a:extLst>
                <a:ext uri="{FF2B5EF4-FFF2-40B4-BE49-F238E27FC236}">
                  <a16:creationId xmlns:a16="http://schemas.microsoft.com/office/drawing/2014/main" id="{86A9749F-3CBF-D043-8544-1E6F0228F859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Pie 32">
              <a:extLst>
                <a:ext uri="{FF2B5EF4-FFF2-40B4-BE49-F238E27FC236}">
                  <a16:creationId xmlns:a16="http://schemas.microsoft.com/office/drawing/2014/main" id="{CDA37C13-EAF6-AB45-A340-E709ED75D6FF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 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06EC5D9-A7B7-4947-A105-0CBA72C81EB3}"/>
              </a:ext>
            </a:extLst>
          </p:cNvPr>
          <p:cNvGrpSpPr/>
          <p:nvPr/>
        </p:nvGrpSpPr>
        <p:grpSpPr>
          <a:xfrm rot="10800000">
            <a:off x="9915270" y="3814491"/>
            <a:ext cx="668585" cy="631729"/>
            <a:chOff x="5585254" y="3793524"/>
            <a:chExt cx="642551" cy="607130"/>
          </a:xfrm>
        </p:grpSpPr>
        <p:sp>
          <p:nvSpPr>
            <p:cNvPr id="35" name="Pie 34">
              <a:extLst>
                <a:ext uri="{FF2B5EF4-FFF2-40B4-BE49-F238E27FC236}">
                  <a16:creationId xmlns:a16="http://schemas.microsoft.com/office/drawing/2014/main" id="{B53F18F3-B3F0-BE4C-88FC-C1870D0696F1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Pie 35">
              <a:extLst>
                <a:ext uri="{FF2B5EF4-FFF2-40B4-BE49-F238E27FC236}">
                  <a16:creationId xmlns:a16="http://schemas.microsoft.com/office/drawing/2014/main" id="{CCF55CE9-DC23-514A-A99A-B5346AC048DE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18BF9215-D388-BF48-A45E-0E4238873D74}"/>
              </a:ext>
            </a:extLst>
          </p:cNvPr>
          <p:cNvSpPr/>
          <p:nvPr/>
        </p:nvSpPr>
        <p:spPr>
          <a:xfrm>
            <a:off x="1895480" y="2828026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7C0F766-3458-2744-B3F3-849D6BE35A47}"/>
              </a:ext>
            </a:extLst>
          </p:cNvPr>
          <p:cNvSpPr/>
          <p:nvPr/>
        </p:nvSpPr>
        <p:spPr>
          <a:xfrm>
            <a:off x="1895480" y="3797788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3A55565-3D56-AC40-B6AE-10144D4E82BB}"/>
              </a:ext>
            </a:extLst>
          </p:cNvPr>
          <p:cNvGrpSpPr/>
          <p:nvPr/>
        </p:nvGrpSpPr>
        <p:grpSpPr>
          <a:xfrm rot="10800000">
            <a:off x="2648235" y="3797788"/>
            <a:ext cx="668585" cy="631729"/>
            <a:chOff x="5585254" y="3793524"/>
            <a:chExt cx="642551" cy="607130"/>
          </a:xfrm>
        </p:grpSpPr>
        <p:sp>
          <p:nvSpPr>
            <p:cNvPr id="40" name="Pie 39">
              <a:extLst>
                <a:ext uri="{FF2B5EF4-FFF2-40B4-BE49-F238E27FC236}">
                  <a16:creationId xmlns:a16="http://schemas.microsoft.com/office/drawing/2014/main" id="{F59ABE0E-D34D-D146-B5A8-1159E25B9ADA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Pie 40">
              <a:extLst>
                <a:ext uri="{FF2B5EF4-FFF2-40B4-BE49-F238E27FC236}">
                  <a16:creationId xmlns:a16="http://schemas.microsoft.com/office/drawing/2014/main" id="{F3E7D4DC-8418-1043-B63A-62F9DC6F7919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e</a:t>
              </a:r>
            </a:p>
          </p:txBody>
        </p:sp>
      </p:grpSp>
      <p:sp>
        <p:nvSpPr>
          <p:cNvPr id="42" name="Right Arrow 41">
            <a:extLst>
              <a:ext uri="{FF2B5EF4-FFF2-40B4-BE49-F238E27FC236}">
                <a16:creationId xmlns:a16="http://schemas.microsoft.com/office/drawing/2014/main" id="{73C0F7A8-54C5-DD48-8B89-6458476EDF31}"/>
              </a:ext>
            </a:extLst>
          </p:cNvPr>
          <p:cNvSpPr/>
          <p:nvPr/>
        </p:nvSpPr>
        <p:spPr>
          <a:xfrm>
            <a:off x="854424" y="2984069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ED5ABA16-B6CB-B040-BDBD-DF1FD86B9166}"/>
              </a:ext>
            </a:extLst>
          </p:cNvPr>
          <p:cNvSpPr/>
          <p:nvPr/>
        </p:nvSpPr>
        <p:spPr>
          <a:xfrm rot="10800000">
            <a:off x="844787" y="3953831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930558FC-4781-5240-AB16-6670BBB4C1FA}"/>
              </a:ext>
            </a:extLst>
          </p:cNvPr>
          <p:cNvSpPr/>
          <p:nvPr/>
        </p:nvSpPr>
        <p:spPr>
          <a:xfrm rot="10800000">
            <a:off x="844786" y="1671166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58102F1-A241-0646-B7CA-88A1CA636A11}"/>
              </a:ext>
            </a:extLst>
          </p:cNvPr>
          <p:cNvSpPr/>
          <p:nvPr/>
        </p:nvSpPr>
        <p:spPr>
          <a:xfrm>
            <a:off x="1895480" y="1515122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0BBD043-CE9A-624F-A3DF-7E37592CA14A}"/>
              </a:ext>
            </a:extLst>
          </p:cNvPr>
          <p:cNvSpPr/>
          <p:nvPr/>
        </p:nvSpPr>
        <p:spPr>
          <a:xfrm>
            <a:off x="820445" y="2365734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A93720A-4A1E-7F4B-922B-D2EF6B4211E0}"/>
              </a:ext>
            </a:extLst>
          </p:cNvPr>
          <p:cNvSpPr/>
          <p:nvPr/>
        </p:nvSpPr>
        <p:spPr>
          <a:xfrm>
            <a:off x="1218949" y="236256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8573731-D7AC-614D-BF6F-75C2E905906D}"/>
              </a:ext>
            </a:extLst>
          </p:cNvPr>
          <p:cNvSpPr/>
          <p:nvPr/>
        </p:nvSpPr>
        <p:spPr>
          <a:xfrm>
            <a:off x="1595829" y="236256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CA8517-95DE-FE42-B2D5-524DBF6B6251}"/>
              </a:ext>
            </a:extLst>
          </p:cNvPr>
          <p:cNvGrpSpPr/>
          <p:nvPr/>
        </p:nvGrpSpPr>
        <p:grpSpPr>
          <a:xfrm>
            <a:off x="2654411" y="2804880"/>
            <a:ext cx="668585" cy="631729"/>
            <a:chOff x="5585254" y="3793524"/>
            <a:chExt cx="642551" cy="607130"/>
          </a:xfrm>
        </p:grpSpPr>
        <p:sp>
          <p:nvSpPr>
            <p:cNvPr id="50" name="Pie 49">
              <a:extLst>
                <a:ext uri="{FF2B5EF4-FFF2-40B4-BE49-F238E27FC236}">
                  <a16:creationId xmlns:a16="http://schemas.microsoft.com/office/drawing/2014/main" id="{7DD47B1F-D65F-9C41-A18C-6C38DFF939D2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Pie 50">
              <a:extLst>
                <a:ext uri="{FF2B5EF4-FFF2-40B4-BE49-F238E27FC236}">
                  <a16:creationId xmlns:a16="http://schemas.microsoft.com/office/drawing/2014/main" id="{D3924090-21FE-9742-908A-A2DE598BDC98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sp>
        <p:nvSpPr>
          <p:cNvPr id="59" name="Right Arrow 58">
            <a:extLst>
              <a:ext uri="{FF2B5EF4-FFF2-40B4-BE49-F238E27FC236}">
                <a16:creationId xmlns:a16="http://schemas.microsoft.com/office/drawing/2014/main" id="{C132CEE9-DDDA-084C-9D9D-97A63CC51AF2}"/>
              </a:ext>
            </a:extLst>
          </p:cNvPr>
          <p:cNvSpPr/>
          <p:nvPr/>
        </p:nvSpPr>
        <p:spPr>
          <a:xfrm>
            <a:off x="854424" y="4923593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87E5CEE-3DC4-FF47-801C-670A34012E04}"/>
              </a:ext>
            </a:extLst>
          </p:cNvPr>
          <p:cNvSpPr/>
          <p:nvPr/>
        </p:nvSpPr>
        <p:spPr>
          <a:xfrm>
            <a:off x="1895479" y="4767550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E808DBF-3EDD-1B44-BD52-C5D745D2F064}"/>
              </a:ext>
            </a:extLst>
          </p:cNvPr>
          <p:cNvGrpSpPr/>
          <p:nvPr/>
        </p:nvGrpSpPr>
        <p:grpSpPr>
          <a:xfrm>
            <a:off x="2648234" y="4772970"/>
            <a:ext cx="668585" cy="631729"/>
            <a:chOff x="5585254" y="3793524"/>
            <a:chExt cx="642551" cy="607130"/>
          </a:xfrm>
        </p:grpSpPr>
        <p:sp>
          <p:nvSpPr>
            <p:cNvPr id="62" name="Pie 61">
              <a:extLst>
                <a:ext uri="{FF2B5EF4-FFF2-40B4-BE49-F238E27FC236}">
                  <a16:creationId xmlns:a16="http://schemas.microsoft.com/office/drawing/2014/main" id="{294EBFF0-0287-244A-9E74-A94B42FC0666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3" name="Pie 62">
              <a:extLst>
                <a:ext uri="{FF2B5EF4-FFF2-40B4-BE49-F238E27FC236}">
                  <a16:creationId xmlns:a16="http://schemas.microsoft.com/office/drawing/2014/main" id="{1761FE42-0FEC-DD4A-BCCD-B9081B0188FE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 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71B8CB1-B301-9542-A4F3-0756085268EE}"/>
              </a:ext>
            </a:extLst>
          </p:cNvPr>
          <p:cNvSpPr txBox="1"/>
          <p:nvPr/>
        </p:nvSpPr>
        <p:spPr>
          <a:xfrm>
            <a:off x="1367230" y="5622966"/>
            <a:ext cx="152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More rounds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4437E4-15A1-F445-98D4-69A658AEFFC0}"/>
              </a:ext>
            </a:extLst>
          </p:cNvPr>
          <p:cNvSpPr txBox="1"/>
          <p:nvPr/>
        </p:nvSpPr>
        <p:spPr>
          <a:xfrm>
            <a:off x="8666017" y="4779972"/>
            <a:ext cx="124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More DHs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FB914E-E4DF-F247-8E71-41BBB78C94E8}"/>
              </a:ext>
            </a:extLst>
          </p:cNvPr>
          <p:cNvSpPr txBox="1"/>
          <p:nvPr/>
        </p:nvSpPr>
        <p:spPr>
          <a:xfrm>
            <a:off x="8666016" y="5141150"/>
            <a:ext cx="364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Weaker Security of first message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62EC3C-C70F-D740-B8B2-FEAED6B038D6}"/>
              </a:ext>
            </a:extLst>
          </p:cNvPr>
          <p:cNvSpPr txBox="1"/>
          <p:nvPr/>
        </p:nvSpPr>
        <p:spPr>
          <a:xfrm>
            <a:off x="2648233" y="6223396"/>
            <a:ext cx="684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Ultimately, we found network latency to be the most serious constraint</a:t>
            </a:r>
          </a:p>
        </p:txBody>
      </p:sp>
    </p:spTree>
    <p:extLst>
      <p:ext uri="{BB962C8B-B14F-4D97-AF65-F5344CB8AC3E}">
        <p14:creationId xmlns:p14="http://schemas.microsoft.com/office/powerpoint/2010/main" val="39606158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0E2F-FD01-0B4A-B794-63AB0BBD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</a:t>
            </a:r>
            <a:r>
              <a:rPr lang="en-US" dirty="0" err="1"/>
              <a:t>nQUIC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9E8A29-F5C8-0E4C-8B90-08E27AFC4319}"/>
              </a:ext>
            </a:extLst>
          </p:cNvPr>
          <p:cNvSpPr/>
          <p:nvPr/>
        </p:nvSpPr>
        <p:spPr>
          <a:xfrm>
            <a:off x="2049163" y="4448432"/>
            <a:ext cx="1756720" cy="61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UDP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B8ADF-06A8-3C40-9444-39AE6B0F247E}"/>
              </a:ext>
            </a:extLst>
          </p:cNvPr>
          <p:cNvSpPr/>
          <p:nvPr/>
        </p:nvSpPr>
        <p:spPr>
          <a:xfrm>
            <a:off x="2049163" y="3830595"/>
            <a:ext cx="1756720" cy="61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QUIC Packets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F4CE1-FDC8-2040-8720-5C2FBACCD9FA}"/>
              </a:ext>
            </a:extLst>
          </p:cNvPr>
          <p:cNvSpPr/>
          <p:nvPr/>
        </p:nvSpPr>
        <p:spPr>
          <a:xfrm>
            <a:off x="2049163" y="3212758"/>
            <a:ext cx="1756720" cy="61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QUIC Frames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0A00F8-50B8-7148-9EB5-23A727BE97F6}"/>
              </a:ext>
            </a:extLst>
          </p:cNvPr>
          <p:cNvSpPr/>
          <p:nvPr/>
        </p:nvSpPr>
        <p:spPr>
          <a:xfrm>
            <a:off x="2049162" y="2594921"/>
            <a:ext cx="1756720" cy="61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Handshake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E3E4C-FFB7-7C49-A503-9A320DC490A8}"/>
              </a:ext>
            </a:extLst>
          </p:cNvPr>
          <p:cNvSpPr/>
          <p:nvPr/>
        </p:nvSpPr>
        <p:spPr>
          <a:xfrm>
            <a:off x="3805883" y="2594920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Prologue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E55428-2CEC-7E4D-961D-971A8AFD1348}"/>
              </a:ext>
            </a:extLst>
          </p:cNvPr>
          <p:cNvSpPr/>
          <p:nvPr/>
        </p:nvSpPr>
        <p:spPr>
          <a:xfrm>
            <a:off x="4868562" y="2594920"/>
            <a:ext cx="1062677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F3340-9CE3-E24F-844F-F3A80C5800A6}"/>
              </a:ext>
            </a:extLst>
          </p:cNvPr>
          <p:cNvSpPr/>
          <p:nvPr/>
        </p:nvSpPr>
        <p:spPr>
          <a:xfrm>
            <a:off x="3805882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CRYPTO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2C1AA0-A1A1-FD4A-8DBD-CE629F611325}"/>
              </a:ext>
            </a:extLst>
          </p:cNvPr>
          <p:cNvSpPr/>
          <p:nvPr/>
        </p:nvSpPr>
        <p:spPr>
          <a:xfrm>
            <a:off x="4868561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CRYPTO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C11D0C-2DE4-2F45-BC7E-7219DF9CD6DA}"/>
              </a:ext>
            </a:extLst>
          </p:cNvPr>
          <p:cNvSpPr/>
          <p:nvPr/>
        </p:nvSpPr>
        <p:spPr>
          <a:xfrm>
            <a:off x="5931239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PADDING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5ED9B-C235-EA48-BADD-CD8471F75B85}"/>
              </a:ext>
            </a:extLst>
          </p:cNvPr>
          <p:cNvSpPr/>
          <p:nvPr/>
        </p:nvSpPr>
        <p:spPr>
          <a:xfrm>
            <a:off x="3805880" y="3830594"/>
            <a:ext cx="3188038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A2BDAB-0FD5-6348-AF71-E915BDFB2226}"/>
              </a:ext>
            </a:extLst>
          </p:cNvPr>
          <p:cNvSpPr/>
          <p:nvPr/>
        </p:nvSpPr>
        <p:spPr>
          <a:xfrm>
            <a:off x="3805880" y="4448431"/>
            <a:ext cx="3188038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Datagram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AA932-877B-FD4E-859B-5E808294098C}"/>
              </a:ext>
            </a:extLst>
          </p:cNvPr>
          <p:cNvSpPr/>
          <p:nvPr/>
        </p:nvSpPr>
        <p:spPr>
          <a:xfrm>
            <a:off x="6993919" y="2594920"/>
            <a:ext cx="1062677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Noise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1D1A28-3536-E54F-9D72-5473C0833176}"/>
              </a:ext>
            </a:extLst>
          </p:cNvPr>
          <p:cNvSpPr/>
          <p:nvPr/>
        </p:nvSpPr>
        <p:spPr>
          <a:xfrm>
            <a:off x="6993918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CRYPTO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25A1AA-64F4-044B-8FA1-065FA8970901}"/>
              </a:ext>
            </a:extLst>
          </p:cNvPr>
          <p:cNvSpPr/>
          <p:nvPr/>
        </p:nvSpPr>
        <p:spPr>
          <a:xfrm>
            <a:off x="6993917" y="3830593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CC3A8F-BCA6-F449-8E1C-7531BC80485C}"/>
              </a:ext>
            </a:extLst>
          </p:cNvPr>
          <p:cNvSpPr/>
          <p:nvPr/>
        </p:nvSpPr>
        <p:spPr>
          <a:xfrm>
            <a:off x="6993917" y="4448429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Datagram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DEDC2B-2AC2-FC4C-BF1A-FD45BD8AB9A7}"/>
              </a:ext>
            </a:extLst>
          </p:cNvPr>
          <p:cNvSpPr/>
          <p:nvPr/>
        </p:nvSpPr>
        <p:spPr>
          <a:xfrm>
            <a:off x="8056597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FF0733-F708-744E-9689-15A6C7736E20}"/>
              </a:ext>
            </a:extLst>
          </p:cNvPr>
          <p:cNvSpPr/>
          <p:nvPr/>
        </p:nvSpPr>
        <p:spPr>
          <a:xfrm>
            <a:off x="8056596" y="3830593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Short Header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CA62B-992D-D44E-ACF9-20F87A5165A2}"/>
              </a:ext>
            </a:extLst>
          </p:cNvPr>
          <p:cNvSpPr/>
          <p:nvPr/>
        </p:nvSpPr>
        <p:spPr>
          <a:xfrm>
            <a:off x="8056596" y="4448429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FDCB8A-91B2-614C-879D-C4ED7B59FCC2}"/>
              </a:ext>
            </a:extLst>
          </p:cNvPr>
          <p:cNvSpPr txBox="1"/>
          <p:nvPr/>
        </p:nvSpPr>
        <p:spPr>
          <a:xfrm>
            <a:off x="4880914" y="51679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-&gt; 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A77936-C0EC-6442-B71D-F97278D910CF}"/>
              </a:ext>
            </a:extLst>
          </p:cNvPr>
          <p:cNvSpPr txBox="1"/>
          <p:nvPr/>
        </p:nvSpPr>
        <p:spPr>
          <a:xfrm>
            <a:off x="7084535" y="51679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-&gt; 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B58CA9-4A19-BA44-8997-0B98A72F778D}"/>
              </a:ext>
            </a:extLst>
          </p:cNvPr>
          <p:cNvSpPr txBox="1"/>
          <p:nvPr/>
        </p:nvSpPr>
        <p:spPr>
          <a:xfrm>
            <a:off x="8163691" y="51679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-&gt; R</a:t>
            </a:r>
          </a:p>
        </p:txBody>
      </p:sp>
    </p:spTree>
    <p:extLst>
      <p:ext uri="{BB962C8B-B14F-4D97-AF65-F5344CB8AC3E}">
        <p14:creationId xmlns:p14="http://schemas.microsoft.com/office/powerpoint/2010/main" val="26233356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0E2F-FD01-0B4A-B794-63AB0BBD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</a:t>
            </a:r>
            <a:r>
              <a:rPr lang="en-US" dirty="0" err="1"/>
              <a:t>nQUIC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9E8A29-F5C8-0E4C-8B90-08E27AFC4319}"/>
              </a:ext>
            </a:extLst>
          </p:cNvPr>
          <p:cNvSpPr/>
          <p:nvPr/>
        </p:nvSpPr>
        <p:spPr>
          <a:xfrm>
            <a:off x="2049163" y="4448432"/>
            <a:ext cx="1756720" cy="61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UDP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B8ADF-06A8-3C40-9444-39AE6B0F247E}"/>
              </a:ext>
            </a:extLst>
          </p:cNvPr>
          <p:cNvSpPr/>
          <p:nvPr/>
        </p:nvSpPr>
        <p:spPr>
          <a:xfrm>
            <a:off x="2049163" y="3830595"/>
            <a:ext cx="1756720" cy="61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QUIC Packets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F4CE1-FDC8-2040-8720-5C2FBACCD9FA}"/>
              </a:ext>
            </a:extLst>
          </p:cNvPr>
          <p:cNvSpPr/>
          <p:nvPr/>
        </p:nvSpPr>
        <p:spPr>
          <a:xfrm>
            <a:off x="2049163" y="3212758"/>
            <a:ext cx="1756720" cy="61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QUIC Frames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0A00F8-50B8-7148-9EB5-23A727BE97F6}"/>
              </a:ext>
            </a:extLst>
          </p:cNvPr>
          <p:cNvSpPr/>
          <p:nvPr/>
        </p:nvSpPr>
        <p:spPr>
          <a:xfrm>
            <a:off x="2049162" y="2594921"/>
            <a:ext cx="1756720" cy="61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Handshake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E3E4C-FFB7-7C49-A503-9A320DC490A8}"/>
              </a:ext>
            </a:extLst>
          </p:cNvPr>
          <p:cNvSpPr/>
          <p:nvPr/>
        </p:nvSpPr>
        <p:spPr>
          <a:xfrm>
            <a:off x="3805883" y="2594920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Prologue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E55428-2CEC-7E4D-961D-971A8AFD1348}"/>
              </a:ext>
            </a:extLst>
          </p:cNvPr>
          <p:cNvSpPr/>
          <p:nvPr/>
        </p:nvSpPr>
        <p:spPr>
          <a:xfrm>
            <a:off x="4868562" y="2594920"/>
            <a:ext cx="1062677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F3340-9CE3-E24F-844F-F3A80C5800A6}"/>
              </a:ext>
            </a:extLst>
          </p:cNvPr>
          <p:cNvSpPr/>
          <p:nvPr/>
        </p:nvSpPr>
        <p:spPr>
          <a:xfrm>
            <a:off x="3805882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CRYPTO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2C1AA0-A1A1-FD4A-8DBD-CE629F611325}"/>
              </a:ext>
            </a:extLst>
          </p:cNvPr>
          <p:cNvSpPr/>
          <p:nvPr/>
        </p:nvSpPr>
        <p:spPr>
          <a:xfrm>
            <a:off x="4868561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CRYPTO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C11D0C-2DE4-2F45-BC7E-7219DF9CD6DA}"/>
              </a:ext>
            </a:extLst>
          </p:cNvPr>
          <p:cNvSpPr/>
          <p:nvPr/>
        </p:nvSpPr>
        <p:spPr>
          <a:xfrm>
            <a:off x="5931239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PADDING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5ED9B-C235-EA48-BADD-CD8471F75B85}"/>
              </a:ext>
            </a:extLst>
          </p:cNvPr>
          <p:cNvSpPr/>
          <p:nvPr/>
        </p:nvSpPr>
        <p:spPr>
          <a:xfrm>
            <a:off x="3805880" y="3830594"/>
            <a:ext cx="3188038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A2BDAB-0FD5-6348-AF71-E915BDFB2226}"/>
              </a:ext>
            </a:extLst>
          </p:cNvPr>
          <p:cNvSpPr/>
          <p:nvPr/>
        </p:nvSpPr>
        <p:spPr>
          <a:xfrm>
            <a:off x="3805880" y="4448431"/>
            <a:ext cx="3188038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Datagram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AA932-877B-FD4E-859B-5E808294098C}"/>
              </a:ext>
            </a:extLst>
          </p:cNvPr>
          <p:cNvSpPr/>
          <p:nvPr/>
        </p:nvSpPr>
        <p:spPr>
          <a:xfrm>
            <a:off x="6993919" y="2594920"/>
            <a:ext cx="1062677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Noise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1D1A28-3536-E54F-9D72-5473C0833176}"/>
              </a:ext>
            </a:extLst>
          </p:cNvPr>
          <p:cNvSpPr/>
          <p:nvPr/>
        </p:nvSpPr>
        <p:spPr>
          <a:xfrm>
            <a:off x="6993918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CRYPTO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25A1AA-64F4-044B-8FA1-065FA8970901}"/>
              </a:ext>
            </a:extLst>
          </p:cNvPr>
          <p:cNvSpPr/>
          <p:nvPr/>
        </p:nvSpPr>
        <p:spPr>
          <a:xfrm>
            <a:off x="6993917" y="3830593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CC3A8F-BCA6-F449-8E1C-7531BC80485C}"/>
              </a:ext>
            </a:extLst>
          </p:cNvPr>
          <p:cNvSpPr/>
          <p:nvPr/>
        </p:nvSpPr>
        <p:spPr>
          <a:xfrm>
            <a:off x="6993917" y="4448429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Datagram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DEDC2B-2AC2-FC4C-BF1A-FD45BD8AB9A7}"/>
              </a:ext>
            </a:extLst>
          </p:cNvPr>
          <p:cNvSpPr/>
          <p:nvPr/>
        </p:nvSpPr>
        <p:spPr>
          <a:xfrm>
            <a:off x="8056597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FF0733-F708-744E-9689-15A6C7736E20}"/>
              </a:ext>
            </a:extLst>
          </p:cNvPr>
          <p:cNvSpPr/>
          <p:nvPr/>
        </p:nvSpPr>
        <p:spPr>
          <a:xfrm>
            <a:off x="8056596" y="3830593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Short Header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CA62B-992D-D44E-ACF9-20F87A5165A2}"/>
              </a:ext>
            </a:extLst>
          </p:cNvPr>
          <p:cNvSpPr/>
          <p:nvPr/>
        </p:nvSpPr>
        <p:spPr>
          <a:xfrm>
            <a:off x="8056596" y="4448429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FDCB8A-91B2-614C-879D-C4ED7B59FCC2}"/>
              </a:ext>
            </a:extLst>
          </p:cNvPr>
          <p:cNvSpPr txBox="1"/>
          <p:nvPr/>
        </p:nvSpPr>
        <p:spPr>
          <a:xfrm>
            <a:off x="4880914" y="51679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-&gt; 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A77936-C0EC-6442-B71D-F97278D910CF}"/>
              </a:ext>
            </a:extLst>
          </p:cNvPr>
          <p:cNvSpPr txBox="1"/>
          <p:nvPr/>
        </p:nvSpPr>
        <p:spPr>
          <a:xfrm>
            <a:off x="7084535" y="51679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-&gt; 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B58CA9-4A19-BA44-8997-0B98A72F778D}"/>
              </a:ext>
            </a:extLst>
          </p:cNvPr>
          <p:cNvSpPr txBox="1"/>
          <p:nvPr/>
        </p:nvSpPr>
        <p:spPr>
          <a:xfrm>
            <a:off x="8163691" y="51679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-&gt; 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34B8468-00C9-F742-B3FF-20CC004F2261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455089" y="1963974"/>
            <a:ext cx="857419" cy="5073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C8997A9-6E1E-CB4B-851D-EEE687FBABED}"/>
              </a:ext>
            </a:extLst>
          </p:cNvPr>
          <p:cNvSpPr txBox="1"/>
          <p:nvPr/>
        </p:nvSpPr>
        <p:spPr>
          <a:xfrm>
            <a:off x="2424678" y="1594642"/>
            <a:ext cx="206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Hostname Selection</a:t>
            </a:r>
          </a:p>
        </p:txBody>
      </p:sp>
    </p:spTree>
    <p:extLst>
      <p:ext uri="{BB962C8B-B14F-4D97-AF65-F5344CB8AC3E}">
        <p14:creationId xmlns:p14="http://schemas.microsoft.com/office/powerpoint/2010/main" val="8524902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0E2F-FD01-0B4A-B794-63AB0BBD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</a:t>
            </a:r>
            <a:r>
              <a:rPr lang="en-US" dirty="0" err="1"/>
              <a:t>nQUIC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9E8A29-F5C8-0E4C-8B90-08E27AFC4319}"/>
              </a:ext>
            </a:extLst>
          </p:cNvPr>
          <p:cNvSpPr/>
          <p:nvPr/>
        </p:nvSpPr>
        <p:spPr>
          <a:xfrm>
            <a:off x="2049163" y="4448432"/>
            <a:ext cx="1756720" cy="61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UDP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B8ADF-06A8-3C40-9444-39AE6B0F247E}"/>
              </a:ext>
            </a:extLst>
          </p:cNvPr>
          <p:cNvSpPr/>
          <p:nvPr/>
        </p:nvSpPr>
        <p:spPr>
          <a:xfrm>
            <a:off x="2049163" y="3830595"/>
            <a:ext cx="1756720" cy="61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QUIC Packets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F4CE1-FDC8-2040-8720-5C2FBACCD9FA}"/>
              </a:ext>
            </a:extLst>
          </p:cNvPr>
          <p:cNvSpPr/>
          <p:nvPr/>
        </p:nvSpPr>
        <p:spPr>
          <a:xfrm>
            <a:off x="2049163" y="3212758"/>
            <a:ext cx="1756720" cy="61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QUIC Frames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0A00F8-50B8-7148-9EB5-23A727BE97F6}"/>
              </a:ext>
            </a:extLst>
          </p:cNvPr>
          <p:cNvSpPr/>
          <p:nvPr/>
        </p:nvSpPr>
        <p:spPr>
          <a:xfrm>
            <a:off x="2049162" y="2594921"/>
            <a:ext cx="1756720" cy="61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Handshake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E3E4C-FFB7-7C49-A503-9A320DC490A8}"/>
              </a:ext>
            </a:extLst>
          </p:cNvPr>
          <p:cNvSpPr/>
          <p:nvPr/>
        </p:nvSpPr>
        <p:spPr>
          <a:xfrm>
            <a:off x="3805883" y="2594920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Prologue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E55428-2CEC-7E4D-961D-971A8AFD1348}"/>
              </a:ext>
            </a:extLst>
          </p:cNvPr>
          <p:cNvSpPr/>
          <p:nvPr/>
        </p:nvSpPr>
        <p:spPr>
          <a:xfrm>
            <a:off x="4868562" y="2594920"/>
            <a:ext cx="1062677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F3340-9CE3-E24F-844F-F3A80C5800A6}"/>
              </a:ext>
            </a:extLst>
          </p:cNvPr>
          <p:cNvSpPr/>
          <p:nvPr/>
        </p:nvSpPr>
        <p:spPr>
          <a:xfrm>
            <a:off x="3805882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CRYPTO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2C1AA0-A1A1-FD4A-8DBD-CE629F611325}"/>
              </a:ext>
            </a:extLst>
          </p:cNvPr>
          <p:cNvSpPr/>
          <p:nvPr/>
        </p:nvSpPr>
        <p:spPr>
          <a:xfrm>
            <a:off x="4868561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CRYPTO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C11D0C-2DE4-2F45-BC7E-7219DF9CD6DA}"/>
              </a:ext>
            </a:extLst>
          </p:cNvPr>
          <p:cNvSpPr/>
          <p:nvPr/>
        </p:nvSpPr>
        <p:spPr>
          <a:xfrm>
            <a:off x="5931239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PADDING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5ED9B-C235-EA48-BADD-CD8471F75B85}"/>
              </a:ext>
            </a:extLst>
          </p:cNvPr>
          <p:cNvSpPr/>
          <p:nvPr/>
        </p:nvSpPr>
        <p:spPr>
          <a:xfrm>
            <a:off x="3805880" y="3830594"/>
            <a:ext cx="3188038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A2BDAB-0FD5-6348-AF71-E915BDFB2226}"/>
              </a:ext>
            </a:extLst>
          </p:cNvPr>
          <p:cNvSpPr/>
          <p:nvPr/>
        </p:nvSpPr>
        <p:spPr>
          <a:xfrm>
            <a:off x="3805880" y="4448431"/>
            <a:ext cx="3188038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Datagram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AA932-877B-FD4E-859B-5E808294098C}"/>
              </a:ext>
            </a:extLst>
          </p:cNvPr>
          <p:cNvSpPr/>
          <p:nvPr/>
        </p:nvSpPr>
        <p:spPr>
          <a:xfrm>
            <a:off x="6993919" y="2594920"/>
            <a:ext cx="1062677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Noise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1D1A28-3536-E54F-9D72-5473C0833176}"/>
              </a:ext>
            </a:extLst>
          </p:cNvPr>
          <p:cNvSpPr/>
          <p:nvPr/>
        </p:nvSpPr>
        <p:spPr>
          <a:xfrm>
            <a:off x="6993918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CRYPTO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25A1AA-64F4-044B-8FA1-065FA8970901}"/>
              </a:ext>
            </a:extLst>
          </p:cNvPr>
          <p:cNvSpPr/>
          <p:nvPr/>
        </p:nvSpPr>
        <p:spPr>
          <a:xfrm>
            <a:off x="6993917" y="3830593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CC3A8F-BCA6-F449-8E1C-7531BC80485C}"/>
              </a:ext>
            </a:extLst>
          </p:cNvPr>
          <p:cNvSpPr/>
          <p:nvPr/>
        </p:nvSpPr>
        <p:spPr>
          <a:xfrm>
            <a:off x="6993917" y="4448429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Datagram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DEDC2B-2AC2-FC4C-BF1A-FD45BD8AB9A7}"/>
              </a:ext>
            </a:extLst>
          </p:cNvPr>
          <p:cNvSpPr/>
          <p:nvPr/>
        </p:nvSpPr>
        <p:spPr>
          <a:xfrm>
            <a:off x="8056597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FF0733-F708-744E-9689-15A6C7736E20}"/>
              </a:ext>
            </a:extLst>
          </p:cNvPr>
          <p:cNvSpPr/>
          <p:nvPr/>
        </p:nvSpPr>
        <p:spPr>
          <a:xfrm>
            <a:off x="8056596" y="3830593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Short Header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CA62B-992D-D44E-ACF9-20F87A5165A2}"/>
              </a:ext>
            </a:extLst>
          </p:cNvPr>
          <p:cNvSpPr/>
          <p:nvPr/>
        </p:nvSpPr>
        <p:spPr>
          <a:xfrm>
            <a:off x="8056596" y="4448429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FDCB8A-91B2-614C-879D-C4ED7B59FCC2}"/>
              </a:ext>
            </a:extLst>
          </p:cNvPr>
          <p:cNvSpPr txBox="1"/>
          <p:nvPr/>
        </p:nvSpPr>
        <p:spPr>
          <a:xfrm>
            <a:off x="4880914" y="51679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-&gt; 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A77936-C0EC-6442-B71D-F97278D910CF}"/>
              </a:ext>
            </a:extLst>
          </p:cNvPr>
          <p:cNvSpPr txBox="1"/>
          <p:nvPr/>
        </p:nvSpPr>
        <p:spPr>
          <a:xfrm>
            <a:off x="7084535" y="51679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-&gt; 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B58CA9-4A19-BA44-8997-0B98A72F778D}"/>
              </a:ext>
            </a:extLst>
          </p:cNvPr>
          <p:cNvSpPr txBox="1"/>
          <p:nvPr/>
        </p:nvSpPr>
        <p:spPr>
          <a:xfrm>
            <a:off x="8163691" y="51679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-&gt; 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34B8468-00C9-F742-B3FF-20CC004F2261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455089" y="1963974"/>
            <a:ext cx="857419" cy="5073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C8997A9-6E1E-CB4B-851D-EEE687FBABED}"/>
              </a:ext>
            </a:extLst>
          </p:cNvPr>
          <p:cNvSpPr txBox="1"/>
          <p:nvPr/>
        </p:nvSpPr>
        <p:spPr>
          <a:xfrm>
            <a:off x="2424678" y="1594642"/>
            <a:ext cx="206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Hostname Selection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066D4F9-707C-1C4F-9E90-E853D7C517D9}"/>
              </a:ext>
            </a:extLst>
          </p:cNvPr>
          <p:cNvCxnSpPr>
            <a:cxnSpLocks/>
          </p:cNvCxnSpPr>
          <p:nvPr/>
        </p:nvCxnSpPr>
        <p:spPr>
          <a:xfrm flipH="1">
            <a:off x="5470258" y="2025759"/>
            <a:ext cx="69811" cy="4259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5C544E1-B11B-4941-8FD5-6AA0DF3F9EAA}"/>
              </a:ext>
            </a:extLst>
          </p:cNvPr>
          <p:cNvSpPr txBox="1"/>
          <p:nvPr/>
        </p:nvSpPr>
        <p:spPr>
          <a:xfrm>
            <a:off x="4683209" y="1618572"/>
            <a:ext cx="203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Handshake Request</a:t>
            </a:r>
          </a:p>
        </p:txBody>
      </p:sp>
    </p:spTree>
    <p:extLst>
      <p:ext uri="{BB962C8B-B14F-4D97-AF65-F5344CB8AC3E}">
        <p14:creationId xmlns:p14="http://schemas.microsoft.com/office/powerpoint/2010/main" val="42509042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0E2F-FD01-0B4A-B794-63AB0BBD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</a:t>
            </a:r>
            <a:r>
              <a:rPr lang="en-US" dirty="0" err="1"/>
              <a:t>nQUIC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9E8A29-F5C8-0E4C-8B90-08E27AFC4319}"/>
              </a:ext>
            </a:extLst>
          </p:cNvPr>
          <p:cNvSpPr/>
          <p:nvPr/>
        </p:nvSpPr>
        <p:spPr>
          <a:xfrm>
            <a:off x="2049163" y="4448432"/>
            <a:ext cx="1756720" cy="61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UDP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B8ADF-06A8-3C40-9444-39AE6B0F247E}"/>
              </a:ext>
            </a:extLst>
          </p:cNvPr>
          <p:cNvSpPr/>
          <p:nvPr/>
        </p:nvSpPr>
        <p:spPr>
          <a:xfrm>
            <a:off x="2049163" y="3830595"/>
            <a:ext cx="1756720" cy="61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QUIC Packets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F4CE1-FDC8-2040-8720-5C2FBACCD9FA}"/>
              </a:ext>
            </a:extLst>
          </p:cNvPr>
          <p:cNvSpPr/>
          <p:nvPr/>
        </p:nvSpPr>
        <p:spPr>
          <a:xfrm>
            <a:off x="2049163" y="3212758"/>
            <a:ext cx="1756720" cy="61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QUIC Frames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0A00F8-50B8-7148-9EB5-23A727BE97F6}"/>
              </a:ext>
            </a:extLst>
          </p:cNvPr>
          <p:cNvSpPr/>
          <p:nvPr/>
        </p:nvSpPr>
        <p:spPr>
          <a:xfrm>
            <a:off x="2049162" y="2594921"/>
            <a:ext cx="1756720" cy="61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Handshake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E3E4C-FFB7-7C49-A503-9A320DC490A8}"/>
              </a:ext>
            </a:extLst>
          </p:cNvPr>
          <p:cNvSpPr/>
          <p:nvPr/>
        </p:nvSpPr>
        <p:spPr>
          <a:xfrm>
            <a:off x="3805883" y="2594920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Prologue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E55428-2CEC-7E4D-961D-971A8AFD1348}"/>
              </a:ext>
            </a:extLst>
          </p:cNvPr>
          <p:cNvSpPr/>
          <p:nvPr/>
        </p:nvSpPr>
        <p:spPr>
          <a:xfrm>
            <a:off x="4868562" y="2594920"/>
            <a:ext cx="1062677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F3340-9CE3-E24F-844F-F3A80C5800A6}"/>
              </a:ext>
            </a:extLst>
          </p:cNvPr>
          <p:cNvSpPr/>
          <p:nvPr/>
        </p:nvSpPr>
        <p:spPr>
          <a:xfrm>
            <a:off x="3805882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CRYPTO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2C1AA0-A1A1-FD4A-8DBD-CE629F611325}"/>
              </a:ext>
            </a:extLst>
          </p:cNvPr>
          <p:cNvSpPr/>
          <p:nvPr/>
        </p:nvSpPr>
        <p:spPr>
          <a:xfrm>
            <a:off x="4868561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CRYPTO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C11D0C-2DE4-2F45-BC7E-7219DF9CD6DA}"/>
              </a:ext>
            </a:extLst>
          </p:cNvPr>
          <p:cNvSpPr/>
          <p:nvPr/>
        </p:nvSpPr>
        <p:spPr>
          <a:xfrm>
            <a:off x="5931239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PADDING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5ED9B-C235-EA48-BADD-CD8471F75B85}"/>
              </a:ext>
            </a:extLst>
          </p:cNvPr>
          <p:cNvSpPr/>
          <p:nvPr/>
        </p:nvSpPr>
        <p:spPr>
          <a:xfrm>
            <a:off x="3805880" y="3830594"/>
            <a:ext cx="3188038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A2BDAB-0FD5-6348-AF71-E915BDFB2226}"/>
              </a:ext>
            </a:extLst>
          </p:cNvPr>
          <p:cNvSpPr/>
          <p:nvPr/>
        </p:nvSpPr>
        <p:spPr>
          <a:xfrm>
            <a:off x="3805880" y="4448431"/>
            <a:ext cx="3188038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Datagram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AA932-877B-FD4E-859B-5E808294098C}"/>
              </a:ext>
            </a:extLst>
          </p:cNvPr>
          <p:cNvSpPr/>
          <p:nvPr/>
        </p:nvSpPr>
        <p:spPr>
          <a:xfrm>
            <a:off x="6993919" y="2594920"/>
            <a:ext cx="1062677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Noise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1D1A28-3536-E54F-9D72-5473C0833176}"/>
              </a:ext>
            </a:extLst>
          </p:cNvPr>
          <p:cNvSpPr/>
          <p:nvPr/>
        </p:nvSpPr>
        <p:spPr>
          <a:xfrm>
            <a:off x="6993918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CRYPTO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25A1AA-64F4-044B-8FA1-065FA8970901}"/>
              </a:ext>
            </a:extLst>
          </p:cNvPr>
          <p:cNvSpPr/>
          <p:nvPr/>
        </p:nvSpPr>
        <p:spPr>
          <a:xfrm>
            <a:off x="6993917" y="3830593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CC3A8F-BCA6-F449-8E1C-7531BC80485C}"/>
              </a:ext>
            </a:extLst>
          </p:cNvPr>
          <p:cNvSpPr/>
          <p:nvPr/>
        </p:nvSpPr>
        <p:spPr>
          <a:xfrm>
            <a:off x="6993917" y="4448429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Datagram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DEDC2B-2AC2-FC4C-BF1A-FD45BD8AB9A7}"/>
              </a:ext>
            </a:extLst>
          </p:cNvPr>
          <p:cNvSpPr/>
          <p:nvPr/>
        </p:nvSpPr>
        <p:spPr>
          <a:xfrm>
            <a:off x="8056597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FF0733-F708-744E-9689-15A6C7736E20}"/>
              </a:ext>
            </a:extLst>
          </p:cNvPr>
          <p:cNvSpPr/>
          <p:nvPr/>
        </p:nvSpPr>
        <p:spPr>
          <a:xfrm>
            <a:off x="8056596" y="3830593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Short Header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CA62B-992D-D44E-ACF9-20F87A5165A2}"/>
              </a:ext>
            </a:extLst>
          </p:cNvPr>
          <p:cNvSpPr/>
          <p:nvPr/>
        </p:nvSpPr>
        <p:spPr>
          <a:xfrm>
            <a:off x="8056596" y="4448429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FDCB8A-91B2-614C-879D-C4ED7B59FCC2}"/>
              </a:ext>
            </a:extLst>
          </p:cNvPr>
          <p:cNvSpPr txBox="1"/>
          <p:nvPr/>
        </p:nvSpPr>
        <p:spPr>
          <a:xfrm>
            <a:off x="4880914" y="51679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-&gt; 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A77936-C0EC-6442-B71D-F97278D910CF}"/>
              </a:ext>
            </a:extLst>
          </p:cNvPr>
          <p:cNvSpPr txBox="1"/>
          <p:nvPr/>
        </p:nvSpPr>
        <p:spPr>
          <a:xfrm>
            <a:off x="7084535" y="51679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-&gt; 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B58CA9-4A19-BA44-8997-0B98A72F778D}"/>
              </a:ext>
            </a:extLst>
          </p:cNvPr>
          <p:cNvSpPr txBox="1"/>
          <p:nvPr/>
        </p:nvSpPr>
        <p:spPr>
          <a:xfrm>
            <a:off x="8163691" y="51679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-&gt; 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34B8468-00C9-F742-B3FF-20CC004F2261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455089" y="1963974"/>
            <a:ext cx="857419" cy="5073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C8997A9-6E1E-CB4B-851D-EEE687FBABED}"/>
              </a:ext>
            </a:extLst>
          </p:cNvPr>
          <p:cNvSpPr txBox="1"/>
          <p:nvPr/>
        </p:nvSpPr>
        <p:spPr>
          <a:xfrm>
            <a:off x="2424678" y="1594642"/>
            <a:ext cx="206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Hostname Selection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066D4F9-707C-1C4F-9E90-E853D7C517D9}"/>
              </a:ext>
            </a:extLst>
          </p:cNvPr>
          <p:cNvCxnSpPr>
            <a:cxnSpLocks/>
          </p:cNvCxnSpPr>
          <p:nvPr/>
        </p:nvCxnSpPr>
        <p:spPr>
          <a:xfrm flipH="1">
            <a:off x="5470258" y="2025759"/>
            <a:ext cx="69811" cy="4259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5C544E1-B11B-4941-8FD5-6AA0DF3F9EAA}"/>
              </a:ext>
            </a:extLst>
          </p:cNvPr>
          <p:cNvSpPr txBox="1"/>
          <p:nvPr/>
        </p:nvSpPr>
        <p:spPr>
          <a:xfrm>
            <a:off x="4683209" y="1618572"/>
            <a:ext cx="203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Handshake Request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E1B74BA-E514-F146-B6D6-1CBCE5459E07}"/>
              </a:ext>
            </a:extLst>
          </p:cNvPr>
          <p:cNvCxnSpPr>
            <a:cxnSpLocks/>
          </p:cNvCxnSpPr>
          <p:nvPr/>
        </p:nvCxnSpPr>
        <p:spPr>
          <a:xfrm flipH="1">
            <a:off x="7708784" y="2025759"/>
            <a:ext cx="69811" cy="4259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04A007D-D1E5-CD47-9A17-4BA40CF6C5E5}"/>
              </a:ext>
            </a:extLst>
          </p:cNvPr>
          <p:cNvSpPr txBox="1"/>
          <p:nvPr/>
        </p:nvSpPr>
        <p:spPr>
          <a:xfrm>
            <a:off x="6911027" y="1575668"/>
            <a:ext cx="216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Handshake Response</a:t>
            </a:r>
          </a:p>
        </p:txBody>
      </p:sp>
    </p:spTree>
    <p:extLst>
      <p:ext uri="{BB962C8B-B14F-4D97-AF65-F5344CB8AC3E}">
        <p14:creationId xmlns:p14="http://schemas.microsoft.com/office/powerpoint/2010/main" val="424982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E8C0-F1A0-A64C-81BC-D7F063F6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solved?...Not so fast!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85192-A667-AB46-B133-92D7B3F1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Standard QUIC uses TLS 1.3 as its Cryptographic Handshake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TLS is a major improvement on previous versions but still has some shortcomings:</a:t>
            </a:r>
          </a:p>
          <a:p>
            <a:r>
              <a:rPr lang="en-US" dirty="0"/>
              <a:t>Complex in both implementation and state machine</a:t>
            </a:r>
          </a:p>
        </p:txBody>
      </p:sp>
    </p:spTree>
    <p:extLst>
      <p:ext uri="{BB962C8B-B14F-4D97-AF65-F5344CB8AC3E}">
        <p14:creationId xmlns:p14="http://schemas.microsoft.com/office/powerpoint/2010/main" val="40627509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0E2F-FD01-0B4A-B794-63AB0BBD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</a:t>
            </a:r>
            <a:r>
              <a:rPr lang="en-US" dirty="0" err="1"/>
              <a:t>nQUIC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9E8A29-F5C8-0E4C-8B90-08E27AFC4319}"/>
              </a:ext>
            </a:extLst>
          </p:cNvPr>
          <p:cNvSpPr/>
          <p:nvPr/>
        </p:nvSpPr>
        <p:spPr>
          <a:xfrm>
            <a:off x="2049163" y="4448432"/>
            <a:ext cx="1756720" cy="61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UDP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B8ADF-06A8-3C40-9444-39AE6B0F247E}"/>
              </a:ext>
            </a:extLst>
          </p:cNvPr>
          <p:cNvSpPr/>
          <p:nvPr/>
        </p:nvSpPr>
        <p:spPr>
          <a:xfrm>
            <a:off x="2049163" y="3830595"/>
            <a:ext cx="1756720" cy="61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QUIC Packets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F4CE1-FDC8-2040-8720-5C2FBACCD9FA}"/>
              </a:ext>
            </a:extLst>
          </p:cNvPr>
          <p:cNvSpPr/>
          <p:nvPr/>
        </p:nvSpPr>
        <p:spPr>
          <a:xfrm>
            <a:off x="2049163" y="3212758"/>
            <a:ext cx="1756720" cy="61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QUIC Frames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0A00F8-50B8-7148-9EB5-23A727BE97F6}"/>
              </a:ext>
            </a:extLst>
          </p:cNvPr>
          <p:cNvSpPr/>
          <p:nvPr/>
        </p:nvSpPr>
        <p:spPr>
          <a:xfrm>
            <a:off x="2049162" y="2594921"/>
            <a:ext cx="1756720" cy="61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Handshake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E3E4C-FFB7-7C49-A503-9A320DC490A8}"/>
              </a:ext>
            </a:extLst>
          </p:cNvPr>
          <p:cNvSpPr/>
          <p:nvPr/>
        </p:nvSpPr>
        <p:spPr>
          <a:xfrm>
            <a:off x="3805883" y="2594920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Prologue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E55428-2CEC-7E4D-961D-971A8AFD1348}"/>
              </a:ext>
            </a:extLst>
          </p:cNvPr>
          <p:cNvSpPr/>
          <p:nvPr/>
        </p:nvSpPr>
        <p:spPr>
          <a:xfrm>
            <a:off x="4868562" y="2594920"/>
            <a:ext cx="1062677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F3340-9CE3-E24F-844F-F3A80C5800A6}"/>
              </a:ext>
            </a:extLst>
          </p:cNvPr>
          <p:cNvSpPr/>
          <p:nvPr/>
        </p:nvSpPr>
        <p:spPr>
          <a:xfrm>
            <a:off x="3805882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CRYPTO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2C1AA0-A1A1-FD4A-8DBD-CE629F611325}"/>
              </a:ext>
            </a:extLst>
          </p:cNvPr>
          <p:cNvSpPr/>
          <p:nvPr/>
        </p:nvSpPr>
        <p:spPr>
          <a:xfrm>
            <a:off x="4868561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CRYPTO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C11D0C-2DE4-2F45-BC7E-7219DF9CD6DA}"/>
              </a:ext>
            </a:extLst>
          </p:cNvPr>
          <p:cNvSpPr/>
          <p:nvPr/>
        </p:nvSpPr>
        <p:spPr>
          <a:xfrm>
            <a:off x="5931239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PADDING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5ED9B-C235-EA48-BADD-CD8471F75B85}"/>
              </a:ext>
            </a:extLst>
          </p:cNvPr>
          <p:cNvSpPr/>
          <p:nvPr/>
        </p:nvSpPr>
        <p:spPr>
          <a:xfrm>
            <a:off x="3805880" y="3830594"/>
            <a:ext cx="3188038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A2BDAB-0FD5-6348-AF71-E915BDFB2226}"/>
              </a:ext>
            </a:extLst>
          </p:cNvPr>
          <p:cNvSpPr/>
          <p:nvPr/>
        </p:nvSpPr>
        <p:spPr>
          <a:xfrm>
            <a:off x="3805880" y="4448431"/>
            <a:ext cx="3188038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Datagram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AA932-877B-FD4E-859B-5E808294098C}"/>
              </a:ext>
            </a:extLst>
          </p:cNvPr>
          <p:cNvSpPr/>
          <p:nvPr/>
        </p:nvSpPr>
        <p:spPr>
          <a:xfrm>
            <a:off x="6993919" y="2594920"/>
            <a:ext cx="1062677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Noise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1D1A28-3536-E54F-9D72-5473C0833176}"/>
              </a:ext>
            </a:extLst>
          </p:cNvPr>
          <p:cNvSpPr/>
          <p:nvPr/>
        </p:nvSpPr>
        <p:spPr>
          <a:xfrm>
            <a:off x="6993918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CRYPTO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25A1AA-64F4-044B-8FA1-065FA8970901}"/>
              </a:ext>
            </a:extLst>
          </p:cNvPr>
          <p:cNvSpPr/>
          <p:nvPr/>
        </p:nvSpPr>
        <p:spPr>
          <a:xfrm>
            <a:off x="6993917" y="3830593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CC3A8F-BCA6-F449-8E1C-7531BC80485C}"/>
              </a:ext>
            </a:extLst>
          </p:cNvPr>
          <p:cNvSpPr/>
          <p:nvPr/>
        </p:nvSpPr>
        <p:spPr>
          <a:xfrm>
            <a:off x="6993917" y="4448429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Datagram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DEDC2B-2AC2-FC4C-BF1A-FD45BD8AB9A7}"/>
              </a:ext>
            </a:extLst>
          </p:cNvPr>
          <p:cNvSpPr/>
          <p:nvPr/>
        </p:nvSpPr>
        <p:spPr>
          <a:xfrm>
            <a:off x="8056597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FF0733-F708-744E-9689-15A6C7736E20}"/>
              </a:ext>
            </a:extLst>
          </p:cNvPr>
          <p:cNvSpPr/>
          <p:nvPr/>
        </p:nvSpPr>
        <p:spPr>
          <a:xfrm>
            <a:off x="8056596" y="3830593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Short Header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CA62B-992D-D44E-ACF9-20F87A5165A2}"/>
              </a:ext>
            </a:extLst>
          </p:cNvPr>
          <p:cNvSpPr/>
          <p:nvPr/>
        </p:nvSpPr>
        <p:spPr>
          <a:xfrm>
            <a:off x="8056596" y="4448429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FDCB8A-91B2-614C-879D-C4ED7B59FCC2}"/>
              </a:ext>
            </a:extLst>
          </p:cNvPr>
          <p:cNvSpPr txBox="1"/>
          <p:nvPr/>
        </p:nvSpPr>
        <p:spPr>
          <a:xfrm>
            <a:off x="4880914" y="51679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-&gt; 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A77936-C0EC-6442-B71D-F97278D910CF}"/>
              </a:ext>
            </a:extLst>
          </p:cNvPr>
          <p:cNvSpPr txBox="1"/>
          <p:nvPr/>
        </p:nvSpPr>
        <p:spPr>
          <a:xfrm>
            <a:off x="7084535" y="51679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-&gt; 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B58CA9-4A19-BA44-8997-0B98A72F778D}"/>
              </a:ext>
            </a:extLst>
          </p:cNvPr>
          <p:cNvSpPr txBox="1"/>
          <p:nvPr/>
        </p:nvSpPr>
        <p:spPr>
          <a:xfrm>
            <a:off x="8163691" y="51679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-&gt; 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34B8468-00C9-F742-B3FF-20CC004F2261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455089" y="1963974"/>
            <a:ext cx="857419" cy="5073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C8997A9-6E1E-CB4B-851D-EEE687FBABED}"/>
              </a:ext>
            </a:extLst>
          </p:cNvPr>
          <p:cNvSpPr txBox="1"/>
          <p:nvPr/>
        </p:nvSpPr>
        <p:spPr>
          <a:xfrm>
            <a:off x="2424678" y="1594642"/>
            <a:ext cx="206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Hostname Selection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066D4F9-707C-1C4F-9E90-E853D7C517D9}"/>
              </a:ext>
            </a:extLst>
          </p:cNvPr>
          <p:cNvCxnSpPr>
            <a:cxnSpLocks/>
          </p:cNvCxnSpPr>
          <p:nvPr/>
        </p:nvCxnSpPr>
        <p:spPr>
          <a:xfrm flipH="1">
            <a:off x="5470258" y="2025759"/>
            <a:ext cx="69811" cy="4259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5C544E1-B11B-4941-8FD5-6AA0DF3F9EAA}"/>
              </a:ext>
            </a:extLst>
          </p:cNvPr>
          <p:cNvSpPr txBox="1"/>
          <p:nvPr/>
        </p:nvSpPr>
        <p:spPr>
          <a:xfrm>
            <a:off x="4683209" y="1618572"/>
            <a:ext cx="203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Handshake Request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E1B74BA-E514-F146-B6D6-1CBCE5459E07}"/>
              </a:ext>
            </a:extLst>
          </p:cNvPr>
          <p:cNvCxnSpPr>
            <a:cxnSpLocks/>
          </p:cNvCxnSpPr>
          <p:nvPr/>
        </p:nvCxnSpPr>
        <p:spPr>
          <a:xfrm flipH="1">
            <a:off x="7708784" y="2025759"/>
            <a:ext cx="69811" cy="4259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04A007D-D1E5-CD47-9A17-4BA40CF6C5E5}"/>
              </a:ext>
            </a:extLst>
          </p:cNvPr>
          <p:cNvSpPr txBox="1"/>
          <p:nvPr/>
        </p:nvSpPr>
        <p:spPr>
          <a:xfrm>
            <a:off x="6911027" y="1575668"/>
            <a:ext cx="216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Handshake Response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3448997-C507-BF46-8CA4-16B049556C2C}"/>
              </a:ext>
            </a:extLst>
          </p:cNvPr>
          <p:cNvCxnSpPr>
            <a:cxnSpLocks/>
          </p:cNvCxnSpPr>
          <p:nvPr/>
        </p:nvCxnSpPr>
        <p:spPr>
          <a:xfrm flipH="1">
            <a:off x="9235887" y="2619257"/>
            <a:ext cx="933724" cy="5691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92B8345-F133-3546-B7B2-C59668610E99}"/>
              </a:ext>
            </a:extLst>
          </p:cNvPr>
          <p:cNvSpPr txBox="1"/>
          <p:nvPr/>
        </p:nvSpPr>
        <p:spPr>
          <a:xfrm>
            <a:off x="9119275" y="2206642"/>
            <a:ext cx="268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Implicit 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22526750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148D-38D2-9A4E-A317-D106DA1D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Hostname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B0203-276E-CA44-9244-9CEFCD19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Problem: A server may be responsible for multiple endpoints, only one of which has the correct key.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8666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148D-38D2-9A4E-A317-D106DA1D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Hostname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B0203-276E-CA44-9244-9CEFCD19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Problem: A server may be responsible for multiple endpoints, only one of which has the correct key.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4F8DCC-399A-6B4C-A37D-AA865C6DA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14858" y="3434061"/>
            <a:ext cx="1204359" cy="1701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41BA938-BC56-3F4F-80F7-5EDDC3DA95DA}"/>
              </a:ext>
            </a:extLst>
          </p:cNvPr>
          <p:cNvSpPr txBox="1"/>
          <p:nvPr/>
        </p:nvSpPr>
        <p:spPr>
          <a:xfrm>
            <a:off x="705395" y="5317756"/>
            <a:ext cx="215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key pinning for A</a:t>
            </a:r>
          </a:p>
        </p:txBody>
      </p:sp>
    </p:spTree>
    <p:extLst>
      <p:ext uri="{BB962C8B-B14F-4D97-AF65-F5344CB8AC3E}">
        <p14:creationId xmlns:p14="http://schemas.microsoft.com/office/powerpoint/2010/main" val="21251861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148D-38D2-9A4E-A317-D106DA1D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Hostname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B0203-276E-CA44-9244-9CEFCD19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Problem: A server may be responsible for multiple endpoints, only one of which has the correct key.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A11E6-EC51-9D44-A1F6-75F2C05DA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647" y="3434061"/>
            <a:ext cx="1193800" cy="170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4F8DCC-399A-6B4C-A37D-AA865C6DA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14858" y="3434061"/>
            <a:ext cx="1204359" cy="17018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136E28-7909-4B44-B2DD-EDA8AB694C9C}"/>
              </a:ext>
            </a:extLst>
          </p:cNvPr>
          <p:cNvCxnSpPr/>
          <p:nvPr/>
        </p:nvCxnSpPr>
        <p:spPr>
          <a:xfrm>
            <a:off x="2455524" y="4408285"/>
            <a:ext cx="31952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1BA938-BC56-3F4F-80F7-5EDDC3DA95DA}"/>
              </a:ext>
            </a:extLst>
          </p:cNvPr>
          <p:cNvSpPr txBox="1"/>
          <p:nvPr/>
        </p:nvSpPr>
        <p:spPr>
          <a:xfrm>
            <a:off x="705395" y="5317756"/>
            <a:ext cx="215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key pinning for 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DD45E5-1034-2748-A2FC-4856EC597BCB}"/>
              </a:ext>
            </a:extLst>
          </p:cNvPr>
          <p:cNvSpPr txBox="1"/>
          <p:nvPr/>
        </p:nvSpPr>
        <p:spPr>
          <a:xfrm>
            <a:off x="3383933" y="4001294"/>
            <a:ext cx="148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Enc</a:t>
            </a:r>
            <a:r>
              <a:rPr lang="en-US" dirty="0"/>
              <a:t>(</a:t>
            </a:r>
            <a:r>
              <a:rPr lang="en-US" dirty="0" err="1"/>
              <a:t>Dest:A</a:t>
            </a:r>
            <a:r>
              <a:rPr lang="en-US" dirty="0"/>
              <a:t>…)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87FF29-0D5C-5742-B039-4B4B6751AEE8}"/>
              </a:ext>
            </a:extLst>
          </p:cNvPr>
          <p:cNvSpPr txBox="1"/>
          <p:nvPr/>
        </p:nvSpPr>
        <p:spPr>
          <a:xfrm>
            <a:off x="5068693" y="5374959"/>
            <a:ext cx="2742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Balancer or Server hosting multiple endpoints on same machine</a:t>
            </a:r>
          </a:p>
        </p:txBody>
      </p:sp>
    </p:spTree>
    <p:extLst>
      <p:ext uri="{BB962C8B-B14F-4D97-AF65-F5344CB8AC3E}">
        <p14:creationId xmlns:p14="http://schemas.microsoft.com/office/powerpoint/2010/main" val="16270200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148D-38D2-9A4E-A317-D106DA1D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Hostname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B0203-276E-CA44-9244-9CEFCD19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Problem: A server may be responsible for multiple endpoints, only one of which has the correct key.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A11E6-EC51-9D44-A1F6-75F2C05DA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647" y="3434061"/>
            <a:ext cx="1193800" cy="170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4F8DCC-399A-6B4C-A37D-AA865C6DA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14858" y="3434061"/>
            <a:ext cx="1204359" cy="170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63BD6F-E177-F24A-A643-101B8C603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037" y="5386849"/>
            <a:ext cx="596900" cy="850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C76CE4-3874-3D40-AFC8-7241AE396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217" y="4001294"/>
            <a:ext cx="571002" cy="8139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2D60C2-B2D1-A24B-9213-C52F704D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964" y="2709103"/>
            <a:ext cx="505508" cy="72061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136E28-7909-4B44-B2DD-EDA8AB694C9C}"/>
              </a:ext>
            </a:extLst>
          </p:cNvPr>
          <p:cNvCxnSpPr/>
          <p:nvPr/>
        </p:nvCxnSpPr>
        <p:spPr>
          <a:xfrm>
            <a:off x="2455524" y="4408285"/>
            <a:ext cx="31952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1BA938-BC56-3F4F-80F7-5EDDC3DA95DA}"/>
              </a:ext>
            </a:extLst>
          </p:cNvPr>
          <p:cNvSpPr txBox="1"/>
          <p:nvPr/>
        </p:nvSpPr>
        <p:spPr>
          <a:xfrm>
            <a:off x="705395" y="5317756"/>
            <a:ext cx="215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key pinning for 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DD45E5-1034-2748-A2FC-4856EC597BCB}"/>
              </a:ext>
            </a:extLst>
          </p:cNvPr>
          <p:cNvSpPr txBox="1"/>
          <p:nvPr/>
        </p:nvSpPr>
        <p:spPr>
          <a:xfrm>
            <a:off x="3383933" y="4001294"/>
            <a:ext cx="148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Enc</a:t>
            </a:r>
            <a:r>
              <a:rPr lang="en-US" dirty="0"/>
              <a:t>(</a:t>
            </a:r>
            <a:r>
              <a:rPr lang="en-US" dirty="0" err="1"/>
              <a:t>Dest:A</a:t>
            </a:r>
            <a:r>
              <a:rPr lang="en-US" dirty="0"/>
              <a:t>…)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E14104-0655-3442-8E8F-F8735058A249}"/>
              </a:ext>
            </a:extLst>
          </p:cNvPr>
          <p:cNvSpPr txBox="1"/>
          <p:nvPr/>
        </p:nvSpPr>
        <p:spPr>
          <a:xfrm>
            <a:off x="10256392" y="28666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C799D-F202-A045-A497-5179B7BC8E13}"/>
              </a:ext>
            </a:extLst>
          </p:cNvPr>
          <p:cNvSpPr txBox="1"/>
          <p:nvPr/>
        </p:nvSpPr>
        <p:spPr>
          <a:xfrm>
            <a:off x="10256392" y="42319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05CF62-86B3-D341-9F4D-69635E580521}"/>
              </a:ext>
            </a:extLst>
          </p:cNvPr>
          <p:cNvSpPr txBox="1"/>
          <p:nvPr/>
        </p:nvSpPr>
        <p:spPr>
          <a:xfrm>
            <a:off x="10256392" y="56837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87FF29-0D5C-5742-B039-4B4B6751AEE8}"/>
              </a:ext>
            </a:extLst>
          </p:cNvPr>
          <p:cNvSpPr txBox="1"/>
          <p:nvPr/>
        </p:nvSpPr>
        <p:spPr>
          <a:xfrm>
            <a:off x="5068693" y="5374959"/>
            <a:ext cx="2742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Balancer or Server hosting multiple endpoints on same machine</a:t>
            </a:r>
          </a:p>
        </p:txBody>
      </p:sp>
    </p:spTree>
    <p:extLst>
      <p:ext uri="{BB962C8B-B14F-4D97-AF65-F5344CB8AC3E}">
        <p14:creationId xmlns:p14="http://schemas.microsoft.com/office/powerpoint/2010/main" val="13782817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148D-38D2-9A4E-A317-D106DA1D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Hostname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B0203-276E-CA44-9244-9CEFCD19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Problem: A server may be responsible for multiple endpoints, only one of which has the correct key.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A11E6-EC51-9D44-A1F6-75F2C05DA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647" y="3434061"/>
            <a:ext cx="1193800" cy="170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4F8DCC-399A-6B4C-A37D-AA865C6DA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14858" y="3434061"/>
            <a:ext cx="1204359" cy="170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63BD6F-E177-F24A-A643-101B8C603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037" y="5386849"/>
            <a:ext cx="596900" cy="850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C76CE4-3874-3D40-AFC8-7241AE396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217" y="4001294"/>
            <a:ext cx="571002" cy="8139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2D60C2-B2D1-A24B-9213-C52F704D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964" y="2709103"/>
            <a:ext cx="505508" cy="72061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136E28-7909-4B44-B2DD-EDA8AB694C9C}"/>
              </a:ext>
            </a:extLst>
          </p:cNvPr>
          <p:cNvCxnSpPr/>
          <p:nvPr/>
        </p:nvCxnSpPr>
        <p:spPr>
          <a:xfrm>
            <a:off x="2455524" y="4408285"/>
            <a:ext cx="31952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1BA938-BC56-3F4F-80F7-5EDDC3DA95DA}"/>
              </a:ext>
            </a:extLst>
          </p:cNvPr>
          <p:cNvSpPr txBox="1"/>
          <p:nvPr/>
        </p:nvSpPr>
        <p:spPr>
          <a:xfrm>
            <a:off x="705395" y="5317756"/>
            <a:ext cx="215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key pinning for 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DD45E5-1034-2748-A2FC-4856EC597BCB}"/>
              </a:ext>
            </a:extLst>
          </p:cNvPr>
          <p:cNvSpPr txBox="1"/>
          <p:nvPr/>
        </p:nvSpPr>
        <p:spPr>
          <a:xfrm>
            <a:off x="3383933" y="4001294"/>
            <a:ext cx="148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Enc</a:t>
            </a:r>
            <a:r>
              <a:rPr lang="en-US" dirty="0"/>
              <a:t>(</a:t>
            </a:r>
            <a:r>
              <a:rPr lang="en-US" dirty="0" err="1"/>
              <a:t>Dest:A</a:t>
            </a:r>
            <a:r>
              <a:rPr lang="en-US" dirty="0"/>
              <a:t>…)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E14104-0655-3442-8E8F-F8735058A249}"/>
              </a:ext>
            </a:extLst>
          </p:cNvPr>
          <p:cNvSpPr txBox="1"/>
          <p:nvPr/>
        </p:nvSpPr>
        <p:spPr>
          <a:xfrm>
            <a:off x="10256392" y="28666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C799D-F202-A045-A497-5179B7BC8E13}"/>
              </a:ext>
            </a:extLst>
          </p:cNvPr>
          <p:cNvSpPr txBox="1"/>
          <p:nvPr/>
        </p:nvSpPr>
        <p:spPr>
          <a:xfrm>
            <a:off x="10256392" y="42319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05CF62-86B3-D341-9F4D-69635E580521}"/>
              </a:ext>
            </a:extLst>
          </p:cNvPr>
          <p:cNvSpPr txBox="1"/>
          <p:nvPr/>
        </p:nvSpPr>
        <p:spPr>
          <a:xfrm>
            <a:off x="10256392" y="56837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87FF29-0D5C-5742-B039-4B4B6751AEE8}"/>
              </a:ext>
            </a:extLst>
          </p:cNvPr>
          <p:cNvSpPr txBox="1"/>
          <p:nvPr/>
        </p:nvSpPr>
        <p:spPr>
          <a:xfrm>
            <a:off x="5068693" y="5374959"/>
            <a:ext cx="2742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Balancer or Server hosting multiple endpoints on same machine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C08D0-4653-E744-AE63-3A5B01DCB0A4}"/>
              </a:ext>
            </a:extLst>
          </p:cNvPr>
          <p:cNvSpPr txBox="1"/>
          <p:nvPr/>
        </p:nvSpPr>
        <p:spPr>
          <a:xfrm>
            <a:off x="7934683" y="3429721"/>
            <a:ext cx="822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373758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148D-38D2-9A4E-A317-D106DA1D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Hostname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B0203-276E-CA44-9244-9CEFCD19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TLS, SNI solves this by including the server id as part of the TLS negotiation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A11E6-EC51-9D44-A1F6-75F2C05DA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647" y="3434061"/>
            <a:ext cx="1193800" cy="170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4F8DCC-399A-6B4C-A37D-AA865C6DA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14858" y="3434061"/>
            <a:ext cx="1204359" cy="170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63BD6F-E177-F24A-A643-101B8C603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037" y="5386849"/>
            <a:ext cx="596900" cy="850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C76CE4-3874-3D40-AFC8-7241AE396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217" y="4001294"/>
            <a:ext cx="571002" cy="8139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2D60C2-B2D1-A24B-9213-C52F704D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964" y="2709103"/>
            <a:ext cx="505508" cy="7206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41BA938-BC56-3F4F-80F7-5EDDC3DA95DA}"/>
              </a:ext>
            </a:extLst>
          </p:cNvPr>
          <p:cNvSpPr txBox="1"/>
          <p:nvPr/>
        </p:nvSpPr>
        <p:spPr>
          <a:xfrm>
            <a:off x="705395" y="5317756"/>
            <a:ext cx="215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key pinning for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E14104-0655-3442-8E8F-F8735058A249}"/>
              </a:ext>
            </a:extLst>
          </p:cNvPr>
          <p:cNvSpPr txBox="1"/>
          <p:nvPr/>
        </p:nvSpPr>
        <p:spPr>
          <a:xfrm>
            <a:off x="10256392" y="28666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C799D-F202-A045-A497-5179B7BC8E13}"/>
              </a:ext>
            </a:extLst>
          </p:cNvPr>
          <p:cNvSpPr txBox="1"/>
          <p:nvPr/>
        </p:nvSpPr>
        <p:spPr>
          <a:xfrm>
            <a:off x="10256392" y="42319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05CF62-86B3-D341-9F4D-69635E580521}"/>
              </a:ext>
            </a:extLst>
          </p:cNvPr>
          <p:cNvSpPr txBox="1"/>
          <p:nvPr/>
        </p:nvSpPr>
        <p:spPr>
          <a:xfrm>
            <a:off x="10256392" y="56837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87FF29-0D5C-5742-B039-4B4B6751AEE8}"/>
              </a:ext>
            </a:extLst>
          </p:cNvPr>
          <p:cNvSpPr txBox="1"/>
          <p:nvPr/>
        </p:nvSpPr>
        <p:spPr>
          <a:xfrm>
            <a:off x="5068693" y="5374959"/>
            <a:ext cx="2742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Balancer or Server hosting multiple endpoints on same machine</a:t>
            </a:r>
          </a:p>
        </p:txBody>
      </p:sp>
    </p:spTree>
    <p:extLst>
      <p:ext uri="{BB962C8B-B14F-4D97-AF65-F5344CB8AC3E}">
        <p14:creationId xmlns:p14="http://schemas.microsoft.com/office/powerpoint/2010/main" val="26976060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148D-38D2-9A4E-A317-D106DA1D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Hostname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B0203-276E-CA44-9244-9CEFCD19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TLS, SNI solves this by including the server id as part of the TLS negotiation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A11E6-EC51-9D44-A1F6-75F2C05DA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647" y="3434061"/>
            <a:ext cx="1193800" cy="170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4F8DCC-399A-6B4C-A37D-AA865C6DA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14858" y="3434061"/>
            <a:ext cx="1204359" cy="170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63BD6F-E177-F24A-A643-101B8C603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037" y="5386849"/>
            <a:ext cx="596900" cy="850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C76CE4-3874-3D40-AFC8-7241AE396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217" y="4001294"/>
            <a:ext cx="571002" cy="8139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2D60C2-B2D1-A24B-9213-C52F704D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964" y="2709103"/>
            <a:ext cx="505508" cy="7206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41BA938-BC56-3F4F-80F7-5EDDC3DA95DA}"/>
              </a:ext>
            </a:extLst>
          </p:cNvPr>
          <p:cNvSpPr txBox="1"/>
          <p:nvPr/>
        </p:nvSpPr>
        <p:spPr>
          <a:xfrm>
            <a:off x="705395" y="5317756"/>
            <a:ext cx="215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key pinning for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E14104-0655-3442-8E8F-F8735058A249}"/>
              </a:ext>
            </a:extLst>
          </p:cNvPr>
          <p:cNvSpPr txBox="1"/>
          <p:nvPr/>
        </p:nvSpPr>
        <p:spPr>
          <a:xfrm>
            <a:off x="10256392" y="28666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C799D-F202-A045-A497-5179B7BC8E13}"/>
              </a:ext>
            </a:extLst>
          </p:cNvPr>
          <p:cNvSpPr txBox="1"/>
          <p:nvPr/>
        </p:nvSpPr>
        <p:spPr>
          <a:xfrm>
            <a:off x="10256392" y="42319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05CF62-86B3-D341-9F4D-69635E580521}"/>
              </a:ext>
            </a:extLst>
          </p:cNvPr>
          <p:cNvSpPr txBox="1"/>
          <p:nvPr/>
        </p:nvSpPr>
        <p:spPr>
          <a:xfrm>
            <a:off x="10256392" y="56837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87FF29-0D5C-5742-B039-4B4B6751AEE8}"/>
              </a:ext>
            </a:extLst>
          </p:cNvPr>
          <p:cNvSpPr txBox="1"/>
          <p:nvPr/>
        </p:nvSpPr>
        <p:spPr>
          <a:xfrm>
            <a:off x="5068693" y="5374959"/>
            <a:ext cx="2742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Balancer or Server hosting multiple endpoints on same machine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0452D7-CE5D-414A-BE7E-C0FA99AC2878}"/>
              </a:ext>
            </a:extLst>
          </p:cNvPr>
          <p:cNvCxnSpPr/>
          <p:nvPr/>
        </p:nvCxnSpPr>
        <p:spPr>
          <a:xfrm>
            <a:off x="2429703" y="4001294"/>
            <a:ext cx="31952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BB33113-2B24-C544-B5DC-7EB036299A07}"/>
              </a:ext>
            </a:extLst>
          </p:cNvPr>
          <p:cNvSpPr txBox="1"/>
          <p:nvPr/>
        </p:nvSpPr>
        <p:spPr>
          <a:xfrm>
            <a:off x="2308502" y="3554106"/>
            <a:ext cx="346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TLS handshake (“I am talking to A”)</a:t>
            </a:r>
          </a:p>
        </p:txBody>
      </p:sp>
    </p:spTree>
    <p:extLst>
      <p:ext uri="{BB962C8B-B14F-4D97-AF65-F5344CB8AC3E}">
        <p14:creationId xmlns:p14="http://schemas.microsoft.com/office/powerpoint/2010/main" val="30284613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148D-38D2-9A4E-A317-D106DA1D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Hostname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B0203-276E-CA44-9244-9CEFCD19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TLS, SNI solves this by including the server id as part of the TLS negotiation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A11E6-EC51-9D44-A1F6-75F2C05DA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647" y="3434061"/>
            <a:ext cx="1193800" cy="170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4F8DCC-399A-6B4C-A37D-AA865C6DA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14858" y="3434061"/>
            <a:ext cx="1204359" cy="170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63BD6F-E177-F24A-A643-101B8C603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037" y="5386849"/>
            <a:ext cx="596900" cy="850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C76CE4-3874-3D40-AFC8-7241AE396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217" y="4001294"/>
            <a:ext cx="571002" cy="8139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2D60C2-B2D1-A24B-9213-C52F704D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964" y="2709103"/>
            <a:ext cx="505508" cy="72061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136E28-7909-4B44-B2DD-EDA8AB694C9C}"/>
              </a:ext>
            </a:extLst>
          </p:cNvPr>
          <p:cNvCxnSpPr/>
          <p:nvPr/>
        </p:nvCxnSpPr>
        <p:spPr>
          <a:xfrm>
            <a:off x="2429703" y="4834441"/>
            <a:ext cx="31952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1BA938-BC56-3F4F-80F7-5EDDC3DA95DA}"/>
              </a:ext>
            </a:extLst>
          </p:cNvPr>
          <p:cNvSpPr txBox="1"/>
          <p:nvPr/>
        </p:nvSpPr>
        <p:spPr>
          <a:xfrm>
            <a:off x="705395" y="5317756"/>
            <a:ext cx="215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key pinning for 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DD45E5-1034-2748-A2FC-4856EC597BCB}"/>
              </a:ext>
            </a:extLst>
          </p:cNvPr>
          <p:cNvSpPr txBox="1"/>
          <p:nvPr/>
        </p:nvSpPr>
        <p:spPr>
          <a:xfrm>
            <a:off x="3209041" y="4420695"/>
            <a:ext cx="148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Enc</a:t>
            </a:r>
            <a:r>
              <a:rPr lang="en-US" dirty="0"/>
              <a:t>(</a:t>
            </a:r>
            <a:r>
              <a:rPr lang="en-US" dirty="0" err="1"/>
              <a:t>Dest:A</a:t>
            </a:r>
            <a:r>
              <a:rPr lang="en-US" dirty="0"/>
              <a:t>…)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E14104-0655-3442-8E8F-F8735058A249}"/>
              </a:ext>
            </a:extLst>
          </p:cNvPr>
          <p:cNvSpPr txBox="1"/>
          <p:nvPr/>
        </p:nvSpPr>
        <p:spPr>
          <a:xfrm>
            <a:off x="10256392" y="28666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C799D-F202-A045-A497-5179B7BC8E13}"/>
              </a:ext>
            </a:extLst>
          </p:cNvPr>
          <p:cNvSpPr txBox="1"/>
          <p:nvPr/>
        </p:nvSpPr>
        <p:spPr>
          <a:xfrm>
            <a:off x="10256392" y="42319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05CF62-86B3-D341-9F4D-69635E580521}"/>
              </a:ext>
            </a:extLst>
          </p:cNvPr>
          <p:cNvSpPr txBox="1"/>
          <p:nvPr/>
        </p:nvSpPr>
        <p:spPr>
          <a:xfrm>
            <a:off x="10256392" y="56837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87FF29-0D5C-5742-B039-4B4B6751AEE8}"/>
              </a:ext>
            </a:extLst>
          </p:cNvPr>
          <p:cNvSpPr txBox="1"/>
          <p:nvPr/>
        </p:nvSpPr>
        <p:spPr>
          <a:xfrm>
            <a:off x="5068693" y="5374959"/>
            <a:ext cx="2742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Balancer or Server hosting multiple endpoints on same machine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0452D7-CE5D-414A-BE7E-C0FA99AC2878}"/>
              </a:ext>
            </a:extLst>
          </p:cNvPr>
          <p:cNvCxnSpPr/>
          <p:nvPr/>
        </p:nvCxnSpPr>
        <p:spPr>
          <a:xfrm>
            <a:off x="2429703" y="4001294"/>
            <a:ext cx="31952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BB33113-2B24-C544-B5DC-7EB036299A07}"/>
              </a:ext>
            </a:extLst>
          </p:cNvPr>
          <p:cNvSpPr txBox="1"/>
          <p:nvPr/>
        </p:nvSpPr>
        <p:spPr>
          <a:xfrm>
            <a:off x="2308502" y="3554106"/>
            <a:ext cx="346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TLS handshake (“I am talking to A”)</a:t>
            </a:r>
          </a:p>
        </p:txBody>
      </p:sp>
    </p:spTree>
    <p:extLst>
      <p:ext uri="{BB962C8B-B14F-4D97-AF65-F5344CB8AC3E}">
        <p14:creationId xmlns:p14="http://schemas.microsoft.com/office/powerpoint/2010/main" val="20019544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148D-38D2-9A4E-A317-D106DA1D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Hostname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B0203-276E-CA44-9244-9CEFCD19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TLS, SNI solves this by including the server id as part of the TLS negotiation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A11E6-EC51-9D44-A1F6-75F2C05DA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647" y="3434061"/>
            <a:ext cx="1193800" cy="170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4F8DCC-399A-6B4C-A37D-AA865C6DA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14858" y="3434061"/>
            <a:ext cx="1204359" cy="170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63BD6F-E177-F24A-A643-101B8C603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037" y="5386849"/>
            <a:ext cx="596900" cy="850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C76CE4-3874-3D40-AFC8-7241AE396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217" y="4001294"/>
            <a:ext cx="571002" cy="8139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2D60C2-B2D1-A24B-9213-C52F704D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964" y="2709103"/>
            <a:ext cx="505508" cy="72061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136E28-7909-4B44-B2DD-EDA8AB694C9C}"/>
              </a:ext>
            </a:extLst>
          </p:cNvPr>
          <p:cNvCxnSpPr/>
          <p:nvPr/>
        </p:nvCxnSpPr>
        <p:spPr>
          <a:xfrm>
            <a:off x="2429703" y="4834441"/>
            <a:ext cx="31952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DAFFF4-3D3A-AA4F-80BB-A490D930D13D}"/>
              </a:ext>
            </a:extLst>
          </p:cNvPr>
          <p:cNvCxnSpPr>
            <a:cxnSpLocks/>
          </p:cNvCxnSpPr>
          <p:nvPr/>
        </p:nvCxnSpPr>
        <p:spPr>
          <a:xfrm flipV="1">
            <a:off x="7388426" y="3213463"/>
            <a:ext cx="1886203" cy="5837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1BA938-BC56-3F4F-80F7-5EDDC3DA95DA}"/>
              </a:ext>
            </a:extLst>
          </p:cNvPr>
          <p:cNvSpPr txBox="1"/>
          <p:nvPr/>
        </p:nvSpPr>
        <p:spPr>
          <a:xfrm>
            <a:off x="705395" y="5317756"/>
            <a:ext cx="215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key pinning for 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DD45E5-1034-2748-A2FC-4856EC597BCB}"/>
              </a:ext>
            </a:extLst>
          </p:cNvPr>
          <p:cNvSpPr txBox="1"/>
          <p:nvPr/>
        </p:nvSpPr>
        <p:spPr>
          <a:xfrm>
            <a:off x="3209041" y="4420695"/>
            <a:ext cx="148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Enc</a:t>
            </a:r>
            <a:r>
              <a:rPr lang="en-US" dirty="0"/>
              <a:t>(</a:t>
            </a:r>
            <a:r>
              <a:rPr lang="en-US" dirty="0" err="1"/>
              <a:t>Dest:A</a:t>
            </a:r>
            <a:r>
              <a:rPr lang="en-US" dirty="0"/>
              <a:t>…)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E14104-0655-3442-8E8F-F8735058A249}"/>
              </a:ext>
            </a:extLst>
          </p:cNvPr>
          <p:cNvSpPr txBox="1"/>
          <p:nvPr/>
        </p:nvSpPr>
        <p:spPr>
          <a:xfrm>
            <a:off x="10256392" y="28666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C799D-F202-A045-A497-5179B7BC8E13}"/>
              </a:ext>
            </a:extLst>
          </p:cNvPr>
          <p:cNvSpPr txBox="1"/>
          <p:nvPr/>
        </p:nvSpPr>
        <p:spPr>
          <a:xfrm>
            <a:off x="10256392" y="42319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05CF62-86B3-D341-9F4D-69635E580521}"/>
              </a:ext>
            </a:extLst>
          </p:cNvPr>
          <p:cNvSpPr txBox="1"/>
          <p:nvPr/>
        </p:nvSpPr>
        <p:spPr>
          <a:xfrm>
            <a:off x="10256392" y="56837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87FF29-0D5C-5742-B039-4B4B6751AEE8}"/>
              </a:ext>
            </a:extLst>
          </p:cNvPr>
          <p:cNvSpPr txBox="1"/>
          <p:nvPr/>
        </p:nvSpPr>
        <p:spPr>
          <a:xfrm>
            <a:off x="5068693" y="5374959"/>
            <a:ext cx="2742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Balancer or Server hosting multiple endpoints on same machine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0452D7-CE5D-414A-BE7E-C0FA99AC2878}"/>
              </a:ext>
            </a:extLst>
          </p:cNvPr>
          <p:cNvCxnSpPr/>
          <p:nvPr/>
        </p:nvCxnSpPr>
        <p:spPr>
          <a:xfrm>
            <a:off x="2429703" y="4001294"/>
            <a:ext cx="31952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BB33113-2B24-C544-B5DC-7EB036299A07}"/>
              </a:ext>
            </a:extLst>
          </p:cNvPr>
          <p:cNvSpPr txBox="1"/>
          <p:nvPr/>
        </p:nvSpPr>
        <p:spPr>
          <a:xfrm>
            <a:off x="2308502" y="3554106"/>
            <a:ext cx="346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TLS handshake (“I am talking to A”)</a:t>
            </a:r>
          </a:p>
        </p:txBody>
      </p:sp>
    </p:spTree>
    <p:extLst>
      <p:ext uri="{BB962C8B-B14F-4D97-AF65-F5344CB8AC3E}">
        <p14:creationId xmlns:p14="http://schemas.microsoft.com/office/powerpoint/2010/main" val="155389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E8C0-F1A0-A64C-81BC-D7F063F6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solved?...Not so fast!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85192-A667-AB46-B133-92D7B3F1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Standard QUIC uses TLS 1.3 as its Cryptographic Handshake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TLS is a major improvement on previous versions but still has some shortcomings:</a:t>
            </a:r>
          </a:p>
          <a:p>
            <a:r>
              <a:rPr lang="en-US" dirty="0"/>
              <a:t>Complex in both implementation and state machine</a:t>
            </a:r>
          </a:p>
          <a:p>
            <a:r>
              <a:rPr lang="en-US" dirty="0"/>
              <a:t>Current design does not have a full security proof</a:t>
            </a:r>
          </a:p>
        </p:txBody>
      </p:sp>
    </p:spTree>
    <p:extLst>
      <p:ext uri="{BB962C8B-B14F-4D97-AF65-F5344CB8AC3E}">
        <p14:creationId xmlns:p14="http://schemas.microsoft.com/office/powerpoint/2010/main" val="33109303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148D-38D2-9A4E-A317-D106DA1D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Hostname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B0203-276E-CA44-9244-9CEFCD19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Noise has a Prologue field that requires both parties to initialize the handshake with the same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345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148D-38D2-9A4E-A317-D106DA1D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Hostname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B0203-276E-CA44-9244-9CEFCD19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Noise has a Prologue field that requires both parties to initialize the handshake with the same value</a:t>
            </a:r>
          </a:p>
          <a:p>
            <a:endParaRPr lang="en-US" dirty="0"/>
          </a:p>
          <a:p>
            <a:r>
              <a:rPr lang="en-US" dirty="0"/>
              <a:t>We can use this field to support SNI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857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148D-38D2-9A4E-A317-D106DA1D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Hostname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B0203-276E-CA44-9244-9CEFCD19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Noise has a Prologue field that requires both parties to initialize the handshake with the same value</a:t>
            </a:r>
          </a:p>
          <a:p>
            <a:endParaRPr lang="en-US" dirty="0"/>
          </a:p>
          <a:p>
            <a:r>
              <a:rPr lang="en-US" dirty="0"/>
              <a:t>We can use this field to support SNI</a:t>
            </a:r>
          </a:p>
          <a:p>
            <a:endParaRPr lang="en-US" dirty="0"/>
          </a:p>
          <a:p>
            <a:r>
              <a:rPr lang="en-US" dirty="0"/>
              <a:t>If we need to hide this data from the forwarding server we can encrypt it using the N pattern: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598E6B-8006-B845-880D-AEF31501F3E1}"/>
              </a:ext>
            </a:extLst>
          </p:cNvPr>
          <p:cNvSpPr/>
          <p:nvPr/>
        </p:nvSpPr>
        <p:spPr>
          <a:xfrm>
            <a:off x="7065153" y="6077853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757ECCF7-A5D1-4B4F-9294-32B19FA1FC37}"/>
              </a:ext>
            </a:extLst>
          </p:cNvPr>
          <p:cNvSpPr/>
          <p:nvPr/>
        </p:nvSpPr>
        <p:spPr>
          <a:xfrm>
            <a:off x="6024097" y="6233896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A38B096D-A140-A642-BCEF-47245D32C7DB}"/>
              </a:ext>
            </a:extLst>
          </p:cNvPr>
          <p:cNvSpPr/>
          <p:nvPr/>
        </p:nvSpPr>
        <p:spPr>
          <a:xfrm rot="10800000">
            <a:off x="6014459" y="4920993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845E69-82AD-A046-BA29-E448B8B7B85C}"/>
              </a:ext>
            </a:extLst>
          </p:cNvPr>
          <p:cNvSpPr/>
          <p:nvPr/>
        </p:nvSpPr>
        <p:spPr>
          <a:xfrm>
            <a:off x="7065153" y="4764949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74AD5B-C413-DA46-8367-E8E300B27BC1}"/>
              </a:ext>
            </a:extLst>
          </p:cNvPr>
          <p:cNvSpPr/>
          <p:nvPr/>
        </p:nvSpPr>
        <p:spPr>
          <a:xfrm>
            <a:off x="5990118" y="5615561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43704B-8EF1-4C4E-90A9-D87D05B5C63C}"/>
              </a:ext>
            </a:extLst>
          </p:cNvPr>
          <p:cNvSpPr/>
          <p:nvPr/>
        </p:nvSpPr>
        <p:spPr>
          <a:xfrm>
            <a:off x="6388622" y="5612387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67FE-0C78-4F46-A8C1-C2DF81F3E0CD}"/>
              </a:ext>
            </a:extLst>
          </p:cNvPr>
          <p:cNvSpPr/>
          <p:nvPr/>
        </p:nvSpPr>
        <p:spPr>
          <a:xfrm>
            <a:off x="6765502" y="5612387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2691B-3C61-2345-B8E3-F80AB597E0B2}"/>
              </a:ext>
            </a:extLst>
          </p:cNvPr>
          <p:cNvGrpSpPr/>
          <p:nvPr/>
        </p:nvGrpSpPr>
        <p:grpSpPr>
          <a:xfrm>
            <a:off x="7824084" y="6054707"/>
            <a:ext cx="668585" cy="631729"/>
            <a:chOff x="5585254" y="3793524"/>
            <a:chExt cx="642551" cy="607130"/>
          </a:xfrm>
        </p:grpSpPr>
        <p:sp>
          <p:nvSpPr>
            <p:cNvPr id="12" name="Pie 11">
              <a:extLst>
                <a:ext uri="{FF2B5EF4-FFF2-40B4-BE49-F238E27FC236}">
                  <a16:creationId xmlns:a16="http://schemas.microsoft.com/office/drawing/2014/main" id="{8AA026B7-6ABB-444F-B821-4659AB0537E2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47D6A29F-2AEA-2A45-A042-0A9D885585D8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757513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D75C-96C6-A04C-90C3-9E08B2AC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69123-0269-9F45-A658-4D84B9E71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Indicates the start of the cryptographic handshake</a:t>
            </a:r>
          </a:p>
          <a:p>
            <a:r>
              <a:rPr lang="en-US" dirty="0"/>
              <a:t>Transmits encrypted client transport parameters</a:t>
            </a:r>
          </a:p>
          <a:p>
            <a:r>
              <a:rPr lang="en-US" dirty="0"/>
              <a:t>Optionally presents client’s Identity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FD6424-7F87-8341-BE29-B745940B668E}"/>
              </a:ext>
            </a:extLst>
          </p:cNvPr>
          <p:cNvSpPr/>
          <p:nvPr/>
        </p:nvSpPr>
        <p:spPr>
          <a:xfrm>
            <a:off x="3860189" y="3892378"/>
            <a:ext cx="4500454" cy="556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Ephemeral (32 bytes)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12B82-1FC6-4349-A9EC-AD0D1D51E72C}"/>
              </a:ext>
            </a:extLst>
          </p:cNvPr>
          <p:cNvSpPr/>
          <p:nvPr/>
        </p:nvSpPr>
        <p:spPr>
          <a:xfrm>
            <a:off x="3860189" y="4448432"/>
            <a:ext cx="4500454" cy="556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Static (32 + 16 bytes)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1E181-ACD3-4A41-9194-3E26E497D128}"/>
              </a:ext>
            </a:extLst>
          </p:cNvPr>
          <p:cNvSpPr/>
          <p:nvPr/>
        </p:nvSpPr>
        <p:spPr>
          <a:xfrm>
            <a:off x="3860189" y="5004486"/>
            <a:ext cx="4500454" cy="556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Encrypted Transport Parameters (n + 16 bytes)</a:t>
            </a:r>
          </a:p>
        </p:txBody>
      </p:sp>
    </p:spTree>
    <p:extLst>
      <p:ext uri="{BB962C8B-B14F-4D97-AF65-F5344CB8AC3E}">
        <p14:creationId xmlns:p14="http://schemas.microsoft.com/office/powerpoint/2010/main" val="36586443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D75C-96C6-A04C-90C3-9E08B2AC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69123-0269-9F45-A658-4D84B9E71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Completes Negotiation of Transport Keys</a:t>
            </a:r>
          </a:p>
          <a:p>
            <a:r>
              <a:rPr lang="en-US" dirty="0"/>
              <a:t>Transmits encrypted server transport parameters</a:t>
            </a:r>
          </a:p>
          <a:p>
            <a:r>
              <a:rPr lang="en-US" dirty="0"/>
              <a:t>Proves server’s identity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After this step, final keys are derived and passed to QUIC packet protector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FD6424-7F87-8341-BE29-B745940B668E}"/>
              </a:ext>
            </a:extLst>
          </p:cNvPr>
          <p:cNvSpPr/>
          <p:nvPr/>
        </p:nvSpPr>
        <p:spPr>
          <a:xfrm>
            <a:off x="3860189" y="3546883"/>
            <a:ext cx="4500454" cy="556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Ephemeral (32 bytes)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1E181-ACD3-4A41-9194-3E26E497D128}"/>
              </a:ext>
            </a:extLst>
          </p:cNvPr>
          <p:cNvSpPr/>
          <p:nvPr/>
        </p:nvSpPr>
        <p:spPr>
          <a:xfrm>
            <a:off x="3860189" y="4102937"/>
            <a:ext cx="4500454" cy="556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Encrypted Transport Parameters (n + 16 bytes)</a:t>
            </a:r>
          </a:p>
        </p:txBody>
      </p:sp>
    </p:spTree>
    <p:extLst>
      <p:ext uri="{BB962C8B-B14F-4D97-AF65-F5344CB8AC3E}">
        <p14:creationId xmlns:p14="http://schemas.microsoft.com/office/powerpoint/2010/main" val="59329765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786B-0767-0A47-ACCB-C8951576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0BF2-4C75-8C43-BD29-508C79AE6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avoid replay or Key Compromise attacks, client must immediately send a packet encrypted under transport keys upon completing the handshake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9664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786B-0767-0A47-ACCB-C8951576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0BF2-4C75-8C43-BD29-508C79AE6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avoid replay or Key Compromise attacks, client must immediately send a packet encrypted under transport keys upon completing the handshake</a:t>
            </a:r>
          </a:p>
          <a:p>
            <a:endParaRPr lang="en-US" dirty="0"/>
          </a:p>
          <a:p>
            <a:r>
              <a:rPr lang="en-US" dirty="0"/>
              <a:t>Only after this does the server consider the handshake finished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659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786B-0767-0A47-ACCB-C8951576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0BF2-4C75-8C43-BD29-508C79AE6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avoid replay or Key Compromise attacks, client must immediately send a packet encrypted under transport keys upon completing the handshake</a:t>
            </a:r>
          </a:p>
          <a:p>
            <a:endParaRPr lang="en-US" dirty="0"/>
          </a:p>
          <a:p>
            <a:r>
              <a:rPr lang="en-US" dirty="0"/>
              <a:t>Only after this does the server consider the handshake finished</a:t>
            </a:r>
          </a:p>
          <a:p>
            <a:endParaRPr lang="en-US" dirty="0"/>
          </a:p>
          <a:p>
            <a:r>
              <a:rPr lang="en-US" dirty="0"/>
              <a:t>If application data is not available a PADDING or PING frame is sent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306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786B-0767-0A47-ACCB-C8951576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0BF2-4C75-8C43-BD29-508C79AE6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avoid replay or Key Compromise attacks, client must immediately send a packet encrypted under transport keys upon completing the handshake</a:t>
            </a:r>
          </a:p>
          <a:p>
            <a:endParaRPr lang="en-US" dirty="0"/>
          </a:p>
          <a:p>
            <a:r>
              <a:rPr lang="en-US" dirty="0"/>
              <a:t>Only after this does the server consider the handshake finished</a:t>
            </a:r>
          </a:p>
          <a:p>
            <a:endParaRPr lang="en-US" dirty="0"/>
          </a:p>
          <a:p>
            <a:r>
              <a:rPr lang="en-US" dirty="0"/>
              <a:t>If application data is not available a PADDING or PING frame is sent</a:t>
            </a:r>
          </a:p>
          <a:p>
            <a:endParaRPr lang="en-US" dirty="0"/>
          </a:p>
          <a:p>
            <a:r>
              <a:rPr lang="en-US" dirty="0"/>
              <a:t>Clients ACK frames are not sufficient for this</a:t>
            </a:r>
          </a:p>
        </p:txBody>
      </p:sp>
    </p:spTree>
    <p:extLst>
      <p:ext uri="{BB962C8B-B14F-4D97-AF65-F5344CB8AC3E}">
        <p14:creationId xmlns:p14="http://schemas.microsoft.com/office/powerpoint/2010/main" val="15300041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B4CD-253D-B44B-BE7F-F68A4940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Ratcheting in </a:t>
            </a:r>
            <a:r>
              <a:rPr lang="en-US" dirty="0" err="1"/>
              <a:t>nQUIC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050950-8179-9149-8054-D1EAAFAAC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8167" y="2259097"/>
            <a:ext cx="5883189" cy="4112229"/>
          </a:xfrm>
        </p:spPr>
      </p:pic>
    </p:spTree>
    <p:extLst>
      <p:ext uri="{BB962C8B-B14F-4D97-AF65-F5344CB8AC3E}">
        <p14:creationId xmlns:p14="http://schemas.microsoft.com/office/powerpoint/2010/main" val="3790768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E8C0-F1A0-A64C-81BC-D7F063F6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solved?...Not so fast!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85192-A667-AB46-B133-92D7B3F1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Standard QUIC uses TLS 1.3 as its Cryptographic Handshake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TLS is a major improvement on previous versions but still has some shortcomings:</a:t>
            </a:r>
          </a:p>
          <a:p>
            <a:r>
              <a:rPr lang="en-US" dirty="0"/>
              <a:t>Complex in both implementation and state machine</a:t>
            </a:r>
          </a:p>
          <a:p>
            <a:r>
              <a:rPr lang="en-US" dirty="0"/>
              <a:t>Current design does not have a full security proof</a:t>
            </a:r>
          </a:p>
          <a:p>
            <a:r>
              <a:rPr lang="en-US" dirty="0"/>
              <a:t>Risk of ossification due to legacy support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013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B4CD-253D-B44B-BE7F-F68A4940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Ratcheting in </a:t>
            </a:r>
            <a:r>
              <a:rPr lang="en-US" dirty="0" err="1"/>
              <a:t>nQUIC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050950-8179-9149-8054-D1EAAFAAC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8167" y="2259097"/>
            <a:ext cx="5883189" cy="4112229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ADAE7C-925B-4344-86E6-E4C3143AE80A}"/>
              </a:ext>
            </a:extLst>
          </p:cNvPr>
          <p:cNvCxnSpPr>
            <a:cxnSpLocks/>
          </p:cNvCxnSpPr>
          <p:nvPr/>
        </p:nvCxnSpPr>
        <p:spPr>
          <a:xfrm flipH="1">
            <a:off x="7629510" y="2137719"/>
            <a:ext cx="488879" cy="12607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8B7360-55D7-3E4D-B0EE-0E81E2F314A8}"/>
              </a:ext>
            </a:extLst>
          </p:cNvPr>
          <p:cNvSpPr txBox="1"/>
          <p:nvPr/>
        </p:nvSpPr>
        <p:spPr>
          <a:xfrm>
            <a:off x="7290486" y="1627400"/>
            <a:ext cx="211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Transport keys</a:t>
            </a:r>
          </a:p>
        </p:txBody>
      </p:sp>
    </p:spTree>
    <p:extLst>
      <p:ext uri="{BB962C8B-B14F-4D97-AF65-F5344CB8AC3E}">
        <p14:creationId xmlns:p14="http://schemas.microsoft.com/office/powerpoint/2010/main" val="312926047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B4CD-253D-B44B-BE7F-F68A4940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Ratcheting in </a:t>
            </a:r>
            <a:r>
              <a:rPr lang="en-US" dirty="0" err="1"/>
              <a:t>nQUIC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050950-8179-9149-8054-D1EAAFAAC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8167" y="2259097"/>
            <a:ext cx="5883189" cy="4112229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ADAE7C-925B-4344-86E6-E4C3143AE80A}"/>
              </a:ext>
            </a:extLst>
          </p:cNvPr>
          <p:cNvCxnSpPr>
            <a:cxnSpLocks/>
          </p:cNvCxnSpPr>
          <p:nvPr/>
        </p:nvCxnSpPr>
        <p:spPr>
          <a:xfrm flipH="1">
            <a:off x="7629510" y="2137719"/>
            <a:ext cx="488879" cy="12607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8B7360-55D7-3E4D-B0EE-0E81E2F314A8}"/>
              </a:ext>
            </a:extLst>
          </p:cNvPr>
          <p:cNvSpPr txBox="1"/>
          <p:nvPr/>
        </p:nvSpPr>
        <p:spPr>
          <a:xfrm>
            <a:off x="7290486" y="1627400"/>
            <a:ext cx="211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Transport keys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0A92F1-983B-7744-8DBB-CE2EB2DB07D8}"/>
              </a:ext>
            </a:extLst>
          </p:cNvPr>
          <p:cNvCxnSpPr>
            <a:cxnSpLocks/>
          </p:cNvCxnSpPr>
          <p:nvPr/>
        </p:nvCxnSpPr>
        <p:spPr>
          <a:xfrm>
            <a:off x="3237470" y="3662094"/>
            <a:ext cx="26662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CAC810-366B-404E-8C35-19B533ED0C72}"/>
              </a:ext>
            </a:extLst>
          </p:cNvPr>
          <p:cNvSpPr txBox="1"/>
          <p:nvPr/>
        </p:nvSpPr>
        <p:spPr>
          <a:xfrm>
            <a:off x="1841156" y="3477428"/>
            <a:ext cx="124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Chain State</a:t>
            </a:r>
          </a:p>
        </p:txBody>
      </p:sp>
    </p:spTree>
    <p:extLst>
      <p:ext uri="{BB962C8B-B14F-4D97-AF65-F5344CB8AC3E}">
        <p14:creationId xmlns:p14="http://schemas.microsoft.com/office/powerpoint/2010/main" val="27083687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B4CD-253D-B44B-BE7F-F68A4940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Ratcheting in </a:t>
            </a:r>
            <a:r>
              <a:rPr lang="en-US" dirty="0" err="1"/>
              <a:t>nQUIC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050950-8179-9149-8054-D1EAAFAAC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8167" y="2259097"/>
            <a:ext cx="5883189" cy="4112229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ADAE7C-925B-4344-86E6-E4C3143AE80A}"/>
              </a:ext>
            </a:extLst>
          </p:cNvPr>
          <p:cNvCxnSpPr>
            <a:cxnSpLocks/>
          </p:cNvCxnSpPr>
          <p:nvPr/>
        </p:nvCxnSpPr>
        <p:spPr>
          <a:xfrm flipH="1">
            <a:off x="7629510" y="2137719"/>
            <a:ext cx="488879" cy="12607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8B7360-55D7-3E4D-B0EE-0E81E2F314A8}"/>
              </a:ext>
            </a:extLst>
          </p:cNvPr>
          <p:cNvSpPr txBox="1"/>
          <p:nvPr/>
        </p:nvSpPr>
        <p:spPr>
          <a:xfrm>
            <a:off x="7290486" y="1627400"/>
            <a:ext cx="211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Transport keys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0A92F1-983B-7744-8DBB-CE2EB2DB07D8}"/>
              </a:ext>
            </a:extLst>
          </p:cNvPr>
          <p:cNvCxnSpPr>
            <a:cxnSpLocks/>
          </p:cNvCxnSpPr>
          <p:nvPr/>
        </p:nvCxnSpPr>
        <p:spPr>
          <a:xfrm>
            <a:off x="3237470" y="3662094"/>
            <a:ext cx="26662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CAC810-366B-404E-8C35-19B533ED0C72}"/>
              </a:ext>
            </a:extLst>
          </p:cNvPr>
          <p:cNvSpPr txBox="1"/>
          <p:nvPr/>
        </p:nvSpPr>
        <p:spPr>
          <a:xfrm>
            <a:off x="1841156" y="3477428"/>
            <a:ext cx="124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Chain State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7F3D48-0DAF-D448-8828-84E0318590F3}"/>
              </a:ext>
            </a:extLst>
          </p:cNvPr>
          <p:cNvCxnSpPr>
            <a:cxnSpLocks/>
          </p:cNvCxnSpPr>
          <p:nvPr/>
        </p:nvCxnSpPr>
        <p:spPr>
          <a:xfrm flipV="1">
            <a:off x="3087587" y="4852462"/>
            <a:ext cx="854677" cy="3972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8696FC-436D-524A-A0D6-6DF89364AA1B}"/>
              </a:ext>
            </a:extLst>
          </p:cNvPr>
          <p:cNvSpPr txBox="1"/>
          <p:nvPr/>
        </p:nvSpPr>
        <p:spPr>
          <a:xfrm>
            <a:off x="1223319" y="5037127"/>
            <a:ext cx="2014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Computed with additional DH shares exchanged</a:t>
            </a:r>
          </a:p>
        </p:txBody>
      </p:sp>
    </p:spTree>
    <p:extLst>
      <p:ext uri="{BB962C8B-B14F-4D97-AF65-F5344CB8AC3E}">
        <p14:creationId xmlns:p14="http://schemas.microsoft.com/office/powerpoint/2010/main" val="297703627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B4CD-253D-B44B-BE7F-F68A4940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Ratcheting in </a:t>
            </a:r>
            <a:r>
              <a:rPr lang="en-US" dirty="0" err="1"/>
              <a:t>nQUIC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050950-8179-9149-8054-D1EAAFAAC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8167" y="2259097"/>
            <a:ext cx="5883189" cy="4112229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ADAE7C-925B-4344-86E6-E4C3143AE80A}"/>
              </a:ext>
            </a:extLst>
          </p:cNvPr>
          <p:cNvCxnSpPr>
            <a:cxnSpLocks/>
          </p:cNvCxnSpPr>
          <p:nvPr/>
        </p:nvCxnSpPr>
        <p:spPr>
          <a:xfrm flipH="1">
            <a:off x="7629510" y="2137719"/>
            <a:ext cx="488879" cy="12607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8B7360-55D7-3E4D-B0EE-0E81E2F314A8}"/>
              </a:ext>
            </a:extLst>
          </p:cNvPr>
          <p:cNvSpPr txBox="1"/>
          <p:nvPr/>
        </p:nvSpPr>
        <p:spPr>
          <a:xfrm>
            <a:off x="7290486" y="1627400"/>
            <a:ext cx="211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Transport keys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0A92F1-983B-7744-8DBB-CE2EB2DB07D8}"/>
              </a:ext>
            </a:extLst>
          </p:cNvPr>
          <p:cNvCxnSpPr>
            <a:cxnSpLocks/>
          </p:cNvCxnSpPr>
          <p:nvPr/>
        </p:nvCxnSpPr>
        <p:spPr>
          <a:xfrm>
            <a:off x="3237470" y="3662094"/>
            <a:ext cx="26662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CAC810-366B-404E-8C35-19B533ED0C72}"/>
              </a:ext>
            </a:extLst>
          </p:cNvPr>
          <p:cNvSpPr txBox="1"/>
          <p:nvPr/>
        </p:nvSpPr>
        <p:spPr>
          <a:xfrm>
            <a:off x="1841156" y="3477428"/>
            <a:ext cx="124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Chain State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53DBB7-21A0-2B4F-919E-906F29A8A637}"/>
              </a:ext>
            </a:extLst>
          </p:cNvPr>
          <p:cNvCxnSpPr>
            <a:cxnSpLocks/>
          </p:cNvCxnSpPr>
          <p:nvPr/>
        </p:nvCxnSpPr>
        <p:spPr>
          <a:xfrm flipH="1">
            <a:off x="8812327" y="4069182"/>
            <a:ext cx="979029" cy="10057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AB9F5E-A1B8-F245-990C-4CE8781257FB}"/>
              </a:ext>
            </a:extLst>
          </p:cNvPr>
          <p:cNvSpPr txBox="1"/>
          <p:nvPr/>
        </p:nvSpPr>
        <p:spPr>
          <a:xfrm>
            <a:off x="9791356" y="3476335"/>
            <a:ext cx="2187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phase determines which key to use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7F3D48-0DAF-D448-8828-84E0318590F3}"/>
              </a:ext>
            </a:extLst>
          </p:cNvPr>
          <p:cNvCxnSpPr>
            <a:cxnSpLocks/>
          </p:cNvCxnSpPr>
          <p:nvPr/>
        </p:nvCxnSpPr>
        <p:spPr>
          <a:xfrm flipV="1">
            <a:off x="3087587" y="4852462"/>
            <a:ext cx="854677" cy="3972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8696FC-436D-524A-A0D6-6DF89364AA1B}"/>
              </a:ext>
            </a:extLst>
          </p:cNvPr>
          <p:cNvSpPr txBox="1"/>
          <p:nvPr/>
        </p:nvSpPr>
        <p:spPr>
          <a:xfrm>
            <a:off x="1223319" y="5037127"/>
            <a:ext cx="2014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Computed with additional DH shares exchanged</a:t>
            </a:r>
          </a:p>
        </p:txBody>
      </p:sp>
    </p:spTree>
    <p:extLst>
      <p:ext uri="{BB962C8B-B14F-4D97-AF65-F5344CB8AC3E}">
        <p14:creationId xmlns:p14="http://schemas.microsoft.com/office/powerpoint/2010/main" val="384789121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0265-9B06-BD44-8DE8-F93C2FB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2419-2093-274C-A0CB-800FD39DF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nQUIC</a:t>
            </a:r>
            <a:r>
              <a:rPr lang="en-US" dirty="0"/>
              <a:t> is intended to be a minimal update to QUIC-TLS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8736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0265-9B06-BD44-8DE8-F93C2FB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2419-2093-274C-A0CB-800FD39DF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nQUIC</a:t>
            </a:r>
            <a:r>
              <a:rPr lang="en-US" dirty="0"/>
              <a:t> is intended to be a minimal update to QUIC-TLS</a:t>
            </a:r>
          </a:p>
          <a:p>
            <a:endParaRPr lang="en-US" dirty="0"/>
          </a:p>
          <a:p>
            <a:r>
              <a:rPr lang="en-US" dirty="0"/>
              <a:t>Potentially can be specified as a new QUIC version compatible with existing RFCs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919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0265-9B06-BD44-8DE8-F93C2FB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2419-2093-274C-A0CB-800FD39DF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nQUIC</a:t>
            </a:r>
            <a:r>
              <a:rPr lang="en-US" dirty="0"/>
              <a:t> is intended to be a minimal update to QUIC-TLS</a:t>
            </a:r>
          </a:p>
          <a:p>
            <a:endParaRPr lang="en-US" dirty="0"/>
          </a:p>
          <a:p>
            <a:r>
              <a:rPr lang="en-US" dirty="0"/>
              <a:t>Potentially can be specified as a new QUIC version compatible with existing RFCs</a:t>
            </a:r>
          </a:p>
          <a:p>
            <a:endParaRPr lang="en-US" dirty="0"/>
          </a:p>
          <a:p>
            <a:r>
              <a:rPr lang="en-US" dirty="0"/>
              <a:t>Since versions with the upper 16 bits clear are reserved for future IETF use we chose 0xff00000b for </a:t>
            </a:r>
            <a:r>
              <a:rPr lang="en-US" dirty="0" err="1"/>
              <a:t>nQUIC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7217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B1C7-7B2D-414F-9E90-8EBEF1E9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8CF92E-C557-0B42-A715-AE1F89C1C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566133"/>
            <a:ext cx="5454211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766A8D-67B0-0345-807D-E8180DF12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" y="3741802"/>
            <a:ext cx="5956300" cy="127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B08726-8A21-E74A-BB21-87BBE5A7F13E}"/>
              </a:ext>
            </a:extLst>
          </p:cNvPr>
          <p:cNvSpPr txBox="1"/>
          <p:nvPr/>
        </p:nvSpPr>
        <p:spPr>
          <a:xfrm>
            <a:off x="840259" y="17670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25239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1FEE-6024-0B42-A8E3-AFCC44EE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33EE3-D631-4541-9413-F31DBB6E3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key difference in </a:t>
            </a:r>
            <a:r>
              <a:rPr lang="en-US" dirty="0" err="1"/>
              <a:t>nQUIC</a:t>
            </a:r>
            <a:r>
              <a:rPr lang="en-US" dirty="0"/>
              <a:t> and QUIC-TLS is the handshake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36060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1FEE-6024-0B42-A8E3-AFCC44EE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33EE3-D631-4541-9413-F31DBB6E3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key difference in </a:t>
            </a:r>
            <a:r>
              <a:rPr lang="en-US" dirty="0" err="1"/>
              <a:t>nQUIC</a:t>
            </a:r>
            <a:r>
              <a:rPr lang="en-US" dirty="0"/>
              <a:t> and QUIC-TLS is the handshake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created proof of concept implementations of </a:t>
            </a:r>
            <a:r>
              <a:rPr lang="en-US" dirty="0" err="1"/>
              <a:t>nQUIC</a:t>
            </a:r>
            <a:r>
              <a:rPr lang="en-US" dirty="0"/>
              <a:t> in Rust and Go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45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6641</TotalTime>
  <Words>3225</Words>
  <Application>Microsoft Macintosh PowerPoint</Application>
  <PresentationFormat>Widescreen</PresentationFormat>
  <Paragraphs>896</Paragraphs>
  <Slides>108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2" baseType="lpstr">
      <vt:lpstr>Arial</vt:lpstr>
      <vt:lpstr>Calibri</vt:lpstr>
      <vt:lpstr>Calibri Light</vt:lpstr>
      <vt:lpstr>Office Theme</vt:lpstr>
      <vt:lpstr>nQUIC: Noise-Based Packet Protection</vt:lpstr>
      <vt:lpstr>The Traditional HTTPS Stack </vt:lpstr>
      <vt:lpstr>The Traditional HTTPS Stack </vt:lpstr>
      <vt:lpstr>The QUIC way of doing things</vt:lpstr>
      <vt:lpstr>Problem solved?...Not so fast!</vt:lpstr>
      <vt:lpstr>Problem solved?...Not so fast!</vt:lpstr>
      <vt:lpstr>Problem solved?...Not so fast!</vt:lpstr>
      <vt:lpstr>Problem solved?...Not so fast!</vt:lpstr>
      <vt:lpstr>Problem solved?...Not so fast!</vt:lpstr>
      <vt:lpstr>Problem solved?...Not so fast!</vt:lpstr>
      <vt:lpstr>An Alternative Handshake Protocol</vt:lpstr>
      <vt:lpstr>An Alternative Handshake Protocol</vt:lpstr>
      <vt:lpstr>What is Noise</vt:lpstr>
      <vt:lpstr>What is Noise</vt:lpstr>
      <vt:lpstr>What is Noise</vt:lpstr>
      <vt:lpstr>What is Noise</vt:lpstr>
      <vt:lpstr>What is Noise</vt:lpstr>
      <vt:lpstr>What is Noise</vt:lpstr>
      <vt:lpstr>What is Noise</vt:lpstr>
      <vt:lpstr>What is Noise</vt:lpstr>
      <vt:lpstr>What is Noise</vt:lpstr>
      <vt:lpstr>What is Noise</vt:lpstr>
      <vt:lpstr>What is Noise</vt:lpstr>
      <vt:lpstr>What is Noise</vt:lpstr>
      <vt:lpstr>What is Noise</vt:lpstr>
      <vt:lpstr>What is Noise</vt:lpstr>
      <vt:lpstr>Noise vs TLS</vt:lpstr>
      <vt:lpstr>Noise vs TLS</vt:lpstr>
      <vt:lpstr>Noise vs TLS</vt:lpstr>
      <vt:lpstr>Noise vs TLS</vt:lpstr>
      <vt:lpstr>Peer Authentication and Pinning</vt:lpstr>
      <vt:lpstr>Peer Authentication and Pinning</vt:lpstr>
      <vt:lpstr>Peer Authentication and Pinning</vt:lpstr>
      <vt:lpstr>Peer Authentication and Pinning</vt:lpstr>
      <vt:lpstr>Peer Authentication and Pinning</vt:lpstr>
      <vt:lpstr>Peer Authentication and Pinning</vt:lpstr>
      <vt:lpstr>Peer Authentication and Pinning</vt:lpstr>
      <vt:lpstr>Peer Authentication and Pinning</vt:lpstr>
      <vt:lpstr>Peer Authentication and Pinning</vt:lpstr>
      <vt:lpstr>Peer Authentication and Pinning</vt:lpstr>
      <vt:lpstr>Peer Authentication and Pinning</vt:lpstr>
      <vt:lpstr>nQUIC</vt:lpstr>
      <vt:lpstr>nQUIC</vt:lpstr>
      <vt:lpstr>nQUIC</vt:lpstr>
      <vt:lpstr>nQUIC</vt:lpstr>
      <vt:lpstr>nQUIC</vt:lpstr>
      <vt:lpstr>nQUIC</vt:lpstr>
      <vt:lpstr>nQUIC’s Noise Pattern</vt:lpstr>
      <vt:lpstr>nQUIC’s Noise Pattern</vt:lpstr>
      <vt:lpstr>nQUIC’s Noise Pattern</vt:lpstr>
      <vt:lpstr>nQUIC’s Noise Pattern</vt:lpstr>
      <vt:lpstr>nQUIC’s Noise Pattern</vt:lpstr>
      <vt:lpstr>nQUIC’s Noise Pattern</vt:lpstr>
      <vt:lpstr>nQUIC’s Noise Pattern</vt:lpstr>
      <vt:lpstr>nQUIC’s Noise Pattern</vt:lpstr>
      <vt:lpstr>nQUIC’s Noise Pattern</vt:lpstr>
      <vt:lpstr>Why IK?</vt:lpstr>
      <vt:lpstr>Why IK?</vt:lpstr>
      <vt:lpstr>Why IK?</vt:lpstr>
      <vt:lpstr>Why IK?</vt:lpstr>
      <vt:lpstr>             XK                                              IK</vt:lpstr>
      <vt:lpstr>             XK                                              IK</vt:lpstr>
      <vt:lpstr>             XK                                              IK</vt:lpstr>
      <vt:lpstr>             XK                                              IK</vt:lpstr>
      <vt:lpstr>             XK                                              IK</vt:lpstr>
      <vt:lpstr>Anatomy of nQUIC</vt:lpstr>
      <vt:lpstr>Anatomy of nQUIC</vt:lpstr>
      <vt:lpstr>Anatomy of nQUIC</vt:lpstr>
      <vt:lpstr>Anatomy of nQUIC</vt:lpstr>
      <vt:lpstr>Anatomy of nQUIC</vt:lpstr>
      <vt:lpstr>Hostname Selection</vt:lpstr>
      <vt:lpstr>Hostname Selection</vt:lpstr>
      <vt:lpstr>Hostname Selection</vt:lpstr>
      <vt:lpstr>Hostname Selection</vt:lpstr>
      <vt:lpstr>Hostname Selection</vt:lpstr>
      <vt:lpstr>Hostname Selection</vt:lpstr>
      <vt:lpstr>Hostname Selection</vt:lpstr>
      <vt:lpstr>Hostname Selection</vt:lpstr>
      <vt:lpstr>Hostname Selection</vt:lpstr>
      <vt:lpstr>Hostname Selection</vt:lpstr>
      <vt:lpstr>Hostname Selection</vt:lpstr>
      <vt:lpstr>Hostname Selection</vt:lpstr>
      <vt:lpstr>Handshake Request</vt:lpstr>
      <vt:lpstr>Handshake Response</vt:lpstr>
      <vt:lpstr>Implicit Acknowledgement</vt:lpstr>
      <vt:lpstr>Implicit Acknowledgement</vt:lpstr>
      <vt:lpstr>Implicit Acknowledgement</vt:lpstr>
      <vt:lpstr>Implicit Acknowledgement</vt:lpstr>
      <vt:lpstr>Ratcheting in nQUIC</vt:lpstr>
      <vt:lpstr>Ratcheting in nQUIC</vt:lpstr>
      <vt:lpstr>Ratcheting in nQUIC</vt:lpstr>
      <vt:lpstr>Ratcheting in nQUIC</vt:lpstr>
      <vt:lpstr>Ratcheting in nQUIC</vt:lpstr>
      <vt:lpstr>Interoperability</vt:lpstr>
      <vt:lpstr>Interoperability</vt:lpstr>
      <vt:lpstr>Interoperability</vt:lpstr>
      <vt:lpstr>Cost Comparison</vt:lpstr>
      <vt:lpstr>Performance Evaluation </vt:lpstr>
      <vt:lpstr>Performance Evaluation </vt:lpstr>
      <vt:lpstr>Performance Evaluation </vt:lpstr>
      <vt:lpstr>Performance Evaluation </vt:lpstr>
      <vt:lpstr>Conclusion</vt:lpstr>
      <vt:lpstr>Conclusion</vt:lpstr>
      <vt:lpstr>Conclusion</vt:lpstr>
      <vt:lpstr>Conclusion</vt:lpstr>
      <vt:lpstr>Conclusion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nQUIC: Noise-Based Packet Protection</dc:title>
  <dc:creator>Alishah Chator</dc:creator>
  <cp:lastModifiedBy>Alishah Chator</cp:lastModifiedBy>
  <cp:revision>59</cp:revision>
  <dcterms:created xsi:type="dcterms:W3CDTF">2018-11-26T18:13:09Z</dcterms:created>
  <dcterms:modified xsi:type="dcterms:W3CDTF">2020-02-20T20:48:15Z</dcterms:modified>
</cp:coreProperties>
</file>