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1"/>
  </p:notesMasterIdLst>
  <p:sldIdLst>
    <p:sldId id="257" r:id="rId2"/>
    <p:sldId id="270" r:id="rId3"/>
    <p:sldId id="273" r:id="rId4"/>
    <p:sldId id="274" r:id="rId5"/>
    <p:sldId id="275" r:id="rId6"/>
    <p:sldId id="272" r:id="rId7"/>
    <p:sldId id="271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262" r:id="rId43"/>
    <p:sldId id="329" r:id="rId44"/>
    <p:sldId id="330" r:id="rId45"/>
    <p:sldId id="331" r:id="rId46"/>
    <p:sldId id="263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264" r:id="rId58"/>
    <p:sldId id="342" r:id="rId59"/>
    <p:sldId id="265" r:id="rId60"/>
    <p:sldId id="343" r:id="rId61"/>
    <p:sldId id="344" r:id="rId62"/>
    <p:sldId id="345" r:id="rId63"/>
    <p:sldId id="346" r:id="rId64"/>
    <p:sldId id="347" r:id="rId65"/>
    <p:sldId id="348" r:id="rId66"/>
    <p:sldId id="297" r:id="rId67"/>
    <p:sldId id="298" r:id="rId68"/>
    <p:sldId id="299" r:id="rId69"/>
    <p:sldId id="349" r:id="rId70"/>
    <p:sldId id="350" r:id="rId71"/>
    <p:sldId id="351" r:id="rId72"/>
    <p:sldId id="352" r:id="rId73"/>
    <p:sldId id="353" r:id="rId74"/>
    <p:sldId id="354" r:id="rId75"/>
    <p:sldId id="355" r:id="rId76"/>
    <p:sldId id="300" r:id="rId77"/>
    <p:sldId id="266" r:id="rId78"/>
    <p:sldId id="356" r:id="rId79"/>
    <p:sldId id="357" r:id="rId80"/>
    <p:sldId id="358" r:id="rId81"/>
    <p:sldId id="359" r:id="rId82"/>
    <p:sldId id="367" r:id="rId83"/>
    <p:sldId id="371" r:id="rId84"/>
    <p:sldId id="370" r:id="rId85"/>
    <p:sldId id="369" r:id="rId86"/>
    <p:sldId id="368" r:id="rId87"/>
    <p:sldId id="366" r:id="rId88"/>
    <p:sldId id="374" r:id="rId89"/>
    <p:sldId id="373" r:id="rId90"/>
    <p:sldId id="372" r:id="rId91"/>
    <p:sldId id="365" r:id="rId92"/>
    <p:sldId id="375" r:id="rId93"/>
    <p:sldId id="376" r:id="rId94"/>
    <p:sldId id="302" r:id="rId95"/>
    <p:sldId id="303" r:id="rId96"/>
    <p:sldId id="304" r:id="rId97"/>
    <p:sldId id="377" r:id="rId98"/>
    <p:sldId id="378" r:id="rId99"/>
    <p:sldId id="379" r:id="rId100"/>
    <p:sldId id="267" r:id="rId101"/>
    <p:sldId id="380" r:id="rId102"/>
    <p:sldId id="381" r:id="rId103"/>
    <p:sldId id="382" r:id="rId104"/>
    <p:sldId id="383" r:id="rId105"/>
    <p:sldId id="305" r:id="rId106"/>
    <p:sldId id="384" r:id="rId107"/>
    <p:sldId id="385" r:id="rId108"/>
    <p:sldId id="268" r:id="rId109"/>
    <p:sldId id="306" r:id="rId110"/>
    <p:sldId id="386" r:id="rId111"/>
    <p:sldId id="387" r:id="rId112"/>
    <p:sldId id="307" r:id="rId113"/>
    <p:sldId id="388" r:id="rId114"/>
    <p:sldId id="308" r:id="rId115"/>
    <p:sldId id="364" r:id="rId116"/>
    <p:sldId id="363" r:id="rId117"/>
    <p:sldId id="362" r:id="rId118"/>
    <p:sldId id="361" r:id="rId119"/>
    <p:sldId id="309" r:id="rId1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E2EA6-8D84-764D-BE6A-D29EC0809DB1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80020-EC69-814F-9795-B831FE4D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3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80020-EC69-814F-9795-B831FE4D51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46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80020-EC69-814F-9795-B831FE4D51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0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80020-EC69-814F-9795-B831FE4D51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60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2E626-67A6-BF4E-AAC0-5DA803E338A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4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80020-EC69-814F-9795-B831FE4D51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80020-EC69-814F-9795-B831FE4D51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1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80020-EC69-814F-9795-B831FE4D51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6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80020-EC69-814F-9795-B831FE4D51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0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80020-EC69-814F-9795-B831FE4D51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64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80020-EC69-814F-9795-B831FE4D51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80020-EC69-814F-9795-B831FE4D51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6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80020-EC69-814F-9795-B831FE4D51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1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B9A-5572-3742-AFF0-0514385F9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ACDB0-7E6F-C04E-BD40-FB093A93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C426-F7FF-DE43-A0EF-8E8BAB30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774-884C-F141-B9F4-81BD008C362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CD0C-FBAD-1447-B8DF-91588327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F27A3-66CE-014E-8218-F62928AA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88D-4299-744A-A9A9-130CAB320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4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514B-127A-5F47-A1A7-7BF5B865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AFB95-88FA-FC44-8963-5817D5154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CDC60-17DB-0148-B9E6-F80F5AED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774-884C-F141-B9F4-81BD008C362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09AB-09B7-834E-A370-258090D2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5E5F4-FE44-7C40-B55B-B0105A92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88D-4299-744A-A9A9-130CAB320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4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F42A4-308D-FB4B-8177-967C827E3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57229-90CB-054F-B2F6-F1D7340A1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D3BF6-DE67-D545-AD5A-BF8B0FC9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774-884C-F141-B9F4-81BD008C362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D7D4-CECD-934D-8E0E-07C28A38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80E7B-3169-7643-A0B1-2BC2207A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88D-4299-744A-A9A9-130CAB320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4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CDEA-62AC-A04E-83CC-A1AC71AA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6486-C3ED-7E4F-B281-3D4808845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B848F-7FCB-5640-B7BF-A0E5CE90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774-884C-F141-B9F4-81BD008C362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85330-77B7-1F4D-95D8-6230012C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2B1EC-1293-6942-8264-90BCAF1B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88D-4299-744A-A9A9-130CAB320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A370-D1A3-B34D-854E-424FF60F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CAA5B-CA88-5E48-87E9-F5C92BFB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C244-1B63-4B45-B425-CD9C7045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774-884C-F141-B9F4-81BD008C362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3067-EDB8-2B41-931B-F4419ECC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FBE2C-4E1F-1B40-9DFC-EF89A6DD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88D-4299-744A-A9A9-130CAB320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9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7010-886E-CC4A-ACA8-3C53C174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D575-07DC-484B-B246-3149E1DD8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85186-2B57-0044-A024-A6E68D76B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88C51-F8D2-464E-A250-B25BE4EF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774-884C-F141-B9F4-81BD008C362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3D128-05C3-1847-BEAB-86DA5E4E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3E967-7D44-DB40-A70D-2C972D18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88D-4299-744A-A9A9-130CAB320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7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FA4A-8E9E-0247-9081-9B9AE4FB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30D86-075C-6A41-8F37-63E9D5CD0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78EDE-793C-EC47-BF16-EBA68D1A2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90DD0-F895-7140-B704-CF9B61993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CD875-712C-4A41-BD87-630060815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9D57D-EF85-CB4C-A400-CFBC1545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774-884C-F141-B9F4-81BD008C362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90600-03C7-1544-941B-F60FA026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C5D83-5872-7841-85BF-42CBDD1A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88D-4299-744A-A9A9-130CAB320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6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8F78-0BFB-9147-BD6F-CB12AF5F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47DFE-7A14-D348-BEE8-A9E4129E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774-884C-F141-B9F4-81BD008C362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D06AC-CDBF-E44F-9955-38B047D2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884E9-0CE0-294D-9669-844B16D8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88D-4299-744A-A9A9-130CAB320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6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7715D-DE8A-0349-96EF-5594D76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774-884C-F141-B9F4-81BD008C362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C66D8-F958-814B-B72D-2A6056A7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936AD-F2F3-A14B-99ED-A630695F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88D-4299-744A-A9A9-130CAB320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5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9184-60E8-9E45-ABB1-4FDCD8FE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092C-D685-6944-97A0-3D1A5E65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4A2E8-568B-DB4C-997A-EF5A36CD1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6A48F-8DD7-A94C-AF98-1B825F08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774-884C-F141-B9F4-81BD008C362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11B5F-8F42-604B-994F-11C28BEC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ACEFA-7589-3C4C-B19D-9F37F0D0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88D-4299-744A-A9A9-130CAB320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560C-8E99-AE4B-94F1-734D7A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3E13E-D6A2-CE4C-A9CE-1AA57AEAC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F7755-907B-7E45-A693-FF5C85669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92728-E1D1-1A4B-8471-87082101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0774-884C-F141-B9F4-81BD008C362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3510D-F412-3748-89BB-4781AAF2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0E4F5-51CE-B04F-87D0-879300B4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A88D-4299-744A-A9A9-130CAB320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4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289F8-9AD6-A246-81E8-C753B1E3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2E008-C23F-7042-A232-AFB27D067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CDA6C-56EA-8145-9AD8-519F2AD5C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0774-884C-F141-B9F4-81BD008C3629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7C3FC-9818-E24B-AFC6-45B68AD9E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2F0F8-DDA8-F245-9314-DAF886A70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A88D-4299-744A-A9A9-130CAB320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4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97BA-6133-6545-9A3F-0D1830B65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nQUIC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 Noise-Based Packet Protection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26A2D-4155-C944-8F16-BA198F4F1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10068911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Mathias Hall-Andersen</a:t>
            </a:r>
            <a:r>
              <a:rPr lang="en-US" baseline="30000" dirty="0"/>
              <a:t>*</a:t>
            </a:r>
            <a:r>
              <a:rPr lang="en-US" dirty="0"/>
              <a:t>                                                                    		David Wong</a:t>
            </a:r>
            <a:r>
              <a:rPr lang="en-US" baseline="30000" dirty="0"/>
              <a:t>*</a:t>
            </a:r>
          </a:p>
          <a:p>
            <a:pPr algn="l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University of Copenhagen</a:t>
            </a:r>
            <a:r>
              <a:rPr lang="en-US" dirty="0"/>
              <a:t>					                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Facebook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Nick Sullivan           			            			                 </a:t>
            </a:r>
            <a:r>
              <a:rPr lang="en-US" b="1" dirty="0"/>
              <a:t>Alishah Chator</a:t>
            </a:r>
            <a:r>
              <a:rPr lang="en-US" b="1" baseline="30000" dirty="0"/>
              <a:t>†</a:t>
            </a:r>
          </a:p>
          <a:p>
            <a:pPr algn="l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Cloudflare</a:t>
            </a:r>
            <a:r>
              <a:rPr lang="en-US" dirty="0"/>
              <a:t>							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Johns Hopkins University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3C5A5-CDFD-ED47-B070-81D7FEBB29E9}"/>
              </a:ext>
            </a:extLst>
          </p:cNvPr>
          <p:cNvSpPr txBox="1"/>
          <p:nvPr/>
        </p:nvSpPr>
        <p:spPr>
          <a:xfrm>
            <a:off x="9968178" y="6035556"/>
            <a:ext cx="2053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aseline="30000" dirty="0"/>
              <a:t>*</a:t>
            </a:r>
            <a:r>
              <a:rPr lang="en-US" sz="1100" dirty="0"/>
              <a:t>Work done while at NCC Group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16B1D8-CB42-A443-A086-FE05DFA567C6}"/>
              </a:ext>
            </a:extLst>
          </p:cNvPr>
          <p:cNvSpPr txBox="1"/>
          <p:nvPr/>
        </p:nvSpPr>
        <p:spPr>
          <a:xfrm>
            <a:off x="9968178" y="6297166"/>
            <a:ext cx="1978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aseline="30000" dirty="0"/>
              <a:t>†</a:t>
            </a:r>
            <a:r>
              <a:rPr lang="en-US" sz="1100" dirty="0"/>
              <a:t>Work done while at Cloudflare</a:t>
            </a:r>
          </a:p>
        </p:txBody>
      </p:sp>
    </p:spTree>
    <p:extLst>
      <p:ext uri="{BB962C8B-B14F-4D97-AF65-F5344CB8AC3E}">
        <p14:creationId xmlns:p14="http://schemas.microsoft.com/office/powerpoint/2010/main" val="47642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E233-E794-B145-823E-3470565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Protocols with TLS: TCP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8DF36-5E45-074A-98F6-0E449C2C1C28}"/>
              </a:ext>
            </a:extLst>
          </p:cNvPr>
          <p:cNvSpPr/>
          <p:nvPr/>
        </p:nvSpPr>
        <p:spPr>
          <a:xfrm>
            <a:off x="1190999" y="4476535"/>
            <a:ext cx="2937292" cy="752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5B3EE6-DBA0-9443-AC5C-DA26BAD187F3}"/>
              </a:ext>
            </a:extLst>
          </p:cNvPr>
          <p:cNvSpPr/>
          <p:nvPr/>
        </p:nvSpPr>
        <p:spPr>
          <a:xfrm>
            <a:off x="1190999" y="3670737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 Record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28F7B7-496F-C241-BC5C-B7861BFF00F0}"/>
              </a:ext>
            </a:extLst>
          </p:cNvPr>
          <p:cNvSpPr/>
          <p:nvPr/>
        </p:nvSpPr>
        <p:spPr>
          <a:xfrm>
            <a:off x="1190999" y="2864939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 Handshake Layer</a:t>
            </a:r>
          </a:p>
        </p:txBody>
      </p:sp>
    </p:spTree>
    <p:extLst>
      <p:ext uri="{BB962C8B-B14F-4D97-AF65-F5344CB8AC3E}">
        <p14:creationId xmlns:p14="http://schemas.microsoft.com/office/powerpoint/2010/main" val="296074352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B4CD-253D-B44B-BE7F-F68A4940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Ratcheting in </a:t>
            </a:r>
            <a:r>
              <a:rPr lang="en-US" dirty="0" err="1"/>
              <a:t>nQUIC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50950-8179-9149-8054-D1EAAFAAC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167" y="2259097"/>
            <a:ext cx="5883189" cy="4112229"/>
          </a:xfrm>
        </p:spPr>
      </p:pic>
    </p:spTree>
    <p:extLst>
      <p:ext uri="{BB962C8B-B14F-4D97-AF65-F5344CB8AC3E}">
        <p14:creationId xmlns:p14="http://schemas.microsoft.com/office/powerpoint/2010/main" val="9604023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B4CD-253D-B44B-BE7F-F68A4940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Ratcheting in </a:t>
            </a:r>
            <a:r>
              <a:rPr lang="en-US" dirty="0" err="1"/>
              <a:t>nQUIC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50950-8179-9149-8054-D1EAAFAAC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167" y="2259097"/>
            <a:ext cx="5883189" cy="4112229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ADAE7C-925B-4344-86E6-E4C3143AE80A}"/>
              </a:ext>
            </a:extLst>
          </p:cNvPr>
          <p:cNvCxnSpPr>
            <a:cxnSpLocks/>
          </p:cNvCxnSpPr>
          <p:nvPr/>
        </p:nvCxnSpPr>
        <p:spPr>
          <a:xfrm flipH="1">
            <a:off x="7629510" y="2137719"/>
            <a:ext cx="488879" cy="12607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8B7360-55D7-3E4D-B0EE-0E81E2F314A8}"/>
              </a:ext>
            </a:extLst>
          </p:cNvPr>
          <p:cNvSpPr txBox="1"/>
          <p:nvPr/>
        </p:nvSpPr>
        <p:spPr>
          <a:xfrm>
            <a:off x="7290486" y="1627400"/>
            <a:ext cx="211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Transport keys</a:t>
            </a:r>
          </a:p>
        </p:txBody>
      </p:sp>
    </p:spTree>
    <p:extLst>
      <p:ext uri="{BB962C8B-B14F-4D97-AF65-F5344CB8AC3E}">
        <p14:creationId xmlns:p14="http://schemas.microsoft.com/office/powerpoint/2010/main" val="734544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B4CD-253D-B44B-BE7F-F68A4940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Ratcheting in </a:t>
            </a:r>
            <a:r>
              <a:rPr lang="en-US" dirty="0" err="1"/>
              <a:t>nQUIC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50950-8179-9149-8054-D1EAAFAAC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167" y="2259097"/>
            <a:ext cx="5883189" cy="4112229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ADAE7C-925B-4344-86E6-E4C3143AE80A}"/>
              </a:ext>
            </a:extLst>
          </p:cNvPr>
          <p:cNvCxnSpPr>
            <a:cxnSpLocks/>
          </p:cNvCxnSpPr>
          <p:nvPr/>
        </p:nvCxnSpPr>
        <p:spPr>
          <a:xfrm flipH="1">
            <a:off x="7629510" y="2137719"/>
            <a:ext cx="488879" cy="12607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8B7360-55D7-3E4D-B0EE-0E81E2F314A8}"/>
              </a:ext>
            </a:extLst>
          </p:cNvPr>
          <p:cNvSpPr txBox="1"/>
          <p:nvPr/>
        </p:nvSpPr>
        <p:spPr>
          <a:xfrm>
            <a:off x="7290486" y="1627400"/>
            <a:ext cx="211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Transport keys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0A92F1-983B-7744-8DBB-CE2EB2DB07D8}"/>
              </a:ext>
            </a:extLst>
          </p:cNvPr>
          <p:cNvCxnSpPr>
            <a:cxnSpLocks/>
          </p:cNvCxnSpPr>
          <p:nvPr/>
        </p:nvCxnSpPr>
        <p:spPr>
          <a:xfrm>
            <a:off x="3237470" y="3662094"/>
            <a:ext cx="26662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CAC810-366B-404E-8C35-19B533ED0C72}"/>
              </a:ext>
            </a:extLst>
          </p:cNvPr>
          <p:cNvSpPr txBox="1"/>
          <p:nvPr/>
        </p:nvSpPr>
        <p:spPr>
          <a:xfrm>
            <a:off x="1841156" y="3477428"/>
            <a:ext cx="124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State</a:t>
            </a:r>
          </a:p>
        </p:txBody>
      </p:sp>
    </p:spTree>
    <p:extLst>
      <p:ext uri="{BB962C8B-B14F-4D97-AF65-F5344CB8AC3E}">
        <p14:creationId xmlns:p14="http://schemas.microsoft.com/office/powerpoint/2010/main" val="10068673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B4CD-253D-B44B-BE7F-F68A4940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Ratcheting in </a:t>
            </a:r>
            <a:r>
              <a:rPr lang="en-US" dirty="0" err="1"/>
              <a:t>nQUIC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50950-8179-9149-8054-D1EAAFAAC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167" y="2259097"/>
            <a:ext cx="5883189" cy="4112229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ADAE7C-925B-4344-86E6-E4C3143AE80A}"/>
              </a:ext>
            </a:extLst>
          </p:cNvPr>
          <p:cNvCxnSpPr>
            <a:cxnSpLocks/>
          </p:cNvCxnSpPr>
          <p:nvPr/>
        </p:nvCxnSpPr>
        <p:spPr>
          <a:xfrm flipH="1">
            <a:off x="7629510" y="2137719"/>
            <a:ext cx="488879" cy="12607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8B7360-55D7-3E4D-B0EE-0E81E2F314A8}"/>
              </a:ext>
            </a:extLst>
          </p:cNvPr>
          <p:cNvSpPr txBox="1"/>
          <p:nvPr/>
        </p:nvSpPr>
        <p:spPr>
          <a:xfrm>
            <a:off x="7290486" y="1627400"/>
            <a:ext cx="211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Transport keys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0A92F1-983B-7744-8DBB-CE2EB2DB07D8}"/>
              </a:ext>
            </a:extLst>
          </p:cNvPr>
          <p:cNvCxnSpPr>
            <a:cxnSpLocks/>
          </p:cNvCxnSpPr>
          <p:nvPr/>
        </p:nvCxnSpPr>
        <p:spPr>
          <a:xfrm>
            <a:off x="3237470" y="3662094"/>
            <a:ext cx="26662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CAC810-366B-404E-8C35-19B533ED0C72}"/>
              </a:ext>
            </a:extLst>
          </p:cNvPr>
          <p:cNvSpPr txBox="1"/>
          <p:nvPr/>
        </p:nvSpPr>
        <p:spPr>
          <a:xfrm>
            <a:off x="1841156" y="3477428"/>
            <a:ext cx="124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State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7F3D48-0DAF-D448-8828-84E0318590F3}"/>
              </a:ext>
            </a:extLst>
          </p:cNvPr>
          <p:cNvCxnSpPr>
            <a:cxnSpLocks/>
          </p:cNvCxnSpPr>
          <p:nvPr/>
        </p:nvCxnSpPr>
        <p:spPr>
          <a:xfrm flipV="1">
            <a:off x="3087587" y="4852462"/>
            <a:ext cx="854677" cy="397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8696FC-436D-524A-A0D6-6DF89364AA1B}"/>
              </a:ext>
            </a:extLst>
          </p:cNvPr>
          <p:cNvSpPr txBox="1"/>
          <p:nvPr/>
        </p:nvSpPr>
        <p:spPr>
          <a:xfrm>
            <a:off x="1223319" y="5037127"/>
            <a:ext cx="2014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Computed with additional DH shares exchanged</a:t>
            </a:r>
          </a:p>
        </p:txBody>
      </p:sp>
    </p:spTree>
    <p:extLst>
      <p:ext uri="{BB962C8B-B14F-4D97-AF65-F5344CB8AC3E}">
        <p14:creationId xmlns:p14="http://schemas.microsoft.com/office/powerpoint/2010/main" val="201778685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B4CD-253D-B44B-BE7F-F68A4940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Ratcheting in </a:t>
            </a:r>
            <a:r>
              <a:rPr lang="en-US" dirty="0" err="1"/>
              <a:t>nQUIC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50950-8179-9149-8054-D1EAAFAAC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167" y="2259097"/>
            <a:ext cx="5883189" cy="4112229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ADAE7C-925B-4344-86E6-E4C3143AE80A}"/>
              </a:ext>
            </a:extLst>
          </p:cNvPr>
          <p:cNvCxnSpPr>
            <a:cxnSpLocks/>
          </p:cNvCxnSpPr>
          <p:nvPr/>
        </p:nvCxnSpPr>
        <p:spPr>
          <a:xfrm flipH="1">
            <a:off x="7629510" y="2137719"/>
            <a:ext cx="488879" cy="12607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8B7360-55D7-3E4D-B0EE-0E81E2F314A8}"/>
              </a:ext>
            </a:extLst>
          </p:cNvPr>
          <p:cNvSpPr txBox="1"/>
          <p:nvPr/>
        </p:nvSpPr>
        <p:spPr>
          <a:xfrm>
            <a:off x="7290486" y="1627400"/>
            <a:ext cx="211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Transport keys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0A92F1-983B-7744-8DBB-CE2EB2DB07D8}"/>
              </a:ext>
            </a:extLst>
          </p:cNvPr>
          <p:cNvCxnSpPr>
            <a:cxnSpLocks/>
          </p:cNvCxnSpPr>
          <p:nvPr/>
        </p:nvCxnSpPr>
        <p:spPr>
          <a:xfrm>
            <a:off x="3237470" y="3662094"/>
            <a:ext cx="26662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CAC810-366B-404E-8C35-19B533ED0C72}"/>
              </a:ext>
            </a:extLst>
          </p:cNvPr>
          <p:cNvSpPr txBox="1"/>
          <p:nvPr/>
        </p:nvSpPr>
        <p:spPr>
          <a:xfrm>
            <a:off x="1841156" y="3477428"/>
            <a:ext cx="124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State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53DBB7-21A0-2B4F-919E-906F29A8A637}"/>
              </a:ext>
            </a:extLst>
          </p:cNvPr>
          <p:cNvCxnSpPr>
            <a:cxnSpLocks/>
          </p:cNvCxnSpPr>
          <p:nvPr/>
        </p:nvCxnSpPr>
        <p:spPr>
          <a:xfrm flipH="1">
            <a:off x="8812327" y="4069182"/>
            <a:ext cx="979029" cy="10057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AB9F5E-A1B8-F245-990C-4CE8781257FB}"/>
              </a:ext>
            </a:extLst>
          </p:cNvPr>
          <p:cNvSpPr txBox="1"/>
          <p:nvPr/>
        </p:nvSpPr>
        <p:spPr>
          <a:xfrm>
            <a:off x="9791356" y="3476335"/>
            <a:ext cx="2187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phase determines which key to use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7F3D48-0DAF-D448-8828-84E0318590F3}"/>
              </a:ext>
            </a:extLst>
          </p:cNvPr>
          <p:cNvCxnSpPr>
            <a:cxnSpLocks/>
          </p:cNvCxnSpPr>
          <p:nvPr/>
        </p:nvCxnSpPr>
        <p:spPr>
          <a:xfrm flipV="1">
            <a:off x="3087587" y="4852462"/>
            <a:ext cx="854677" cy="3972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8696FC-436D-524A-A0D6-6DF89364AA1B}"/>
              </a:ext>
            </a:extLst>
          </p:cNvPr>
          <p:cNvSpPr txBox="1"/>
          <p:nvPr/>
        </p:nvSpPr>
        <p:spPr>
          <a:xfrm>
            <a:off x="1223319" y="5037127"/>
            <a:ext cx="2014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Computed with additional DH shares exchanged</a:t>
            </a:r>
          </a:p>
        </p:txBody>
      </p:sp>
    </p:spTree>
    <p:extLst>
      <p:ext uri="{BB962C8B-B14F-4D97-AF65-F5344CB8AC3E}">
        <p14:creationId xmlns:p14="http://schemas.microsoft.com/office/powerpoint/2010/main" val="28540476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0265-9B06-BD44-8DE8-F93C2FB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2419-2093-274C-A0CB-800FD39D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nQUIC</a:t>
            </a:r>
            <a:r>
              <a:rPr lang="en-US" dirty="0"/>
              <a:t> is intended to be a minimal update to QUIC-TLS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7056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0265-9B06-BD44-8DE8-F93C2FB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2419-2093-274C-A0CB-800FD39D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nQUIC</a:t>
            </a:r>
            <a:r>
              <a:rPr lang="en-US" dirty="0"/>
              <a:t> is intended to be a minimal update to QUIC-TLS</a:t>
            </a:r>
          </a:p>
          <a:p>
            <a:endParaRPr lang="en-US" dirty="0"/>
          </a:p>
          <a:p>
            <a:r>
              <a:rPr lang="en-US" dirty="0"/>
              <a:t>Potentially can be specified as a new QUIC version compatible with existing RFCs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274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0265-9B06-BD44-8DE8-F93C2FBC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2419-2093-274C-A0CB-800FD39DF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nQUIC</a:t>
            </a:r>
            <a:r>
              <a:rPr lang="en-US" dirty="0"/>
              <a:t> is intended to be a minimal update to QUIC-TLS</a:t>
            </a:r>
          </a:p>
          <a:p>
            <a:endParaRPr lang="en-US" dirty="0"/>
          </a:p>
          <a:p>
            <a:r>
              <a:rPr lang="en-US" dirty="0"/>
              <a:t>Potentially can be specified as a new QUIC version compatible with existing RFCs</a:t>
            </a:r>
          </a:p>
          <a:p>
            <a:endParaRPr lang="en-US" dirty="0"/>
          </a:p>
          <a:p>
            <a:r>
              <a:rPr lang="en-US" dirty="0"/>
              <a:t>Since versions with the upper 16 bits clear are reserved for future IETF use we chose 0xff00000b for </a:t>
            </a:r>
            <a:r>
              <a:rPr lang="en-US" dirty="0" err="1"/>
              <a:t>nQUIC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4388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B1C7-7B2D-414F-9E90-8EBEF1E9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8CF92E-C557-0B42-A715-AE1F89C1C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66133"/>
            <a:ext cx="545421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66A8D-67B0-0345-807D-E8180DF12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3741802"/>
            <a:ext cx="5956300" cy="127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B08726-8A21-E74A-BB21-87BBE5A7F13E}"/>
              </a:ext>
            </a:extLst>
          </p:cNvPr>
          <p:cNvSpPr txBox="1"/>
          <p:nvPr/>
        </p:nvSpPr>
        <p:spPr>
          <a:xfrm>
            <a:off x="840259" y="1767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8457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1FEE-6024-0B42-A8E3-AFCC44EE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3EE3-D631-4541-9413-F31DBB6E3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key difference in </a:t>
            </a:r>
            <a:r>
              <a:rPr lang="en-US" dirty="0" err="1"/>
              <a:t>nQUIC</a:t>
            </a:r>
            <a:r>
              <a:rPr lang="en-US" dirty="0"/>
              <a:t> and QUIC-TLS is the handshake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E233-E794-B145-823E-3470565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Protocols with TLS: TCP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8DF36-5E45-074A-98F6-0E449C2C1C28}"/>
              </a:ext>
            </a:extLst>
          </p:cNvPr>
          <p:cNvSpPr/>
          <p:nvPr/>
        </p:nvSpPr>
        <p:spPr>
          <a:xfrm>
            <a:off x="1190999" y="4476535"/>
            <a:ext cx="2937292" cy="752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5B3EE6-DBA0-9443-AC5C-DA26BAD187F3}"/>
              </a:ext>
            </a:extLst>
          </p:cNvPr>
          <p:cNvSpPr/>
          <p:nvPr/>
        </p:nvSpPr>
        <p:spPr>
          <a:xfrm>
            <a:off x="1190999" y="3670737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 Record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28F7B7-496F-C241-BC5C-B7861BFF00F0}"/>
              </a:ext>
            </a:extLst>
          </p:cNvPr>
          <p:cNvSpPr/>
          <p:nvPr/>
        </p:nvSpPr>
        <p:spPr>
          <a:xfrm>
            <a:off x="1190999" y="2864939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 Handshake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3BD74-F959-7344-A3BB-2B367CA620F6}"/>
              </a:ext>
            </a:extLst>
          </p:cNvPr>
          <p:cNvSpPr txBox="1"/>
          <p:nvPr/>
        </p:nvSpPr>
        <p:spPr>
          <a:xfrm>
            <a:off x="4319752" y="3059668"/>
            <a:ext cx="481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Handshake messages, Application data, TLS alerts</a:t>
            </a:r>
          </a:p>
        </p:txBody>
      </p:sp>
    </p:spTree>
    <p:extLst>
      <p:ext uri="{BB962C8B-B14F-4D97-AF65-F5344CB8AC3E}">
        <p14:creationId xmlns:p14="http://schemas.microsoft.com/office/powerpoint/2010/main" val="179285799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1FEE-6024-0B42-A8E3-AFCC44EE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3EE3-D631-4541-9413-F31DBB6E3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key difference in </a:t>
            </a:r>
            <a:r>
              <a:rPr lang="en-US" dirty="0" err="1"/>
              <a:t>nQUIC</a:t>
            </a:r>
            <a:r>
              <a:rPr lang="en-US" dirty="0"/>
              <a:t> and QUIC-TLS is the handshake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created proof of concept implementations of </a:t>
            </a:r>
            <a:r>
              <a:rPr lang="en-US" dirty="0" err="1"/>
              <a:t>nQUIC</a:t>
            </a:r>
            <a:r>
              <a:rPr lang="en-US" dirty="0"/>
              <a:t> in Rust and Go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106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1FEE-6024-0B42-A8E3-AFCC44EE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3EE3-D631-4541-9413-F31DBB6E3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key difference in </a:t>
            </a:r>
            <a:r>
              <a:rPr lang="en-US" dirty="0" err="1"/>
              <a:t>nQUIC</a:t>
            </a:r>
            <a:r>
              <a:rPr lang="en-US" dirty="0"/>
              <a:t> and QUIC-TLS is the handshake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created proof of concept implementations of </a:t>
            </a:r>
            <a:r>
              <a:rPr lang="en-US" dirty="0" err="1"/>
              <a:t>nQUIC</a:t>
            </a:r>
            <a:r>
              <a:rPr lang="en-US" dirty="0"/>
              <a:t> in Rust and Go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libraries where significantly smaller than the QUIC libraries they were based on</a:t>
            </a:r>
          </a:p>
        </p:txBody>
      </p:sp>
    </p:spTree>
    <p:extLst>
      <p:ext uri="{BB962C8B-B14F-4D97-AF65-F5344CB8AC3E}">
        <p14:creationId xmlns:p14="http://schemas.microsoft.com/office/powerpoint/2010/main" val="295816974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1FEE-6024-0B42-A8E3-AFCC44EE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3EE3-D631-4541-9413-F31DBB6E3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51989-E9FC-6C44-8C4E-A0ECDC7F5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6780"/>
            <a:ext cx="12192000" cy="355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3082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E1F2-DFA9-C349-9E30-0A58B4C2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FACD-DDC4-6147-9DCF-D7742C725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Noise is adding tokens to support KEMs and digital signatures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nQUIC</a:t>
            </a:r>
            <a:r>
              <a:rPr lang="en-US" dirty="0"/>
              <a:t> can be extended to Post Quantum handshakes without invalidating formal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Groups (such as Denis </a:t>
            </a:r>
            <a:r>
              <a:rPr lang="en-US" dirty="0" err="1"/>
              <a:t>Kolegov</a:t>
            </a:r>
            <a:r>
              <a:rPr lang="en-US" dirty="0"/>
              <a:t>) currently implementing PQ noise patterns for </a:t>
            </a:r>
            <a:r>
              <a:rPr lang="en-US" dirty="0" err="1"/>
              <a:t>nQUIC</a:t>
            </a:r>
            <a:r>
              <a:rPr lang="en-US" dirty="0"/>
              <a:t> and performing a comprehensive </a:t>
            </a:r>
            <a:r>
              <a:rPr lang="en-US"/>
              <a:t>measurement study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0730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6BBB-0D31-3C44-93D7-B0AFF5CE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37E6-CBF7-F943-BBCE-25379D7D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nQUIC</a:t>
            </a:r>
            <a:r>
              <a:rPr lang="en-US" dirty="0"/>
              <a:t> offers the following advantages: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9151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6BBB-0D31-3C44-93D7-B0AFF5CE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37E6-CBF7-F943-BBCE-25379D7D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nQUIC</a:t>
            </a:r>
            <a:r>
              <a:rPr lang="en-US" dirty="0"/>
              <a:t> offers the following advantages:</a:t>
            </a:r>
          </a:p>
          <a:p>
            <a:pPr lvl="1"/>
            <a:r>
              <a:rPr lang="en-US" dirty="0"/>
              <a:t>Improved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6871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6BBB-0D31-3C44-93D7-B0AFF5CE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37E6-CBF7-F943-BBCE-25379D7D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nQUIC</a:t>
            </a:r>
            <a:r>
              <a:rPr lang="en-US" dirty="0"/>
              <a:t> offers the following advantages:</a:t>
            </a:r>
          </a:p>
          <a:p>
            <a:pPr lvl="1"/>
            <a:r>
              <a:rPr lang="en-US" dirty="0"/>
              <a:t>Improved performance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Simple implementations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2889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6BBB-0D31-3C44-93D7-B0AFF5CE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37E6-CBF7-F943-BBCE-25379D7D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nQUIC</a:t>
            </a:r>
            <a:r>
              <a:rPr lang="en-US" dirty="0"/>
              <a:t> offers the following advantages:</a:t>
            </a:r>
          </a:p>
          <a:p>
            <a:pPr lvl="1"/>
            <a:r>
              <a:rPr lang="en-US" dirty="0"/>
              <a:t>Improved performance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Simple implementations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Clearer Security properties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1242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6BBB-0D31-3C44-93D7-B0AFF5CE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37E6-CBF7-F943-BBCE-25379D7D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nQUIC</a:t>
            </a:r>
            <a:r>
              <a:rPr lang="en-US" dirty="0"/>
              <a:t> offers the following advantages:</a:t>
            </a:r>
          </a:p>
          <a:p>
            <a:pPr lvl="1"/>
            <a:r>
              <a:rPr lang="en-US" dirty="0"/>
              <a:t>Improved performance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Simple implementations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Clearer Security properties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Supporting a variety of handshake protocols will help avoid ossification and allow for scenario specific optimizations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6003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28D0-CEF6-384E-A26C-A1394DF6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5B2C-5C44-234D-96B1-B80E1F19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8676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E233-E794-B145-823E-3470565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Protocols with TLS: TCP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8DF36-5E45-074A-98F6-0E449C2C1C28}"/>
              </a:ext>
            </a:extLst>
          </p:cNvPr>
          <p:cNvSpPr/>
          <p:nvPr/>
        </p:nvSpPr>
        <p:spPr>
          <a:xfrm>
            <a:off x="1190999" y="4476535"/>
            <a:ext cx="2937292" cy="752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5B3EE6-DBA0-9443-AC5C-DA26BAD187F3}"/>
              </a:ext>
            </a:extLst>
          </p:cNvPr>
          <p:cNvSpPr/>
          <p:nvPr/>
        </p:nvSpPr>
        <p:spPr>
          <a:xfrm>
            <a:off x="1190999" y="3670737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 Record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28F7B7-496F-C241-BC5C-B7861BFF00F0}"/>
              </a:ext>
            </a:extLst>
          </p:cNvPr>
          <p:cNvSpPr/>
          <p:nvPr/>
        </p:nvSpPr>
        <p:spPr>
          <a:xfrm>
            <a:off x="1190999" y="2864939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 Handshake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3BD74-F959-7344-A3BB-2B367CA620F6}"/>
              </a:ext>
            </a:extLst>
          </p:cNvPr>
          <p:cNvSpPr txBox="1"/>
          <p:nvPr/>
        </p:nvSpPr>
        <p:spPr>
          <a:xfrm>
            <a:off x="4319752" y="3059668"/>
            <a:ext cx="481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Handshake messages, Application data, TLS alerts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06D11-FD19-AE49-B69C-2475CE781FE7}"/>
              </a:ext>
            </a:extLst>
          </p:cNvPr>
          <p:cNvSpPr txBox="1"/>
          <p:nvPr/>
        </p:nvSpPr>
        <p:spPr>
          <a:xfrm>
            <a:off x="4319752" y="3862123"/>
            <a:ext cx="324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Applies cryptographic protection</a:t>
            </a:r>
          </a:p>
        </p:txBody>
      </p:sp>
    </p:spTree>
    <p:extLst>
      <p:ext uri="{BB962C8B-B14F-4D97-AF65-F5344CB8AC3E}">
        <p14:creationId xmlns:p14="http://schemas.microsoft.com/office/powerpoint/2010/main" val="230670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E233-E794-B145-823E-3470565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Protocols with TLS: TCP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8DF36-5E45-074A-98F6-0E449C2C1C28}"/>
              </a:ext>
            </a:extLst>
          </p:cNvPr>
          <p:cNvSpPr/>
          <p:nvPr/>
        </p:nvSpPr>
        <p:spPr>
          <a:xfrm>
            <a:off x="1190999" y="4476535"/>
            <a:ext cx="2937292" cy="752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5B3EE6-DBA0-9443-AC5C-DA26BAD187F3}"/>
              </a:ext>
            </a:extLst>
          </p:cNvPr>
          <p:cNvSpPr/>
          <p:nvPr/>
        </p:nvSpPr>
        <p:spPr>
          <a:xfrm>
            <a:off x="1190999" y="3670737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 Record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28F7B7-496F-C241-BC5C-B7861BFF00F0}"/>
              </a:ext>
            </a:extLst>
          </p:cNvPr>
          <p:cNvSpPr/>
          <p:nvPr/>
        </p:nvSpPr>
        <p:spPr>
          <a:xfrm>
            <a:off x="1190999" y="2864939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 Handshake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3BD74-F959-7344-A3BB-2B367CA620F6}"/>
              </a:ext>
            </a:extLst>
          </p:cNvPr>
          <p:cNvSpPr txBox="1"/>
          <p:nvPr/>
        </p:nvSpPr>
        <p:spPr>
          <a:xfrm>
            <a:off x="4319752" y="3059668"/>
            <a:ext cx="481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Handshake messages, Application data, TLS alerts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06D11-FD19-AE49-B69C-2475CE781FE7}"/>
              </a:ext>
            </a:extLst>
          </p:cNvPr>
          <p:cNvSpPr txBox="1"/>
          <p:nvPr/>
        </p:nvSpPr>
        <p:spPr>
          <a:xfrm>
            <a:off x="4319752" y="3862123"/>
            <a:ext cx="324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Applies cryptographic protection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1E277-4BBC-FC4E-8BD5-4EE8671E84EA}"/>
              </a:ext>
            </a:extLst>
          </p:cNvPr>
          <p:cNvSpPr txBox="1"/>
          <p:nvPr/>
        </p:nvSpPr>
        <p:spPr>
          <a:xfrm>
            <a:off x="4319752" y="4667921"/>
            <a:ext cx="1855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Reliable transport</a:t>
            </a:r>
          </a:p>
        </p:txBody>
      </p:sp>
    </p:spTree>
    <p:extLst>
      <p:ext uri="{BB962C8B-B14F-4D97-AF65-F5344CB8AC3E}">
        <p14:creationId xmlns:p14="http://schemas.microsoft.com/office/powerpoint/2010/main" val="2498511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E233-E794-B145-823E-3470565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Protocols with TLS: QUIC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BECAD-0B6D-7841-8995-9A2BA19EB0F5}"/>
              </a:ext>
            </a:extLst>
          </p:cNvPr>
          <p:cNvSpPr/>
          <p:nvPr/>
        </p:nvSpPr>
        <p:spPr>
          <a:xfrm>
            <a:off x="1504749" y="3900666"/>
            <a:ext cx="5958131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87F589-922F-9C48-9B74-AD3385629907}"/>
              </a:ext>
            </a:extLst>
          </p:cNvPr>
          <p:cNvSpPr/>
          <p:nvPr/>
        </p:nvSpPr>
        <p:spPr>
          <a:xfrm>
            <a:off x="1504749" y="3050109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 Handshake/Alerts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8AB545-8F2D-E84F-93BA-57489FD65203}"/>
              </a:ext>
            </a:extLst>
          </p:cNvPr>
          <p:cNvSpPr/>
          <p:nvPr/>
        </p:nvSpPr>
        <p:spPr>
          <a:xfrm>
            <a:off x="4525588" y="3426161"/>
            <a:ext cx="2937292" cy="373213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765031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E233-E794-B145-823E-3470565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Protocols with TLS: QUIC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BECAD-0B6D-7841-8995-9A2BA19EB0F5}"/>
              </a:ext>
            </a:extLst>
          </p:cNvPr>
          <p:cNvSpPr/>
          <p:nvPr/>
        </p:nvSpPr>
        <p:spPr>
          <a:xfrm>
            <a:off x="1504749" y="3900666"/>
            <a:ext cx="5958131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87F589-922F-9C48-9B74-AD3385629907}"/>
              </a:ext>
            </a:extLst>
          </p:cNvPr>
          <p:cNvSpPr/>
          <p:nvPr/>
        </p:nvSpPr>
        <p:spPr>
          <a:xfrm>
            <a:off x="1504749" y="3050109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 Handshake/Alerts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8AB545-8F2D-E84F-93BA-57489FD65203}"/>
              </a:ext>
            </a:extLst>
          </p:cNvPr>
          <p:cNvSpPr/>
          <p:nvPr/>
        </p:nvSpPr>
        <p:spPr>
          <a:xfrm>
            <a:off x="4525588" y="3426161"/>
            <a:ext cx="2937292" cy="373213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A8C81-6048-E747-A60C-8FDC213EC42E}"/>
              </a:ext>
            </a:extLst>
          </p:cNvPr>
          <p:cNvSpPr txBox="1"/>
          <p:nvPr/>
        </p:nvSpPr>
        <p:spPr>
          <a:xfrm>
            <a:off x="7462880" y="4356451"/>
            <a:ext cx="397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Supplies both packet protection and reliable transport</a:t>
            </a:r>
          </a:p>
        </p:txBody>
      </p:sp>
    </p:spTree>
    <p:extLst>
      <p:ext uri="{BB962C8B-B14F-4D97-AF65-F5344CB8AC3E}">
        <p14:creationId xmlns:p14="http://schemas.microsoft.com/office/powerpoint/2010/main" val="259590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E233-E794-B145-823E-3470565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Modularity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BECAD-0B6D-7841-8995-9A2BA19EB0F5}"/>
              </a:ext>
            </a:extLst>
          </p:cNvPr>
          <p:cNvSpPr/>
          <p:nvPr/>
        </p:nvSpPr>
        <p:spPr>
          <a:xfrm>
            <a:off x="1351464" y="2023594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87F589-922F-9C48-9B74-AD3385629907}"/>
              </a:ext>
            </a:extLst>
          </p:cNvPr>
          <p:cNvSpPr/>
          <p:nvPr/>
        </p:nvSpPr>
        <p:spPr>
          <a:xfrm>
            <a:off x="7800445" y="2426493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 Handshake/Alerts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45BA3A58-68B3-7E40-8E5C-F7B9A7D643E8}"/>
              </a:ext>
            </a:extLst>
          </p:cNvPr>
          <p:cNvSpPr/>
          <p:nvPr/>
        </p:nvSpPr>
        <p:spPr>
          <a:xfrm>
            <a:off x="4578407" y="2323191"/>
            <a:ext cx="2932386" cy="95870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keys from handshake</a:t>
            </a:r>
          </a:p>
        </p:txBody>
      </p:sp>
    </p:spTree>
    <p:extLst>
      <p:ext uri="{BB962C8B-B14F-4D97-AF65-F5344CB8AC3E}">
        <p14:creationId xmlns:p14="http://schemas.microsoft.com/office/powerpoint/2010/main" val="321064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E233-E794-B145-823E-3470565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Modularity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BECAD-0B6D-7841-8995-9A2BA19EB0F5}"/>
              </a:ext>
            </a:extLst>
          </p:cNvPr>
          <p:cNvSpPr/>
          <p:nvPr/>
        </p:nvSpPr>
        <p:spPr>
          <a:xfrm>
            <a:off x="1351464" y="2023594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87F589-922F-9C48-9B74-AD3385629907}"/>
              </a:ext>
            </a:extLst>
          </p:cNvPr>
          <p:cNvSpPr/>
          <p:nvPr/>
        </p:nvSpPr>
        <p:spPr>
          <a:xfrm>
            <a:off x="7800445" y="2426493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 Handshake/Alerts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45BA3A58-68B3-7E40-8E5C-F7B9A7D643E8}"/>
              </a:ext>
            </a:extLst>
          </p:cNvPr>
          <p:cNvSpPr/>
          <p:nvPr/>
        </p:nvSpPr>
        <p:spPr>
          <a:xfrm>
            <a:off x="4578407" y="2323191"/>
            <a:ext cx="2932386" cy="95870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keys from handshake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82CD6-4571-174C-8F42-46F65EB29CA2}"/>
              </a:ext>
            </a:extLst>
          </p:cNvPr>
          <p:cNvSpPr/>
          <p:nvPr/>
        </p:nvSpPr>
        <p:spPr>
          <a:xfrm>
            <a:off x="1351464" y="5013788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Packet Protector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C181-CB4E-5D40-AA42-C6DE2E8DDBD0}"/>
              </a:ext>
            </a:extLst>
          </p:cNvPr>
          <p:cNvCxnSpPr/>
          <p:nvPr/>
        </p:nvCxnSpPr>
        <p:spPr>
          <a:xfrm>
            <a:off x="3720662" y="3710152"/>
            <a:ext cx="0" cy="1114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BB3BF-DF14-B34E-9AB1-F3A37044FC47}"/>
              </a:ext>
            </a:extLst>
          </p:cNvPr>
          <p:cNvCxnSpPr/>
          <p:nvPr/>
        </p:nvCxnSpPr>
        <p:spPr>
          <a:xfrm flipV="1">
            <a:off x="1902372" y="3678621"/>
            <a:ext cx="0" cy="1156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ED8B09-0FF6-B743-A08C-2D722E5B85BB}"/>
              </a:ext>
            </a:extLst>
          </p:cNvPr>
          <p:cNvSpPr txBox="1"/>
          <p:nvPr/>
        </p:nvSpPr>
        <p:spPr>
          <a:xfrm>
            <a:off x="2005047" y="3949522"/>
            <a:ext cx="163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keys to </a:t>
            </a:r>
          </a:p>
          <a:p>
            <a:pPr algn="ctr"/>
            <a:r>
              <a:rPr lang="en-US" dirty="0"/>
              <a:t>protect packets</a:t>
            </a:r>
          </a:p>
        </p:txBody>
      </p:sp>
    </p:spTree>
    <p:extLst>
      <p:ext uri="{BB962C8B-B14F-4D97-AF65-F5344CB8AC3E}">
        <p14:creationId xmlns:p14="http://schemas.microsoft.com/office/powerpoint/2010/main" val="424570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0B2E36-E1C3-964B-A11A-F9CDDDD6862F}"/>
              </a:ext>
            </a:extLst>
          </p:cNvPr>
          <p:cNvCxnSpPr/>
          <p:nvPr/>
        </p:nvCxnSpPr>
        <p:spPr>
          <a:xfrm>
            <a:off x="6096000" y="1690688"/>
            <a:ext cx="0" cy="482424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A6E233-E794-B145-823E-3470565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Modularity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BECAD-0B6D-7841-8995-9A2BA19EB0F5}"/>
              </a:ext>
            </a:extLst>
          </p:cNvPr>
          <p:cNvSpPr/>
          <p:nvPr/>
        </p:nvSpPr>
        <p:spPr>
          <a:xfrm>
            <a:off x="1351464" y="2023594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87F589-922F-9C48-9B74-AD3385629907}"/>
              </a:ext>
            </a:extLst>
          </p:cNvPr>
          <p:cNvSpPr/>
          <p:nvPr/>
        </p:nvSpPr>
        <p:spPr>
          <a:xfrm>
            <a:off x="7800445" y="2426493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 Handshake/Alerts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45BA3A58-68B3-7E40-8E5C-F7B9A7D643E8}"/>
              </a:ext>
            </a:extLst>
          </p:cNvPr>
          <p:cNvSpPr/>
          <p:nvPr/>
        </p:nvSpPr>
        <p:spPr>
          <a:xfrm>
            <a:off x="4578407" y="2323191"/>
            <a:ext cx="2932386" cy="95870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keys from handshake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82CD6-4571-174C-8F42-46F65EB29CA2}"/>
              </a:ext>
            </a:extLst>
          </p:cNvPr>
          <p:cNvSpPr/>
          <p:nvPr/>
        </p:nvSpPr>
        <p:spPr>
          <a:xfrm>
            <a:off x="1351464" y="5013788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Packet Protector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C181-CB4E-5D40-AA42-C6DE2E8DDBD0}"/>
              </a:ext>
            </a:extLst>
          </p:cNvPr>
          <p:cNvCxnSpPr/>
          <p:nvPr/>
        </p:nvCxnSpPr>
        <p:spPr>
          <a:xfrm>
            <a:off x="3720662" y="3710152"/>
            <a:ext cx="0" cy="1114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BB3BF-DF14-B34E-9AB1-F3A37044FC47}"/>
              </a:ext>
            </a:extLst>
          </p:cNvPr>
          <p:cNvCxnSpPr/>
          <p:nvPr/>
        </p:nvCxnSpPr>
        <p:spPr>
          <a:xfrm flipV="1">
            <a:off x="1902372" y="3678621"/>
            <a:ext cx="0" cy="1156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ED8B09-0FF6-B743-A08C-2D722E5B85BB}"/>
              </a:ext>
            </a:extLst>
          </p:cNvPr>
          <p:cNvSpPr txBox="1"/>
          <p:nvPr/>
        </p:nvSpPr>
        <p:spPr>
          <a:xfrm>
            <a:off x="2005047" y="3949522"/>
            <a:ext cx="163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keys to </a:t>
            </a:r>
          </a:p>
          <a:p>
            <a:pPr algn="ctr"/>
            <a:r>
              <a:rPr lang="en-US" dirty="0"/>
              <a:t>protect packets</a:t>
            </a:r>
          </a:p>
        </p:txBody>
      </p:sp>
    </p:spTree>
    <p:extLst>
      <p:ext uri="{BB962C8B-B14F-4D97-AF65-F5344CB8AC3E}">
        <p14:creationId xmlns:p14="http://schemas.microsoft.com/office/powerpoint/2010/main" val="251532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0B2E36-E1C3-964B-A11A-F9CDDDD6862F}"/>
              </a:ext>
            </a:extLst>
          </p:cNvPr>
          <p:cNvCxnSpPr/>
          <p:nvPr/>
        </p:nvCxnSpPr>
        <p:spPr>
          <a:xfrm>
            <a:off x="6096000" y="1690688"/>
            <a:ext cx="0" cy="482424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A6E233-E794-B145-823E-3470565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Modularity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BECAD-0B6D-7841-8995-9A2BA19EB0F5}"/>
              </a:ext>
            </a:extLst>
          </p:cNvPr>
          <p:cNvSpPr/>
          <p:nvPr/>
        </p:nvSpPr>
        <p:spPr>
          <a:xfrm>
            <a:off x="1351464" y="2023594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87F589-922F-9C48-9B74-AD3385629907}"/>
              </a:ext>
            </a:extLst>
          </p:cNvPr>
          <p:cNvSpPr/>
          <p:nvPr/>
        </p:nvSpPr>
        <p:spPr>
          <a:xfrm>
            <a:off x="7800445" y="2426493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 Handshake/Alerts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45BA3A58-68B3-7E40-8E5C-F7B9A7D643E8}"/>
              </a:ext>
            </a:extLst>
          </p:cNvPr>
          <p:cNvSpPr/>
          <p:nvPr/>
        </p:nvSpPr>
        <p:spPr>
          <a:xfrm>
            <a:off x="4578407" y="2323191"/>
            <a:ext cx="2932386" cy="95870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keys from handshake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82CD6-4571-174C-8F42-46F65EB29CA2}"/>
              </a:ext>
            </a:extLst>
          </p:cNvPr>
          <p:cNvSpPr/>
          <p:nvPr/>
        </p:nvSpPr>
        <p:spPr>
          <a:xfrm>
            <a:off x="1351464" y="5013788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Packet Protector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C181-CB4E-5D40-AA42-C6DE2E8DDBD0}"/>
              </a:ext>
            </a:extLst>
          </p:cNvPr>
          <p:cNvCxnSpPr/>
          <p:nvPr/>
        </p:nvCxnSpPr>
        <p:spPr>
          <a:xfrm>
            <a:off x="3720662" y="3710152"/>
            <a:ext cx="0" cy="1114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BB3BF-DF14-B34E-9AB1-F3A37044FC47}"/>
              </a:ext>
            </a:extLst>
          </p:cNvPr>
          <p:cNvCxnSpPr/>
          <p:nvPr/>
        </p:nvCxnSpPr>
        <p:spPr>
          <a:xfrm flipV="1">
            <a:off x="1902372" y="3678621"/>
            <a:ext cx="0" cy="1156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ED8B09-0FF6-B743-A08C-2D722E5B85BB}"/>
              </a:ext>
            </a:extLst>
          </p:cNvPr>
          <p:cNvSpPr txBox="1"/>
          <p:nvPr/>
        </p:nvSpPr>
        <p:spPr>
          <a:xfrm>
            <a:off x="2005047" y="3949522"/>
            <a:ext cx="163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keys to </a:t>
            </a:r>
          </a:p>
          <a:p>
            <a:pPr algn="ctr"/>
            <a:r>
              <a:rPr lang="en-US" dirty="0"/>
              <a:t>protect packets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B2C367-C73B-0A40-BCB4-EF64C1C1EB68}"/>
              </a:ext>
            </a:extLst>
          </p:cNvPr>
          <p:cNvSpPr txBox="1"/>
          <p:nvPr/>
        </p:nvSpPr>
        <p:spPr>
          <a:xfrm>
            <a:off x="7164988" y="5013788"/>
            <a:ext cx="476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Separation between how handshake is performed and how the keys are used</a:t>
            </a:r>
          </a:p>
        </p:txBody>
      </p:sp>
    </p:spTree>
    <p:extLst>
      <p:ext uri="{BB962C8B-B14F-4D97-AF65-F5344CB8AC3E}">
        <p14:creationId xmlns:p14="http://schemas.microsoft.com/office/powerpoint/2010/main" val="327036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04F2-2F78-9241-ADA3-24AA3102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Traditional HTTPS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91A9-092E-574A-BF25-E6E678D9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EBF4D-4F55-574C-B59B-9EF18D8C2037}"/>
              </a:ext>
            </a:extLst>
          </p:cNvPr>
          <p:cNvSpPr/>
          <p:nvPr/>
        </p:nvSpPr>
        <p:spPr>
          <a:xfrm>
            <a:off x="4796047" y="4992274"/>
            <a:ext cx="2957436" cy="752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A1D2E2-F5D0-1F45-ACD9-CF1F669AF565}"/>
              </a:ext>
            </a:extLst>
          </p:cNvPr>
          <p:cNvSpPr/>
          <p:nvPr/>
        </p:nvSpPr>
        <p:spPr>
          <a:xfrm>
            <a:off x="4796047" y="4186476"/>
            <a:ext cx="2937292" cy="752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359E7-33E1-8847-8F2A-5C9C5D31E8BE}"/>
              </a:ext>
            </a:extLst>
          </p:cNvPr>
          <p:cNvSpPr/>
          <p:nvPr/>
        </p:nvSpPr>
        <p:spPr>
          <a:xfrm>
            <a:off x="4796047" y="2574880"/>
            <a:ext cx="2937292" cy="752104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B74ABA-96BA-C84A-B829-F8AB1DBE3736}"/>
              </a:ext>
            </a:extLst>
          </p:cNvPr>
          <p:cNvSpPr/>
          <p:nvPr/>
        </p:nvSpPr>
        <p:spPr>
          <a:xfrm>
            <a:off x="4796047" y="3380678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</a:t>
            </a:r>
          </a:p>
        </p:txBody>
      </p:sp>
    </p:spTree>
    <p:extLst>
      <p:ext uri="{BB962C8B-B14F-4D97-AF65-F5344CB8AC3E}">
        <p14:creationId xmlns:p14="http://schemas.microsoft.com/office/powerpoint/2010/main" val="2817463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0B2E36-E1C3-964B-A11A-F9CDDDD6862F}"/>
              </a:ext>
            </a:extLst>
          </p:cNvPr>
          <p:cNvCxnSpPr/>
          <p:nvPr/>
        </p:nvCxnSpPr>
        <p:spPr>
          <a:xfrm>
            <a:off x="6096000" y="1690688"/>
            <a:ext cx="0" cy="482424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A6E233-E794-B145-823E-3470565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Modularity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BECAD-0B6D-7841-8995-9A2BA19EB0F5}"/>
              </a:ext>
            </a:extLst>
          </p:cNvPr>
          <p:cNvSpPr/>
          <p:nvPr/>
        </p:nvSpPr>
        <p:spPr>
          <a:xfrm>
            <a:off x="1351464" y="2023594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87F589-922F-9C48-9B74-AD3385629907}"/>
              </a:ext>
            </a:extLst>
          </p:cNvPr>
          <p:cNvSpPr/>
          <p:nvPr/>
        </p:nvSpPr>
        <p:spPr>
          <a:xfrm>
            <a:off x="7800445" y="2426493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 Handshake/Alerts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45BA3A58-68B3-7E40-8E5C-F7B9A7D643E8}"/>
              </a:ext>
            </a:extLst>
          </p:cNvPr>
          <p:cNvSpPr/>
          <p:nvPr/>
        </p:nvSpPr>
        <p:spPr>
          <a:xfrm>
            <a:off x="4578407" y="2323191"/>
            <a:ext cx="2932386" cy="95870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keys from handshake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82CD6-4571-174C-8F42-46F65EB29CA2}"/>
              </a:ext>
            </a:extLst>
          </p:cNvPr>
          <p:cNvSpPr/>
          <p:nvPr/>
        </p:nvSpPr>
        <p:spPr>
          <a:xfrm>
            <a:off x="1351464" y="5013788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Packet Protector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C181-CB4E-5D40-AA42-C6DE2E8DDBD0}"/>
              </a:ext>
            </a:extLst>
          </p:cNvPr>
          <p:cNvCxnSpPr/>
          <p:nvPr/>
        </p:nvCxnSpPr>
        <p:spPr>
          <a:xfrm>
            <a:off x="3720662" y="3710152"/>
            <a:ext cx="0" cy="1114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BB3BF-DF14-B34E-9AB1-F3A37044FC47}"/>
              </a:ext>
            </a:extLst>
          </p:cNvPr>
          <p:cNvCxnSpPr/>
          <p:nvPr/>
        </p:nvCxnSpPr>
        <p:spPr>
          <a:xfrm flipV="1">
            <a:off x="1902372" y="3678621"/>
            <a:ext cx="0" cy="1156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ED8B09-0FF6-B743-A08C-2D722E5B85BB}"/>
              </a:ext>
            </a:extLst>
          </p:cNvPr>
          <p:cNvSpPr txBox="1"/>
          <p:nvPr/>
        </p:nvSpPr>
        <p:spPr>
          <a:xfrm>
            <a:off x="2005047" y="3949522"/>
            <a:ext cx="163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keys to </a:t>
            </a:r>
          </a:p>
          <a:p>
            <a:pPr algn="ctr"/>
            <a:r>
              <a:rPr lang="en-US" dirty="0"/>
              <a:t>protect packets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B2C367-C73B-0A40-BCB4-EF64C1C1EB68}"/>
              </a:ext>
            </a:extLst>
          </p:cNvPr>
          <p:cNvSpPr txBox="1"/>
          <p:nvPr/>
        </p:nvSpPr>
        <p:spPr>
          <a:xfrm>
            <a:off x="7164988" y="5013788"/>
            <a:ext cx="476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Separation between how handshake is performed and how the keys are used</a:t>
            </a:r>
          </a:p>
        </p:txBody>
      </p:sp>
    </p:spTree>
    <p:extLst>
      <p:ext uri="{BB962C8B-B14F-4D97-AF65-F5344CB8AC3E}">
        <p14:creationId xmlns:p14="http://schemas.microsoft.com/office/powerpoint/2010/main" val="873999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0B2E36-E1C3-964B-A11A-F9CDDDD6862F}"/>
              </a:ext>
            </a:extLst>
          </p:cNvPr>
          <p:cNvCxnSpPr/>
          <p:nvPr/>
        </p:nvCxnSpPr>
        <p:spPr>
          <a:xfrm>
            <a:off x="6096000" y="1690688"/>
            <a:ext cx="0" cy="482424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A6E233-E794-B145-823E-3470565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Modularity?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BECAD-0B6D-7841-8995-9A2BA19EB0F5}"/>
              </a:ext>
            </a:extLst>
          </p:cNvPr>
          <p:cNvSpPr/>
          <p:nvPr/>
        </p:nvSpPr>
        <p:spPr>
          <a:xfrm>
            <a:off x="1351464" y="2023594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87F589-922F-9C48-9B74-AD3385629907}"/>
              </a:ext>
            </a:extLst>
          </p:cNvPr>
          <p:cNvSpPr/>
          <p:nvPr/>
        </p:nvSpPr>
        <p:spPr>
          <a:xfrm>
            <a:off x="7800445" y="2426493"/>
            <a:ext cx="2937292" cy="7521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 Handshake/Alerts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45BA3A58-68B3-7E40-8E5C-F7B9A7D643E8}"/>
              </a:ext>
            </a:extLst>
          </p:cNvPr>
          <p:cNvSpPr/>
          <p:nvPr/>
        </p:nvSpPr>
        <p:spPr>
          <a:xfrm>
            <a:off x="4578407" y="2323191"/>
            <a:ext cx="2932386" cy="95870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keys from handshake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82CD6-4571-174C-8F42-46F65EB29CA2}"/>
              </a:ext>
            </a:extLst>
          </p:cNvPr>
          <p:cNvSpPr/>
          <p:nvPr/>
        </p:nvSpPr>
        <p:spPr>
          <a:xfrm>
            <a:off x="1351464" y="5013788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Packet Protector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C181-CB4E-5D40-AA42-C6DE2E8DDBD0}"/>
              </a:ext>
            </a:extLst>
          </p:cNvPr>
          <p:cNvCxnSpPr/>
          <p:nvPr/>
        </p:nvCxnSpPr>
        <p:spPr>
          <a:xfrm>
            <a:off x="3720662" y="3710152"/>
            <a:ext cx="0" cy="1114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BB3BF-DF14-B34E-9AB1-F3A37044FC47}"/>
              </a:ext>
            </a:extLst>
          </p:cNvPr>
          <p:cNvCxnSpPr/>
          <p:nvPr/>
        </p:nvCxnSpPr>
        <p:spPr>
          <a:xfrm flipV="1">
            <a:off x="1902372" y="3678621"/>
            <a:ext cx="0" cy="1156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ED8B09-0FF6-B743-A08C-2D722E5B85BB}"/>
              </a:ext>
            </a:extLst>
          </p:cNvPr>
          <p:cNvSpPr txBox="1"/>
          <p:nvPr/>
        </p:nvSpPr>
        <p:spPr>
          <a:xfrm>
            <a:off x="2005047" y="3949522"/>
            <a:ext cx="163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keys to </a:t>
            </a:r>
          </a:p>
          <a:p>
            <a:pPr algn="ctr"/>
            <a:r>
              <a:rPr lang="en-US" dirty="0"/>
              <a:t>protect packets</a:t>
            </a:r>
          </a:p>
        </p:txBody>
      </p:sp>
    </p:spTree>
    <p:extLst>
      <p:ext uri="{BB962C8B-B14F-4D97-AF65-F5344CB8AC3E}">
        <p14:creationId xmlns:p14="http://schemas.microsoft.com/office/powerpoint/2010/main" val="3648417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0B2E36-E1C3-964B-A11A-F9CDDDD6862F}"/>
              </a:ext>
            </a:extLst>
          </p:cNvPr>
          <p:cNvCxnSpPr/>
          <p:nvPr/>
        </p:nvCxnSpPr>
        <p:spPr>
          <a:xfrm>
            <a:off x="6096000" y="1690688"/>
            <a:ext cx="0" cy="482424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A6E233-E794-B145-823E-3470565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Modularity?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BECAD-0B6D-7841-8995-9A2BA19EB0F5}"/>
              </a:ext>
            </a:extLst>
          </p:cNvPr>
          <p:cNvSpPr/>
          <p:nvPr/>
        </p:nvSpPr>
        <p:spPr>
          <a:xfrm>
            <a:off x="1351464" y="2023594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87F589-922F-9C48-9B74-AD3385629907}"/>
              </a:ext>
            </a:extLst>
          </p:cNvPr>
          <p:cNvSpPr/>
          <p:nvPr/>
        </p:nvSpPr>
        <p:spPr>
          <a:xfrm>
            <a:off x="7800445" y="2426493"/>
            <a:ext cx="2937292" cy="7521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 Handshake/Alerts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45BA3A58-68B3-7E40-8E5C-F7B9A7D643E8}"/>
              </a:ext>
            </a:extLst>
          </p:cNvPr>
          <p:cNvSpPr/>
          <p:nvPr/>
        </p:nvSpPr>
        <p:spPr>
          <a:xfrm>
            <a:off x="4578407" y="2323191"/>
            <a:ext cx="2932386" cy="95870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keys from handshake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82CD6-4571-174C-8F42-46F65EB29CA2}"/>
              </a:ext>
            </a:extLst>
          </p:cNvPr>
          <p:cNvSpPr/>
          <p:nvPr/>
        </p:nvSpPr>
        <p:spPr>
          <a:xfrm>
            <a:off x="1351464" y="5013788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Packet Protector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C181-CB4E-5D40-AA42-C6DE2E8DDBD0}"/>
              </a:ext>
            </a:extLst>
          </p:cNvPr>
          <p:cNvCxnSpPr/>
          <p:nvPr/>
        </p:nvCxnSpPr>
        <p:spPr>
          <a:xfrm>
            <a:off x="3720662" y="3710152"/>
            <a:ext cx="0" cy="1114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BB3BF-DF14-B34E-9AB1-F3A37044FC47}"/>
              </a:ext>
            </a:extLst>
          </p:cNvPr>
          <p:cNvCxnSpPr/>
          <p:nvPr/>
        </p:nvCxnSpPr>
        <p:spPr>
          <a:xfrm flipV="1">
            <a:off x="1902372" y="3678621"/>
            <a:ext cx="0" cy="1156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ED8B09-0FF6-B743-A08C-2D722E5B85BB}"/>
              </a:ext>
            </a:extLst>
          </p:cNvPr>
          <p:cNvSpPr txBox="1"/>
          <p:nvPr/>
        </p:nvSpPr>
        <p:spPr>
          <a:xfrm>
            <a:off x="2005047" y="3949522"/>
            <a:ext cx="163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keys to </a:t>
            </a:r>
          </a:p>
          <a:p>
            <a:pPr algn="ctr"/>
            <a:r>
              <a:rPr lang="en-US" dirty="0"/>
              <a:t>protect packets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5C695-015F-6546-A4FF-4908F470049B}"/>
              </a:ext>
            </a:extLst>
          </p:cNvPr>
          <p:cNvSpPr txBox="1"/>
          <p:nvPr/>
        </p:nvSpPr>
        <p:spPr>
          <a:xfrm>
            <a:off x="6955399" y="4214001"/>
            <a:ext cx="439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Specifications focus on TLS 1.3 limits advantages of modularity</a:t>
            </a:r>
          </a:p>
        </p:txBody>
      </p:sp>
    </p:spTree>
    <p:extLst>
      <p:ext uri="{BB962C8B-B14F-4D97-AF65-F5344CB8AC3E}">
        <p14:creationId xmlns:p14="http://schemas.microsoft.com/office/powerpoint/2010/main" val="2713265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0B2E36-E1C3-964B-A11A-F9CDDDD6862F}"/>
              </a:ext>
            </a:extLst>
          </p:cNvPr>
          <p:cNvCxnSpPr/>
          <p:nvPr/>
        </p:nvCxnSpPr>
        <p:spPr>
          <a:xfrm>
            <a:off x="6096000" y="1690688"/>
            <a:ext cx="0" cy="482424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A6E233-E794-B145-823E-3470565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Modularity?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BECAD-0B6D-7841-8995-9A2BA19EB0F5}"/>
              </a:ext>
            </a:extLst>
          </p:cNvPr>
          <p:cNvSpPr/>
          <p:nvPr/>
        </p:nvSpPr>
        <p:spPr>
          <a:xfrm>
            <a:off x="1351464" y="2023594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87F589-922F-9C48-9B74-AD3385629907}"/>
              </a:ext>
            </a:extLst>
          </p:cNvPr>
          <p:cNvSpPr/>
          <p:nvPr/>
        </p:nvSpPr>
        <p:spPr>
          <a:xfrm>
            <a:off x="7800445" y="2426493"/>
            <a:ext cx="2937292" cy="7521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 Handshake/Alerts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45BA3A58-68B3-7E40-8E5C-F7B9A7D643E8}"/>
              </a:ext>
            </a:extLst>
          </p:cNvPr>
          <p:cNvSpPr/>
          <p:nvPr/>
        </p:nvSpPr>
        <p:spPr>
          <a:xfrm>
            <a:off x="4578407" y="2323191"/>
            <a:ext cx="2932386" cy="95870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keys from handshake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82CD6-4571-174C-8F42-46F65EB29CA2}"/>
              </a:ext>
            </a:extLst>
          </p:cNvPr>
          <p:cNvSpPr/>
          <p:nvPr/>
        </p:nvSpPr>
        <p:spPr>
          <a:xfrm>
            <a:off x="1351464" y="5013788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Packet Protector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C181-CB4E-5D40-AA42-C6DE2E8DDBD0}"/>
              </a:ext>
            </a:extLst>
          </p:cNvPr>
          <p:cNvCxnSpPr/>
          <p:nvPr/>
        </p:nvCxnSpPr>
        <p:spPr>
          <a:xfrm>
            <a:off x="3720662" y="3710152"/>
            <a:ext cx="0" cy="1114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BB3BF-DF14-B34E-9AB1-F3A37044FC47}"/>
              </a:ext>
            </a:extLst>
          </p:cNvPr>
          <p:cNvCxnSpPr/>
          <p:nvPr/>
        </p:nvCxnSpPr>
        <p:spPr>
          <a:xfrm flipV="1">
            <a:off x="1902372" y="3678621"/>
            <a:ext cx="0" cy="1156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ED8B09-0FF6-B743-A08C-2D722E5B85BB}"/>
              </a:ext>
            </a:extLst>
          </p:cNvPr>
          <p:cNvSpPr txBox="1"/>
          <p:nvPr/>
        </p:nvSpPr>
        <p:spPr>
          <a:xfrm>
            <a:off x="2005047" y="3949522"/>
            <a:ext cx="163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keys to </a:t>
            </a:r>
          </a:p>
          <a:p>
            <a:pPr algn="ctr"/>
            <a:r>
              <a:rPr lang="en-US" dirty="0"/>
              <a:t>protect packets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5C695-015F-6546-A4FF-4908F470049B}"/>
              </a:ext>
            </a:extLst>
          </p:cNvPr>
          <p:cNvSpPr txBox="1"/>
          <p:nvPr/>
        </p:nvSpPr>
        <p:spPr>
          <a:xfrm>
            <a:off x="6955399" y="4214001"/>
            <a:ext cx="439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Specifications focus on TLS 1.3 limits advantages of modularity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97EEF-2D6B-014F-AD50-855C582F59A2}"/>
              </a:ext>
            </a:extLst>
          </p:cNvPr>
          <p:cNvSpPr txBox="1"/>
          <p:nvPr/>
        </p:nvSpPr>
        <p:spPr>
          <a:xfrm>
            <a:off x="7199865" y="4871196"/>
            <a:ext cx="390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 Avoiding complexity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3422236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0B2E36-E1C3-964B-A11A-F9CDDDD6862F}"/>
              </a:ext>
            </a:extLst>
          </p:cNvPr>
          <p:cNvCxnSpPr/>
          <p:nvPr/>
        </p:nvCxnSpPr>
        <p:spPr>
          <a:xfrm>
            <a:off x="6096000" y="1690688"/>
            <a:ext cx="0" cy="482424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A6E233-E794-B145-823E-3470565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Modularity?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BECAD-0B6D-7841-8995-9A2BA19EB0F5}"/>
              </a:ext>
            </a:extLst>
          </p:cNvPr>
          <p:cNvSpPr/>
          <p:nvPr/>
        </p:nvSpPr>
        <p:spPr>
          <a:xfrm>
            <a:off x="1351464" y="2023594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87F589-922F-9C48-9B74-AD3385629907}"/>
              </a:ext>
            </a:extLst>
          </p:cNvPr>
          <p:cNvSpPr/>
          <p:nvPr/>
        </p:nvSpPr>
        <p:spPr>
          <a:xfrm>
            <a:off x="7800445" y="2426493"/>
            <a:ext cx="2937292" cy="7521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 Handshake/Alerts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45BA3A58-68B3-7E40-8E5C-F7B9A7D643E8}"/>
              </a:ext>
            </a:extLst>
          </p:cNvPr>
          <p:cNvSpPr/>
          <p:nvPr/>
        </p:nvSpPr>
        <p:spPr>
          <a:xfrm>
            <a:off x="4578407" y="2323191"/>
            <a:ext cx="2932386" cy="95870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keys from handshake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82CD6-4571-174C-8F42-46F65EB29CA2}"/>
              </a:ext>
            </a:extLst>
          </p:cNvPr>
          <p:cNvSpPr/>
          <p:nvPr/>
        </p:nvSpPr>
        <p:spPr>
          <a:xfrm>
            <a:off x="1351464" y="5013788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Packet Protector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C181-CB4E-5D40-AA42-C6DE2E8DDBD0}"/>
              </a:ext>
            </a:extLst>
          </p:cNvPr>
          <p:cNvCxnSpPr/>
          <p:nvPr/>
        </p:nvCxnSpPr>
        <p:spPr>
          <a:xfrm>
            <a:off x="3720662" y="3710152"/>
            <a:ext cx="0" cy="1114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BB3BF-DF14-B34E-9AB1-F3A37044FC47}"/>
              </a:ext>
            </a:extLst>
          </p:cNvPr>
          <p:cNvCxnSpPr/>
          <p:nvPr/>
        </p:nvCxnSpPr>
        <p:spPr>
          <a:xfrm flipV="1">
            <a:off x="1902372" y="3678621"/>
            <a:ext cx="0" cy="1156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ED8B09-0FF6-B743-A08C-2D722E5B85BB}"/>
              </a:ext>
            </a:extLst>
          </p:cNvPr>
          <p:cNvSpPr txBox="1"/>
          <p:nvPr/>
        </p:nvSpPr>
        <p:spPr>
          <a:xfrm>
            <a:off x="2005047" y="3949522"/>
            <a:ext cx="163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keys to </a:t>
            </a:r>
          </a:p>
          <a:p>
            <a:pPr algn="ctr"/>
            <a:r>
              <a:rPr lang="en-US" dirty="0"/>
              <a:t>protect packets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5C695-015F-6546-A4FF-4908F470049B}"/>
              </a:ext>
            </a:extLst>
          </p:cNvPr>
          <p:cNvSpPr txBox="1"/>
          <p:nvPr/>
        </p:nvSpPr>
        <p:spPr>
          <a:xfrm>
            <a:off x="6955399" y="4214001"/>
            <a:ext cx="439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Specifications focus on TLS 1.3 limits advantages of modularity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97EEF-2D6B-014F-AD50-855C582F59A2}"/>
              </a:ext>
            </a:extLst>
          </p:cNvPr>
          <p:cNvSpPr txBox="1"/>
          <p:nvPr/>
        </p:nvSpPr>
        <p:spPr>
          <a:xfrm>
            <a:off x="7199865" y="4871196"/>
            <a:ext cx="390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 Avoiding complexity when not needed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BC4CD-5135-1348-AA5A-27ADA54A3B35}"/>
              </a:ext>
            </a:extLst>
          </p:cNvPr>
          <p:cNvSpPr txBox="1"/>
          <p:nvPr/>
        </p:nvSpPr>
        <p:spPr>
          <a:xfrm>
            <a:off x="7199865" y="5240528"/>
            <a:ext cx="508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 Swapping in new protocols with full security proofs</a:t>
            </a:r>
          </a:p>
        </p:txBody>
      </p:sp>
    </p:spTree>
    <p:extLst>
      <p:ext uri="{BB962C8B-B14F-4D97-AF65-F5344CB8AC3E}">
        <p14:creationId xmlns:p14="http://schemas.microsoft.com/office/powerpoint/2010/main" val="2240158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0B2E36-E1C3-964B-A11A-F9CDDDD6862F}"/>
              </a:ext>
            </a:extLst>
          </p:cNvPr>
          <p:cNvCxnSpPr/>
          <p:nvPr/>
        </p:nvCxnSpPr>
        <p:spPr>
          <a:xfrm>
            <a:off x="6096000" y="1690688"/>
            <a:ext cx="0" cy="482424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A6E233-E794-B145-823E-3470565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Modularity?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BECAD-0B6D-7841-8995-9A2BA19EB0F5}"/>
              </a:ext>
            </a:extLst>
          </p:cNvPr>
          <p:cNvSpPr/>
          <p:nvPr/>
        </p:nvSpPr>
        <p:spPr>
          <a:xfrm>
            <a:off x="1351464" y="2023594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87F589-922F-9C48-9B74-AD3385629907}"/>
              </a:ext>
            </a:extLst>
          </p:cNvPr>
          <p:cNvSpPr/>
          <p:nvPr/>
        </p:nvSpPr>
        <p:spPr>
          <a:xfrm>
            <a:off x="7800445" y="2426493"/>
            <a:ext cx="2937292" cy="7521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 Handshake/Alerts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45BA3A58-68B3-7E40-8E5C-F7B9A7D643E8}"/>
              </a:ext>
            </a:extLst>
          </p:cNvPr>
          <p:cNvSpPr/>
          <p:nvPr/>
        </p:nvSpPr>
        <p:spPr>
          <a:xfrm>
            <a:off x="4578407" y="2323191"/>
            <a:ext cx="2932386" cy="95870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keys from handshake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82CD6-4571-174C-8F42-46F65EB29CA2}"/>
              </a:ext>
            </a:extLst>
          </p:cNvPr>
          <p:cNvSpPr/>
          <p:nvPr/>
        </p:nvSpPr>
        <p:spPr>
          <a:xfrm>
            <a:off x="1351464" y="5013788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Packet Protector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C181-CB4E-5D40-AA42-C6DE2E8DDBD0}"/>
              </a:ext>
            </a:extLst>
          </p:cNvPr>
          <p:cNvCxnSpPr/>
          <p:nvPr/>
        </p:nvCxnSpPr>
        <p:spPr>
          <a:xfrm>
            <a:off x="3720662" y="3710152"/>
            <a:ext cx="0" cy="1114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BB3BF-DF14-B34E-9AB1-F3A37044FC47}"/>
              </a:ext>
            </a:extLst>
          </p:cNvPr>
          <p:cNvCxnSpPr/>
          <p:nvPr/>
        </p:nvCxnSpPr>
        <p:spPr>
          <a:xfrm flipV="1">
            <a:off x="1902372" y="3678621"/>
            <a:ext cx="0" cy="1156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ED8B09-0FF6-B743-A08C-2D722E5B85BB}"/>
              </a:ext>
            </a:extLst>
          </p:cNvPr>
          <p:cNvSpPr txBox="1"/>
          <p:nvPr/>
        </p:nvSpPr>
        <p:spPr>
          <a:xfrm>
            <a:off x="2005047" y="3949522"/>
            <a:ext cx="163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keys to </a:t>
            </a:r>
          </a:p>
          <a:p>
            <a:pPr algn="ctr"/>
            <a:r>
              <a:rPr lang="en-US" dirty="0"/>
              <a:t>protect packets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5C695-015F-6546-A4FF-4908F470049B}"/>
              </a:ext>
            </a:extLst>
          </p:cNvPr>
          <p:cNvSpPr txBox="1"/>
          <p:nvPr/>
        </p:nvSpPr>
        <p:spPr>
          <a:xfrm>
            <a:off x="6955399" y="4214001"/>
            <a:ext cx="439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Specifications focus on TLS 1.3 limits advantages of modularity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97EEF-2D6B-014F-AD50-855C582F59A2}"/>
              </a:ext>
            </a:extLst>
          </p:cNvPr>
          <p:cNvSpPr txBox="1"/>
          <p:nvPr/>
        </p:nvSpPr>
        <p:spPr>
          <a:xfrm>
            <a:off x="7199865" y="4871196"/>
            <a:ext cx="390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 Avoiding complexity when not needed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BC4CD-5135-1348-AA5A-27ADA54A3B35}"/>
              </a:ext>
            </a:extLst>
          </p:cNvPr>
          <p:cNvSpPr txBox="1"/>
          <p:nvPr/>
        </p:nvSpPr>
        <p:spPr>
          <a:xfrm>
            <a:off x="7199865" y="5240528"/>
            <a:ext cx="508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 Swapping in new protocols with full security proofs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835DB-FB2C-1D49-A2F6-1A050E8A75C0}"/>
              </a:ext>
            </a:extLst>
          </p:cNvPr>
          <p:cNvSpPr txBox="1"/>
          <p:nvPr/>
        </p:nvSpPr>
        <p:spPr>
          <a:xfrm>
            <a:off x="7199864" y="5607769"/>
            <a:ext cx="3540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 Legacy support not always needed</a:t>
            </a:r>
          </a:p>
        </p:txBody>
      </p:sp>
    </p:spTree>
    <p:extLst>
      <p:ext uri="{BB962C8B-B14F-4D97-AF65-F5344CB8AC3E}">
        <p14:creationId xmlns:p14="http://schemas.microsoft.com/office/powerpoint/2010/main" val="3377436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0B2E36-E1C3-964B-A11A-F9CDDDD6862F}"/>
              </a:ext>
            </a:extLst>
          </p:cNvPr>
          <p:cNvCxnSpPr/>
          <p:nvPr/>
        </p:nvCxnSpPr>
        <p:spPr>
          <a:xfrm>
            <a:off x="6096000" y="1690688"/>
            <a:ext cx="0" cy="482424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A6E233-E794-B145-823E-3470565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Modularity?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BECAD-0B6D-7841-8995-9A2BA19EB0F5}"/>
              </a:ext>
            </a:extLst>
          </p:cNvPr>
          <p:cNvSpPr/>
          <p:nvPr/>
        </p:nvSpPr>
        <p:spPr>
          <a:xfrm>
            <a:off x="1351464" y="2023594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87F589-922F-9C48-9B74-AD3385629907}"/>
              </a:ext>
            </a:extLst>
          </p:cNvPr>
          <p:cNvSpPr/>
          <p:nvPr/>
        </p:nvSpPr>
        <p:spPr>
          <a:xfrm>
            <a:off x="7800445" y="2426493"/>
            <a:ext cx="2937292" cy="7521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 Handshake/Alerts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45BA3A58-68B3-7E40-8E5C-F7B9A7D643E8}"/>
              </a:ext>
            </a:extLst>
          </p:cNvPr>
          <p:cNvSpPr/>
          <p:nvPr/>
        </p:nvSpPr>
        <p:spPr>
          <a:xfrm>
            <a:off x="4578407" y="2323191"/>
            <a:ext cx="2932386" cy="95870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keys from handshake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82CD6-4571-174C-8F42-46F65EB29CA2}"/>
              </a:ext>
            </a:extLst>
          </p:cNvPr>
          <p:cNvSpPr/>
          <p:nvPr/>
        </p:nvSpPr>
        <p:spPr>
          <a:xfrm>
            <a:off x="1351464" y="5013788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Packet Protector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C181-CB4E-5D40-AA42-C6DE2E8DDBD0}"/>
              </a:ext>
            </a:extLst>
          </p:cNvPr>
          <p:cNvCxnSpPr/>
          <p:nvPr/>
        </p:nvCxnSpPr>
        <p:spPr>
          <a:xfrm>
            <a:off x="3720662" y="3710152"/>
            <a:ext cx="0" cy="1114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BB3BF-DF14-B34E-9AB1-F3A37044FC47}"/>
              </a:ext>
            </a:extLst>
          </p:cNvPr>
          <p:cNvCxnSpPr/>
          <p:nvPr/>
        </p:nvCxnSpPr>
        <p:spPr>
          <a:xfrm flipV="1">
            <a:off x="1902372" y="3678621"/>
            <a:ext cx="0" cy="1156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ED8B09-0FF6-B743-A08C-2D722E5B85BB}"/>
              </a:ext>
            </a:extLst>
          </p:cNvPr>
          <p:cNvSpPr txBox="1"/>
          <p:nvPr/>
        </p:nvSpPr>
        <p:spPr>
          <a:xfrm>
            <a:off x="2005047" y="3949522"/>
            <a:ext cx="163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keys to </a:t>
            </a:r>
          </a:p>
          <a:p>
            <a:pPr algn="ctr"/>
            <a:r>
              <a:rPr lang="en-US" dirty="0"/>
              <a:t>protect packets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5C695-015F-6546-A4FF-4908F470049B}"/>
              </a:ext>
            </a:extLst>
          </p:cNvPr>
          <p:cNvSpPr txBox="1"/>
          <p:nvPr/>
        </p:nvSpPr>
        <p:spPr>
          <a:xfrm>
            <a:off x="6955399" y="4214001"/>
            <a:ext cx="439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Specifications focus on TLS 1.3 limits advantages of modularity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97EEF-2D6B-014F-AD50-855C582F59A2}"/>
              </a:ext>
            </a:extLst>
          </p:cNvPr>
          <p:cNvSpPr txBox="1"/>
          <p:nvPr/>
        </p:nvSpPr>
        <p:spPr>
          <a:xfrm>
            <a:off x="7199865" y="4871196"/>
            <a:ext cx="390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 Avoiding complexity when not needed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BC4CD-5135-1348-AA5A-27ADA54A3B35}"/>
              </a:ext>
            </a:extLst>
          </p:cNvPr>
          <p:cNvSpPr txBox="1"/>
          <p:nvPr/>
        </p:nvSpPr>
        <p:spPr>
          <a:xfrm>
            <a:off x="7199865" y="5240528"/>
            <a:ext cx="508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 Swapping in new protocols with full security proofs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835DB-FB2C-1D49-A2F6-1A050E8A75C0}"/>
              </a:ext>
            </a:extLst>
          </p:cNvPr>
          <p:cNvSpPr txBox="1"/>
          <p:nvPr/>
        </p:nvSpPr>
        <p:spPr>
          <a:xfrm>
            <a:off x="7199864" y="5607769"/>
            <a:ext cx="3540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 Legacy support not always needed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5B4775-CF88-BC47-A8B9-65B4FC7C5528}"/>
              </a:ext>
            </a:extLst>
          </p:cNvPr>
          <p:cNvSpPr txBox="1"/>
          <p:nvPr/>
        </p:nvSpPr>
        <p:spPr>
          <a:xfrm>
            <a:off x="6779172" y="6078207"/>
            <a:ext cx="541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 addition, TLS implementations need significant modification before integrating with QUIC</a:t>
            </a:r>
          </a:p>
        </p:txBody>
      </p:sp>
    </p:spTree>
    <p:extLst>
      <p:ext uri="{BB962C8B-B14F-4D97-AF65-F5344CB8AC3E}">
        <p14:creationId xmlns:p14="http://schemas.microsoft.com/office/powerpoint/2010/main" val="1090038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76BA-0780-534B-9294-C94C52B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Are there circumstances we can do better than TLS 1.3?</a:t>
            </a:r>
          </a:p>
        </p:txBody>
      </p:sp>
    </p:spTree>
    <p:extLst>
      <p:ext uri="{BB962C8B-B14F-4D97-AF65-F5344CB8AC3E}">
        <p14:creationId xmlns:p14="http://schemas.microsoft.com/office/powerpoint/2010/main" val="3454806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framework </a:t>
            </a:r>
            <a:r>
              <a:rPr lang="en-US" dirty="0"/>
              <a:t>for specifying Cryptographic Handshakes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6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framework </a:t>
            </a:r>
            <a:r>
              <a:rPr lang="en-US" dirty="0"/>
              <a:t>for specifying Cryptographic Handshakes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variety of protocols can be specified using the simple Noise language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4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04F2-2F78-9241-ADA3-24AA3102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Traditional HTTPS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91A9-092E-574A-BF25-E6E678D9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EBF4D-4F55-574C-B59B-9EF18D8C2037}"/>
              </a:ext>
            </a:extLst>
          </p:cNvPr>
          <p:cNvSpPr/>
          <p:nvPr/>
        </p:nvSpPr>
        <p:spPr>
          <a:xfrm>
            <a:off x="4796047" y="4992274"/>
            <a:ext cx="2957436" cy="752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A1D2E2-F5D0-1F45-ACD9-CF1F669AF565}"/>
              </a:ext>
            </a:extLst>
          </p:cNvPr>
          <p:cNvSpPr/>
          <p:nvPr/>
        </p:nvSpPr>
        <p:spPr>
          <a:xfrm>
            <a:off x="4796047" y="4186476"/>
            <a:ext cx="2937292" cy="752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359E7-33E1-8847-8F2A-5C9C5D31E8BE}"/>
              </a:ext>
            </a:extLst>
          </p:cNvPr>
          <p:cNvSpPr/>
          <p:nvPr/>
        </p:nvSpPr>
        <p:spPr>
          <a:xfrm>
            <a:off x="4796047" y="2574880"/>
            <a:ext cx="2937292" cy="752104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B74ABA-96BA-C84A-B829-F8AB1DBE3736}"/>
              </a:ext>
            </a:extLst>
          </p:cNvPr>
          <p:cNvSpPr/>
          <p:nvPr/>
        </p:nvSpPr>
        <p:spPr>
          <a:xfrm>
            <a:off x="4796047" y="3380678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68EDF-9C73-794C-977F-F587A4E8E858}"/>
              </a:ext>
            </a:extLst>
          </p:cNvPr>
          <p:cNvSpPr txBox="1"/>
          <p:nvPr/>
        </p:nvSpPr>
        <p:spPr>
          <a:xfrm>
            <a:off x="8050924" y="2766266"/>
            <a:ext cx="211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Multiplexed Streams</a:t>
            </a:r>
          </a:p>
        </p:txBody>
      </p:sp>
    </p:spTree>
    <p:extLst>
      <p:ext uri="{BB962C8B-B14F-4D97-AF65-F5344CB8AC3E}">
        <p14:creationId xmlns:p14="http://schemas.microsoft.com/office/powerpoint/2010/main" val="3156769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framework </a:t>
            </a:r>
            <a:r>
              <a:rPr lang="en-US" dirty="0"/>
              <a:t>for specifying Cryptographic Handshakes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variety of protocols can be specified using the simple Noise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protocols can vary in their guarantees and complexity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16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framework </a:t>
            </a:r>
            <a:r>
              <a:rPr lang="en-US" dirty="0"/>
              <a:t>for specifying Cryptographic Handshakes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variety of protocols can be specified using the simple Noise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protocols can vary in their guarantees and complexity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once a protocol is selected, the handshake proceeds in a straightforward fashion</a:t>
            </a:r>
          </a:p>
        </p:txBody>
      </p:sp>
    </p:spTree>
    <p:extLst>
      <p:ext uri="{BB962C8B-B14F-4D97-AF65-F5344CB8AC3E}">
        <p14:creationId xmlns:p14="http://schemas.microsoft.com/office/powerpoint/2010/main" val="2519856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Noise language consists of tokens, which combine into message patterns, when combine into handshake patterns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23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Noise language consists of tokens, which combine into message patterns, when combine into handshake patterns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B3973F-813A-3449-A36C-389DDE894253}"/>
              </a:ext>
            </a:extLst>
          </p:cNvPr>
          <p:cNvSpPr/>
          <p:nvPr/>
        </p:nvSpPr>
        <p:spPr>
          <a:xfrm>
            <a:off x="1050318" y="354744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D7E2-F4ED-D344-84F0-4BA926C6EF32}"/>
              </a:ext>
            </a:extLst>
          </p:cNvPr>
          <p:cNvSpPr/>
          <p:nvPr/>
        </p:nvSpPr>
        <p:spPr>
          <a:xfrm>
            <a:off x="1063335" y="4544233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62D9A6-D2D5-5D46-AC97-676AFF6B42ED}"/>
              </a:ext>
            </a:extLst>
          </p:cNvPr>
          <p:cNvSpPr/>
          <p:nvPr/>
        </p:nvSpPr>
        <p:spPr>
          <a:xfrm>
            <a:off x="2586676" y="3547440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F0EFF4-F8FC-8640-9348-7E87D87ED087}"/>
              </a:ext>
            </a:extLst>
          </p:cNvPr>
          <p:cNvSpPr/>
          <p:nvPr/>
        </p:nvSpPr>
        <p:spPr>
          <a:xfrm>
            <a:off x="2586677" y="4544233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E9543C-4377-1D4E-A856-420CCFA97DFF}"/>
              </a:ext>
            </a:extLst>
          </p:cNvPr>
          <p:cNvSpPr txBox="1"/>
          <p:nvPr/>
        </p:nvSpPr>
        <p:spPr>
          <a:xfrm>
            <a:off x="1198606" y="5705595"/>
            <a:ext cx="18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 Tokens</a:t>
            </a:r>
          </a:p>
        </p:txBody>
      </p:sp>
    </p:spTree>
    <p:extLst>
      <p:ext uri="{BB962C8B-B14F-4D97-AF65-F5344CB8AC3E}">
        <p14:creationId xmlns:p14="http://schemas.microsoft.com/office/powerpoint/2010/main" val="4096641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Noise language consists of tokens, which combine into message patterns, when combine into handshake patterns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B3973F-813A-3449-A36C-389DDE894253}"/>
              </a:ext>
            </a:extLst>
          </p:cNvPr>
          <p:cNvSpPr/>
          <p:nvPr/>
        </p:nvSpPr>
        <p:spPr>
          <a:xfrm>
            <a:off x="1050318" y="354744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D7E2-F4ED-D344-84F0-4BA926C6EF32}"/>
              </a:ext>
            </a:extLst>
          </p:cNvPr>
          <p:cNvSpPr/>
          <p:nvPr/>
        </p:nvSpPr>
        <p:spPr>
          <a:xfrm>
            <a:off x="1063335" y="4544233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62D9A6-D2D5-5D46-AC97-676AFF6B42ED}"/>
              </a:ext>
            </a:extLst>
          </p:cNvPr>
          <p:cNvSpPr/>
          <p:nvPr/>
        </p:nvSpPr>
        <p:spPr>
          <a:xfrm>
            <a:off x="2586676" y="3547440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F0EFF4-F8FC-8640-9348-7E87D87ED087}"/>
              </a:ext>
            </a:extLst>
          </p:cNvPr>
          <p:cNvSpPr/>
          <p:nvPr/>
        </p:nvSpPr>
        <p:spPr>
          <a:xfrm>
            <a:off x="2586677" y="4544233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3C6EE8-26A3-B745-B9A7-11DF453ACD86}"/>
              </a:ext>
            </a:extLst>
          </p:cNvPr>
          <p:cNvGrpSpPr/>
          <p:nvPr/>
        </p:nvGrpSpPr>
        <p:grpSpPr>
          <a:xfrm rot="10800000">
            <a:off x="7887726" y="3444351"/>
            <a:ext cx="642551" cy="607130"/>
            <a:chOff x="5585254" y="3793524"/>
            <a:chExt cx="642551" cy="607130"/>
          </a:xfrm>
        </p:grpSpPr>
        <p:sp>
          <p:nvSpPr>
            <p:cNvPr id="8" name="Pie 7">
              <a:extLst>
                <a:ext uri="{FF2B5EF4-FFF2-40B4-BE49-F238E27FC236}">
                  <a16:creationId xmlns:a16="http://schemas.microsoft.com/office/drawing/2014/main" id="{524DCA25-8D1A-9B46-ADFD-FC22D94C82CD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Pie 8">
              <a:extLst>
                <a:ext uri="{FF2B5EF4-FFF2-40B4-BE49-F238E27FC236}">
                  <a16:creationId xmlns:a16="http://schemas.microsoft.com/office/drawing/2014/main" id="{A49DF418-873F-B946-B4EB-1E4012FC914B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460B1A-E94D-AF42-BC24-36752CF88CD9}"/>
              </a:ext>
            </a:extLst>
          </p:cNvPr>
          <p:cNvGrpSpPr/>
          <p:nvPr/>
        </p:nvGrpSpPr>
        <p:grpSpPr>
          <a:xfrm rot="10800000">
            <a:off x="9461154" y="3444351"/>
            <a:ext cx="642551" cy="607130"/>
            <a:chOff x="5585254" y="3793524"/>
            <a:chExt cx="642551" cy="607130"/>
          </a:xfrm>
        </p:grpSpPr>
        <p:sp>
          <p:nvSpPr>
            <p:cNvPr id="12" name="Pie 11">
              <a:extLst>
                <a:ext uri="{FF2B5EF4-FFF2-40B4-BE49-F238E27FC236}">
                  <a16:creationId xmlns:a16="http://schemas.microsoft.com/office/drawing/2014/main" id="{1287E23C-09E5-6D4E-93DF-F943BD16F84E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15EFB8E2-3EAA-A244-B32C-43E67EBE02B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F27B2C-39E9-E741-A1E6-12E4CB476B89}"/>
              </a:ext>
            </a:extLst>
          </p:cNvPr>
          <p:cNvGrpSpPr/>
          <p:nvPr/>
        </p:nvGrpSpPr>
        <p:grpSpPr>
          <a:xfrm rot="10800000">
            <a:off x="7874708" y="4431474"/>
            <a:ext cx="668585" cy="631729"/>
            <a:chOff x="5585254" y="3793524"/>
            <a:chExt cx="642551" cy="607130"/>
          </a:xfrm>
        </p:grpSpPr>
        <p:sp>
          <p:nvSpPr>
            <p:cNvPr id="15" name="Pie 14">
              <a:extLst>
                <a:ext uri="{FF2B5EF4-FFF2-40B4-BE49-F238E27FC236}">
                  <a16:creationId xmlns:a16="http://schemas.microsoft.com/office/drawing/2014/main" id="{EBAAB81A-4CD1-E743-AA63-839288D082C5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Pie 15">
              <a:extLst>
                <a:ext uri="{FF2B5EF4-FFF2-40B4-BE49-F238E27FC236}">
                  <a16:creationId xmlns:a16="http://schemas.microsoft.com/office/drawing/2014/main" id="{A0119214-C3F0-1C47-A2F1-9EB50F721CA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CF06B8-A124-B14C-B2BA-636C23660578}"/>
              </a:ext>
            </a:extLst>
          </p:cNvPr>
          <p:cNvGrpSpPr/>
          <p:nvPr/>
        </p:nvGrpSpPr>
        <p:grpSpPr>
          <a:xfrm rot="10800000" flipH="1">
            <a:off x="9461154" y="4431472"/>
            <a:ext cx="662498" cy="631730"/>
            <a:chOff x="5585254" y="3793524"/>
            <a:chExt cx="642551" cy="607130"/>
          </a:xfrm>
        </p:grpSpPr>
        <p:sp>
          <p:nvSpPr>
            <p:cNvPr id="18" name="Pie 17">
              <a:extLst>
                <a:ext uri="{FF2B5EF4-FFF2-40B4-BE49-F238E27FC236}">
                  <a16:creationId xmlns:a16="http://schemas.microsoft.com/office/drawing/2014/main" id="{66B94EC0-73C0-8E49-BB4D-86BF0B93E614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Pie 18">
              <a:extLst>
                <a:ext uri="{FF2B5EF4-FFF2-40B4-BE49-F238E27FC236}">
                  <a16:creationId xmlns:a16="http://schemas.microsoft.com/office/drawing/2014/main" id="{1E7C280A-9F1A-D64E-A59D-42BF49E811F3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BE9543C-4377-1D4E-A856-420CCFA97DFF}"/>
              </a:ext>
            </a:extLst>
          </p:cNvPr>
          <p:cNvSpPr txBox="1"/>
          <p:nvPr/>
        </p:nvSpPr>
        <p:spPr>
          <a:xfrm>
            <a:off x="1198606" y="5705595"/>
            <a:ext cx="18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 Tokens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BA9A6-D690-FA47-BBA6-45879FAA6655}"/>
              </a:ext>
            </a:extLst>
          </p:cNvPr>
          <p:cNvSpPr txBox="1"/>
          <p:nvPr/>
        </p:nvSpPr>
        <p:spPr>
          <a:xfrm>
            <a:off x="8543293" y="5705595"/>
            <a:ext cx="116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DH Tokens</a:t>
            </a:r>
          </a:p>
        </p:txBody>
      </p:sp>
    </p:spTree>
    <p:extLst>
      <p:ext uri="{BB962C8B-B14F-4D97-AF65-F5344CB8AC3E}">
        <p14:creationId xmlns:p14="http://schemas.microsoft.com/office/powerpoint/2010/main" val="1587617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basic example handshake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D7E2-F4ED-D344-84F0-4BA926C6EF32}"/>
              </a:ext>
            </a:extLst>
          </p:cNvPr>
          <p:cNvSpPr/>
          <p:nvPr/>
        </p:nvSpPr>
        <p:spPr>
          <a:xfrm>
            <a:off x="4846937" y="3133847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F0EFF4-F8FC-8640-9348-7E87D87ED087}"/>
              </a:ext>
            </a:extLst>
          </p:cNvPr>
          <p:cNvSpPr/>
          <p:nvPr/>
        </p:nvSpPr>
        <p:spPr>
          <a:xfrm>
            <a:off x="4846937" y="4103609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F27B2C-39E9-E741-A1E6-12E4CB476B89}"/>
              </a:ext>
            </a:extLst>
          </p:cNvPr>
          <p:cNvGrpSpPr/>
          <p:nvPr/>
        </p:nvGrpSpPr>
        <p:grpSpPr>
          <a:xfrm rot="10800000">
            <a:off x="5761707" y="4103609"/>
            <a:ext cx="668585" cy="631729"/>
            <a:chOff x="5585254" y="3793524"/>
            <a:chExt cx="642551" cy="607130"/>
          </a:xfrm>
        </p:grpSpPr>
        <p:sp>
          <p:nvSpPr>
            <p:cNvPr id="15" name="Pie 14">
              <a:extLst>
                <a:ext uri="{FF2B5EF4-FFF2-40B4-BE49-F238E27FC236}">
                  <a16:creationId xmlns:a16="http://schemas.microsoft.com/office/drawing/2014/main" id="{EBAAB81A-4CD1-E743-AA63-839288D082C5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Pie 15">
              <a:extLst>
                <a:ext uri="{FF2B5EF4-FFF2-40B4-BE49-F238E27FC236}">
                  <a16:creationId xmlns:a16="http://schemas.microsoft.com/office/drawing/2014/main" id="{A0119214-C3F0-1C47-A2F1-9EB50F721CA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2E96AA-135F-DD4E-A529-00F80F3075FB}"/>
              </a:ext>
            </a:extLst>
          </p:cNvPr>
          <p:cNvSpPr/>
          <p:nvPr/>
        </p:nvSpPr>
        <p:spPr>
          <a:xfrm>
            <a:off x="3805881" y="328989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15F5F7A-0A06-BB45-BA12-1FE2BFB5EB70}"/>
              </a:ext>
            </a:extLst>
          </p:cNvPr>
          <p:cNvSpPr/>
          <p:nvPr/>
        </p:nvSpPr>
        <p:spPr>
          <a:xfrm rot="10800000">
            <a:off x="3796244" y="4259652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42BE9A6-2762-7D4B-9E19-96614CB0B52A}"/>
              </a:ext>
            </a:extLst>
          </p:cNvPr>
          <p:cNvSpPr/>
          <p:nvPr/>
        </p:nvSpPr>
        <p:spPr>
          <a:xfrm>
            <a:off x="5761706" y="3211867"/>
            <a:ext cx="1454640" cy="464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054A7B-4A1E-3949-B4EB-6CFEAACD253F}"/>
              </a:ext>
            </a:extLst>
          </p:cNvPr>
          <p:cNvSpPr/>
          <p:nvPr/>
        </p:nvSpPr>
        <p:spPr>
          <a:xfrm>
            <a:off x="6710086" y="4181191"/>
            <a:ext cx="1454640" cy="4649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1541415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basic example handshake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D7E2-F4ED-D344-84F0-4BA926C6EF32}"/>
              </a:ext>
            </a:extLst>
          </p:cNvPr>
          <p:cNvSpPr/>
          <p:nvPr/>
        </p:nvSpPr>
        <p:spPr>
          <a:xfrm>
            <a:off x="1888893" y="3133847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2E96AA-135F-DD4E-A529-00F80F3075FB}"/>
              </a:ext>
            </a:extLst>
          </p:cNvPr>
          <p:cNvSpPr/>
          <p:nvPr/>
        </p:nvSpPr>
        <p:spPr>
          <a:xfrm>
            <a:off x="847837" y="328989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2EED2-2CBA-104E-A291-698DECAD0B3C}"/>
              </a:ext>
            </a:extLst>
          </p:cNvPr>
          <p:cNvSpPr txBox="1"/>
          <p:nvPr/>
        </p:nvSpPr>
        <p:spPr>
          <a:xfrm>
            <a:off x="6096000" y="3289890"/>
            <a:ext cx="435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Initiator sends a public ephemeral DH share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54FFE-0698-314F-B864-9D717BD0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647" y="3352092"/>
            <a:ext cx="2159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57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basic example handshake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D7E2-F4ED-D344-84F0-4BA926C6EF32}"/>
              </a:ext>
            </a:extLst>
          </p:cNvPr>
          <p:cNvSpPr/>
          <p:nvPr/>
        </p:nvSpPr>
        <p:spPr>
          <a:xfrm>
            <a:off x="1888893" y="3133847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2E96AA-135F-DD4E-A529-00F80F3075FB}"/>
              </a:ext>
            </a:extLst>
          </p:cNvPr>
          <p:cNvSpPr/>
          <p:nvPr/>
        </p:nvSpPr>
        <p:spPr>
          <a:xfrm>
            <a:off x="847837" y="328989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2EED2-2CBA-104E-A291-698DECAD0B3C}"/>
              </a:ext>
            </a:extLst>
          </p:cNvPr>
          <p:cNvSpPr txBox="1"/>
          <p:nvPr/>
        </p:nvSpPr>
        <p:spPr>
          <a:xfrm>
            <a:off x="6096000" y="3289890"/>
            <a:ext cx="428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Initiator sends a public ephemeral DH share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54FFE-0698-314F-B864-9D717BD0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647" y="3352092"/>
            <a:ext cx="215900" cy="2159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92437D-02CD-6248-8E4F-9A9C2EED27D0}"/>
              </a:ext>
            </a:extLst>
          </p:cNvPr>
          <p:cNvSpPr/>
          <p:nvPr/>
        </p:nvSpPr>
        <p:spPr>
          <a:xfrm>
            <a:off x="2803662" y="3211867"/>
            <a:ext cx="1454640" cy="464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17C9B-C6E5-B94B-B745-9DD05504194B}"/>
              </a:ext>
            </a:extLst>
          </p:cNvPr>
          <p:cNvSpPr txBox="1"/>
          <p:nvPr/>
        </p:nvSpPr>
        <p:spPr>
          <a:xfrm>
            <a:off x="6096000" y="3659222"/>
            <a:ext cx="36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 err="1"/>
              <a:t>cleartext</a:t>
            </a:r>
            <a:r>
              <a:rPr lang="en-US" b="1" dirty="0"/>
              <a:t> payload is also sent over</a:t>
            </a:r>
          </a:p>
        </p:txBody>
      </p:sp>
    </p:spTree>
    <p:extLst>
      <p:ext uri="{BB962C8B-B14F-4D97-AF65-F5344CB8AC3E}">
        <p14:creationId xmlns:p14="http://schemas.microsoft.com/office/powerpoint/2010/main" val="1515979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basic example handshake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D7E2-F4ED-D344-84F0-4BA926C6EF32}"/>
              </a:ext>
            </a:extLst>
          </p:cNvPr>
          <p:cNvSpPr/>
          <p:nvPr/>
        </p:nvSpPr>
        <p:spPr>
          <a:xfrm>
            <a:off x="1888893" y="3133847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2E96AA-135F-DD4E-A529-00F80F3075FB}"/>
              </a:ext>
            </a:extLst>
          </p:cNvPr>
          <p:cNvSpPr/>
          <p:nvPr/>
        </p:nvSpPr>
        <p:spPr>
          <a:xfrm>
            <a:off x="847837" y="328989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2EED2-2CBA-104E-A291-698DECAD0B3C}"/>
              </a:ext>
            </a:extLst>
          </p:cNvPr>
          <p:cNvSpPr txBox="1"/>
          <p:nvPr/>
        </p:nvSpPr>
        <p:spPr>
          <a:xfrm>
            <a:off x="6096000" y="3289890"/>
            <a:ext cx="428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Initiator sends a public ephemeral DH share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54FFE-0698-314F-B864-9D717BD0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647" y="3352092"/>
            <a:ext cx="215900" cy="2159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92437D-02CD-6248-8E4F-9A9C2EED27D0}"/>
              </a:ext>
            </a:extLst>
          </p:cNvPr>
          <p:cNvSpPr/>
          <p:nvPr/>
        </p:nvSpPr>
        <p:spPr>
          <a:xfrm>
            <a:off x="2803662" y="3211867"/>
            <a:ext cx="1454640" cy="464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17C9B-C6E5-B94B-B745-9DD05504194B}"/>
              </a:ext>
            </a:extLst>
          </p:cNvPr>
          <p:cNvSpPr txBox="1"/>
          <p:nvPr/>
        </p:nvSpPr>
        <p:spPr>
          <a:xfrm>
            <a:off x="6096000" y="3659222"/>
            <a:ext cx="36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cleartext</a:t>
            </a:r>
            <a:r>
              <a:rPr lang="en-US" dirty="0"/>
              <a:t> payload is also sent over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256279-2900-D244-AE91-E3D67FF8B495}"/>
              </a:ext>
            </a:extLst>
          </p:cNvPr>
          <p:cNvSpPr/>
          <p:nvPr/>
        </p:nvSpPr>
        <p:spPr>
          <a:xfrm>
            <a:off x="1888893" y="4103609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4BB0D9-5584-2645-B785-2084EB4AEF6C}"/>
              </a:ext>
            </a:extLst>
          </p:cNvPr>
          <p:cNvSpPr/>
          <p:nvPr/>
        </p:nvSpPr>
        <p:spPr>
          <a:xfrm rot="10800000">
            <a:off x="838200" y="4259652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B88D3-D0E4-E149-A693-3FF60AD47D2F}"/>
              </a:ext>
            </a:extLst>
          </p:cNvPr>
          <p:cNvSpPr txBox="1"/>
          <p:nvPr/>
        </p:nvSpPr>
        <p:spPr>
          <a:xfrm>
            <a:off x="6096000" y="4028554"/>
            <a:ext cx="465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Responder sends a public ephemeral DH share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8FFD3-4E8D-BB43-9CFB-4268BB4B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589" y="4076530"/>
            <a:ext cx="1905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47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basic example handshake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D7E2-F4ED-D344-84F0-4BA926C6EF32}"/>
              </a:ext>
            </a:extLst>
          </p:cNvPr>
          <p:cNvSpPr/>
          <p:nvPr/>
        </p:nvSpPr>
        <p:spPr>
          <a:xfrm>
            <a:off x="1888893" y="3133847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2E96AA-135F-DD4E-A529-00F80F3075FB}"/>
              </a:ext>
            </a:extLst>
          </p:cNvPr>
          <p:cNvSpPr/>
          <p:nvPr/>
        </p:nvSpPr>
        <p:spPr>
          <a:xfrm>
            <a:off x="847837" y="328989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2EED2-2CBA-104E-A291-698DECAD0B3C}"/>
              </a:ext>
            </a:extLst>
          </p:cNvPr>
          <p:cNvSpPr txBox="1"/>
          <p:nvPr/>
        </p:nvSpPr>
        <p:spPr>
          <a:xfrm>
            <a:off x="6096000" y="3289890"/>
            <a:ext cx="428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Initiator sends a public ephemeral DH share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54FFE-0698-314F-B864-9D717BD0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647" y="3352092"/>
            <a:ext cx="215900" cy="2159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92437D-02CD-6248-8E4F-9A9C2EED27D0}"/>
              </a:ext>
            </a:extLst>
          </p:cNvPr>
          <p:cNvSpPr/>
          <p:nvPr/>
        </p:nvSpPr>
        <p:spPr>
          <a:xfrm>
            <a:off x="2803662" y="3211867"/>
            <a:ext cx="1454640" cy="464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17C9B-C6E5-B94B-B745-9DD05504194B}"/>
              </a:ext>
            </a:extLst>
          </p:cNvPr>
          <p:cNvSpPr txBox="1"/>
          <p:nvPr/>
        </p:nvSpPr>
        <p:spPr>
          <a:xfrm>
            <a:off x="6096000" y="3659222"/>
            <a:ext cx="36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cleartext</a:t>
            </a:r>
            <a:r>
              <a:rPr lang="en-US" dirty="0"/>
              <a:t> payload is also sent over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256279-2900-D244-AE91-E3D67FF8B495}"/>
              </a:ext>
            </a:extLst>
          </p:cNvPr>
          <p:cNvSpPr/>
          <p:nvPr/>
        </p:nvSpPr>
        <p:spPr>
          <a:xfrm>
            <a:off x="1888893" y="4103609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4BB0D9-5584-2645-B785-2084EB4AEF6C}"/>
              </a:ext>
            </a:extLst>
          </p:cNvPr>
          <p:cNvSpPr/>
          <p:nvPr/>
        </p:nvSpPr>
        <p:spPr>
          <a:xfrm rot="10800000">
            <a:off x="838200" y="4259652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B88D3-D0E4-E149-A693-3FF60AD47D2F}"/>
              </a:ext>
            </a:extLst>
          </p:cNvPr>
          <p:cNvSpPr txBox="1"/>
          <p:nvPr/>
        </p:nvSpPr>
        <p:spPr>
          <a:xfrm>
            <a:off x="6096000" y="4028554"/>
            <a:ext cx="465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Responder sends a public ephemeral DH share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8FFD3-4E8D-BB43-9CFB-4268BB4B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589" y="4076530"/>
            <a:ext cx="190500" cy="254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8B26E84-E217-B24A-B03B-8929D5C0FBD7}"/>
              </a:ext>
            </a:extLst>
          </p:cNvPr>
          <p:cNvGrpSpPr/>
          <p:nvPr/>
        </p:nvGrpSpPr>
        <p:grpSpPr>
          <a:xfrm rot="10800000">
            <a:off x="2803663" y="4103609"/>
            <a:ext cx="668585" cy="631729"/>
            <a:chOff x="5585254" y="3793524"/>
            <a:chExt cx="642551" cy="607130"/>
          </a:xfrm>
        </p:grpSpPr>
        <p:sp>
          <p:nvSpPr>
            <p:cNvPr id="15" name="Pie 14">
              <a:extLst>
                <a:ext uri="{FF2B5EF4-FFF2-40B4-BE49-F238E27FC236}">
                  <a16:creationId xmlns:a16="http://schemas.microsoft.com/office/drawing/2014/main" id="{2E2A9B7E-4A00-F147-859A-EA9275CC1440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Pie 15">
              <a:extLst>
                <a:ext uri="{FF2B5EF4-FFF2-40B4-BE49-F238E27FC236}">
                  <a16:creationId xmlns:a16="http://schemas.microsoft.com/office/drawing/2014/main" id="{13DD77B6-8A56-9941-B096-02B5AF54B83B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31C279-9F7B-EE47-8DE2-9360F596F990}"/>
              </a:ext>
            </a:extLst>
          </p:cNvPr>
          <p:cNvSpPr txBox="1"/>
          <p:nvPr/>
        </p:nvSpPr>
        <p:spPr>
          <a:xfrm>
            <a:off x="6096000" y="4397772"/>
            <a:ext cx="476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DHKE is performed using these keys to obtain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7743F1-C049-A640-86F5-24EF027D2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4839" y="4455495"/>
            <a:ext cx="292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9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04F2-2F78-9241-ADA3-24AA3102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Traditional HTTPS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91A9-092E-574A-BF25-E6E678D9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EBF4D-4F55-574C-B59B-9EF18D8C2037}"/>
              </a:ext>
            </a:extLst>
          </p:cNvPr>
          <p:cNvSpPr/>
          <p:nvPr/>
        </p:nvSpPr>
        <p:spPr>
          <a:xfrm>
            <a:off x="4796047" y="4992274"/>
            <a:ext cx="2957436" cy="752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A1D2E2-F5D0-1F45-ACD9-CF1F669AF565}"/>
              </a:ext>
            </a:extLst>
          </p:cNvPr>
          <p:cNvSpPr/>
          <p:nvPr/>
        </p:nvSpPr>
        <p:spPr>
          <a:xfrm>
            <a:off x="4796047" y="4186476"/>
            <a:ext cx="2937292" cy="752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359E7-33E1-8847-8F2A-5C9C5D31E8BE}"/>
              </a:ext>
            </a:extLst>
          </p:cNvPr>
          <p:cNvSpPr/>
          <p:nvPr/>
        </p:nvSpPr>
        <p:spPr>
          <a:xfrm>
            <a:off x="4796047" y="2574880"/>
            <a:ext cx="2937292" cy="752104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B74ABA-96BA-C84A-B829-F8AB1DBE3736}"/>
              </a:ext>
            </a:extLst>
          </p:cNvPr>
          <p:cNvSpPr/>
          <p:nvPr/>
        </p:nvSpPr>
        <p:spPr>
          <a:xfrm>
            <a:off x="4796047" y="3380678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68EDF-9C73-794C-977F-F587A4E8E858}"/>
              </a:ext>
            </a:extLst>
          </p:cNvPr>
          <p:cNvSpPr txBox="1"/>
          <p:nvPr/>
        </p:nvSpPr>
        <p:spPr>
          <a:xfrm>
            <a:off x="8050924" y="2766266"/>
            <a:ext cx="211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Multiplexed Streams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3988D-27B7-F449-A8ED-8C961047815F}"/>
              </a:ext>
            </a:extLst>
          </p:cNvPr>
          <p:cNvSpPr txBox="1"/>
          <p:nvPr/>
        </p:nvSpPr>
        <p:spPr>
          <a:xfrm>
            <a:off x="8050924" y="343162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3529963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is a basic example handshake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D7E2-F4ED-D344-84F0-4BA926C6EF32}"/>
              </a:ext>
            </a:extLst>
          </p:cNvPr>
          <p:cNvSpPr/>
          <p:nvPr/>
        </p:nvSpPr>
        <p:spPr>
          <a:xfrm>
            <a:off x="1888893" y="3133847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2E96AA-135F-DD4E-A529-00F80F3075FB}"/>
              </a:ext>
            </a:extLst>
          </p:cNvPr>
          <p:cNvSpPr/>
          <p:nvPr/>
        </p:nvSpPr>
        <p:spPr>
          <a:xfrm>
            <a:off x="847837" y="328989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2EED2-2CBA-104E-A291-698DECAD0B3C}"/>
              </a:ext>
            </a:extLst>
          </p:cNvPr>
          <p:cNvSpPr txBox="1"/>
          <p:nvPr/>
        </p:nvSpPr>
        <p:spPr>
          <a:xfrm>
            <a:off x="6096000" y="3289890"/>
            <a:ext cx="428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Initiator sends a public ephemeral DH share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54FFE-0698-314F-B864-9D717BD0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647" y="3352092"/>
            <a:ext cx="215900" cy="2159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92437D-02CD-6248-8E4F-9A9C2EED27D0}"/>
              </a:ext>
            </a:extLst>
          </p:cNvPr>
          <p:cNvSpPr/>
          <p:nvPr/>
        </p:nvSpPr>
        <p:spPr>
          <a:xfrm>
            <a:off x="2803662" y="3211867"/>
            <a:ext cx="1454640" cy="464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17C9B-C6E5-B94B-B745-9DD05504194B}"/>
              </a:ext>
            </a:extLst>
          </p:cNvPr>
          <p:cNvSpPr txBox="1"/>
          <p:nvPr/>
        </p:nvSpPr>
        <p:spPr>
          <a:xfrm>
            <a:off x="6096000" y="3659222"/>
            <a:ext cx="36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cleartext</a:t>
            </a:r>
            <a:r>
              <a:rPr lang="en-US" dirty="0"/>
              <a:t> payload is also sent over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256279-2900-D244-AE91-E3D67FF8B495}"/>
              </a:ext>
            </a:extLst>
          </p:cNvPr>
          <p:cNvSpPr/>
          <p:nvPr/>
        </p:nvSpPr>
        <p:spPr>
          <a:xfrm>
            <a:off x="1888893" y="4103609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4BB0D9-5584-2645-B785-2084EB4AEF6C}"/>
              </a:ext>
            </a:extLst>
          </p:cNvPr>
          <p:cNvSpPr/>
          <p:nvPr/>
        </p:nvSpPr>
        <p:spPr>
          <a:xfrm rot="10800000">
            <a:off x="838200" y="4259652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B88D3-D0E4-E149-A693-3FF60AD47D2F}"/>
              </a:ext>
            </a:extLst>
          </p:cNvPr>
          <p:cNvSpPr txBox="1"/>
          <p:nvPr/>
        </p:nvSpPr>
        <p:spPr>
          <a:xfrm>
            <a:off x="6096000" y="4028554"/>
            <a:ext cx="465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Responder sends a public ephemeral DH share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8FFD3-4E8D-BB43-9CFB-4268BB4B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589" y="4076530"/>
            <a:ext cx="190500" cy="254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8B26E84-E217-B24A-B03B-8929D5C0FBD7}"/>
              </a:ext>
            </a:extLst>
          </p:cNvPr>
          <p:cNvGrpSpPr/>
          <p:nvPr/>
        </p:nvGrpSpPr>
        <p:grpSpPr>
          <a:xfrm rot="10800000">
            <a:off x="2803663" y="4103609"/>
            <a:ext cx="668585" cy="631729"/>
            <a:chOff x="5585254" y="3793524"/>
            <a:chExt cx="642551" cy="607130"/>
          </a:xfrm>
        </p:grpSpPr>
        <p:sp>
          <p:nvSpPr>
            <p:cNvPr id="15" name="Pie 14">
              <a:extLst>
                <a:ext uri="{FF2B5EF4-FFF2-40B4-BE49-F238E27FC236}">
                  <a16:creationId xmlns:a16="http://schemas.microsoft.com/office/drawing/2014/main" id="{2E2A9B7E-4A00-F147-859A-EA9275CC1440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Pie 15">
              <a:extLst>
                <a:ext uri="{FF2B5EF4-FFF2-40B4-BE49-F238E27FC236}">
                  <a16:creationId xmlns:a16="http://schemas.microsoft.com/office/drawing/2014/main" id="{13DD77B6-8A56-9941-B096-02B5AF54B83B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31C279-9F7B-EE47-8DE2-9360F596F990}"/>
              </a:ext>
            </a:extLst>
          </p:cNvPr>
          <p:cNvSpPr txBox="1"/>
          <p:nvPr/>
        </p:nvSpPr>
        <p:spPr>
          <a:xfrm>
            <a:off x="6096000" y="4397772"/>
            <a:ext cx="476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DHKE is performed using these keys to obtain 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A7C4AE8-AC2A-964A-BCB2-EF1487B2F056}"/>
              </a:ext>
            </a:extLst>
          </p:cNvPr>
          <p:cNvSpPr/>
          <p:nvPr/>
        </p:nvSpPr>
        <p:spPr>
          <a:xfrm>
            <a:off x="3752042" y="4181191"/>
            <a:ext cx="1454640" cy="4649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81AD55-25EB-BB4C-B163-878B62B4D3AD}"/>
              </a:ext>
            </a:extLst>
          </p:cNvPr>
          <p:cNvSpPr txBox="1"/>
          <p:nvPr/>
        </p:nvSpPr>
        <p:spPr>
          <a:xfrm>
            <a:off x="6096000" y="4769250"/>
            <a:ext cx="568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Responder sends payload encrypted under a derived key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2BCC88-211F-D74C-8D9B-4894515FF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4839" y="4465128"/>
            <a:ext cx="292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23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A7-EEFC-0F49-BF06-5FA68D73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29D1-D013-A74C-9846-5435B807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Here is a basic example handshake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Noise does additional processing to mix all handshake data into the derived key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12D7E2-F4ED-D344-84F0-4BA926C6EF32}"/>
              </a:ext>
            </a:extLst>
          </p:cNvPr>
          <p:cNvSpPr/>
          <p:nvPr/>
        </p:nvSpPr>
        <p:spPr>
          <a:xfrm>
            <a:off x="1888893" y="3133847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22E96AA-135F-DD4E-A529-00F80F3075FB}"/>
              </a:ext>
            </a:extLst>
          </p:cNvPr>
          <p:cNvSpPr/>
          <p:nvPr/>
        </p:nvSpPr>
        <p:spPr>
          <a:xfrm>
            <a:off x="847837" y="328989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2EED2-2CBA-104E-A291-698DECAD0B3C}"/>
              </a:ext>
            </a:extLst>
          </p:cNvPr>
          <p:cNvSpPr txBox="1"/>
          <p:nvPr/>
        </p:nvSpPr>
        <p:spPr>
          <a:xfrm>
            <a:off x="6096000" y="3289890"/>
            <a:ext cx="428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Initiator sends a public ephemeral DH share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54FFE-0698-314F-B864-9D717BD0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647" y="3352092"/>
            <a:ext cx="215900" cy="2159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92437D-02CD-6248-8E4F-9A9C2EED27D0}"/>
              </a:ext>
            </a:extLst>
          </p:cNvPr>
          <p:cNvSpPr/>
          <p:nvPr/>
        </p:nvSpPr>
        <p:spPr>
          <a:xfrm>
            <a:off x="2803662" y="3211867"/>
            <a:ext cx="1454640" cy="464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17C9B-C6E5-B94B-B745-9DD05504194B}"/>
              </a:ext>
            </a:extLst>
          </p:cNvPr>
          <p:cNvSpPr txBox="1"/>
          <p:nvPr/>
        </p:nvSpPr>
        <p:spPr>
          <a:xfrm>
            <a:off x="6096000" y="3659222"/>
            <a:ext cx="36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cleartext</a:t>
            </a:r>
            <a:r>
              <a:rPr lang="en-US" dirty="0"/>
              <a:t> payload is also sent over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256279-2900-D244-AE91-E3D67FF8B495}"/>
              </a:ext>
            </a:extLst>
          </p:cNvPr>
          <p:cNvSpPr/>
          <p:nvPr/>
        </p:nvSpPr>
        <p:spPr>
          <a:xfrm>
            <a:off x="1888893" y="4103609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4BB0D9-5584-2645-B785-2084EB4AEF6C}"/>
              </a:ext>
            </a:extLst>
          </p:cNvPr>
          <p:cNvSpPr/>
          <p:nvPr/>
        </p:nvSpPr>
        <p:spPr>
          <a:xfrm rot="10800000">
            <a:off x="838200" y="4259652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B88D3-D0E4-E149-A693-3FF60AD47D2F}"/>
              </a:ext>
            </a:extLst>
          </p:cNvPr>
          <p:cNvSpPr txBox="1"/>
          <p:nvPr/>
        </p:nvSpPr>
        <p:spPr>
          <a:xfrm>
            <a:off x="6096000" y="4028554"/>
            <a:ext cx="465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Responder sends a public ephemeral DH share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8FFD3-4E8D-BB43-9CFB-4268BB4B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589" y="4076530"/>
            <a:ext cx="190500" cy="254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8B26E84-E217-B24A-B03B-8929D5C0FBD7}"/>
              </a:ext>
            </a:extLst>
          </p:cNvPr>
          <p:cNvGrpSpPr/>
          <p:nvPr/>
        </p:nvGrpSpPr>
        <p:grpSpPr>
          <a:xfrm rot="10800000">
            <a:off x="2803663" y="4103609"/>
            <a:ext cx="668585" cy="631729"/>
            <a:chOff x="5585254" y="3793524"/>
            <a:chExt cx="642551" cy="607130"/>
          </a:xfrm>
        </p:grpSpPr>
        <p:sp>
          <p:nvSpPr>
            <p:cNvPr id="15" name="Pie 14">
              <a:extLst>
                <a:ext uri="{FF2B5EF4-FFF2-40B4-BE49-F238E27FC236}">
                  <a16:creationId xmlns:a16="http://schemas.microsoft.com/office/drawing/2014/main" id="{2E2A9B7E-4A00-F147-859A-EA9275CC1440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Pie 15">
              <a:extLst>
                <a:ext uri="{FF2B5EF4-FFF2-40B4-BE49-F238E27FC236}">
                  <a16:creationId xmlns:a16="http://schemas.microsoft.com/office/drawing/2014/main" id="{13DD77B6-8A56-9941-B096-02B5AF54B83B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31C279-9F7B-EE47-8DE2-9360F596F990}"/>
              </a:ext>
            </a:extLst>
          </p:cNvPr>
          <p:cNvSpPr txBox="1"/>
          <p:nvPr/>
        </p:nvSpPr>
        <p:spPr>
          <a:xfrm>
            <a:off x="6096000" y="4397772"/>
            <a:ext cx="476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DHKE is performed using these keys to obtain 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A7C4AE8-AC2A-964A-BCB2-EF1487B2F056}"/>
              </a:ext>
            </a:extLst>
          </p:cNvPr>
          <p:cNvSpPr/>
          <p:nvPr/>
        </p:nvSpPr>
        <p:spPr>
          <a:xfrm>
            <a:off x="3752042" y="4181191"/>
            <a:ext cx="1454640" cy="4649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81AD55-25EB-BB4C-B163-878B62B4D3AD}"/>
              </a:ext>
            </a:extLst>
          </p:cNvPr>
          <p:cNvSpPr txBox="1"/>
          <p:nvPr/>
        </p:nvSpPr>
        <p:spPr>
          <a:xfrm>
            <a:off x="6096000" y="4769250"/>
            <a:ext cx="551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Responder sends payload encrypted under a derived key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2BCC88-211F-D74C-8D9B-4894515FF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4839" y="4465128"/>
            <a:ext cx="292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31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F738-AAAF-B845-B926-73562AC0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vs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65E8-2559-0341-B2A6-64FFAD05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handshake pattern is selected, noise follows a simple linear state machine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90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F738-AAAF-B845-B926-73562AC0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vs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65E8-2559-0341-B2A6-64FFAD05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handshake pattern is selected, Noise follows a simple linear state machine</a:t>
            </a:r>
          </a:p>
          <a:p>
            <a:endParaRPr lang="en-US" dirty="0"/>
          </a:p>
          <a:p>
            <a:r>
              <a:rPr lang="en-US" dirty="0"/>
              <a:t>Noise is easy to prove secure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54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F738-AAAF-B845-B926-73562AC0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vs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65E8-2559-0341-B2A6-64FFAD05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handshake pattern is selected, Noise follows a simple linear state machine</a:t>
            </a:r>
          </a:p>
          <a:p>
            <a:endParaRPr lang="en-US" dirty="0"/>
          </a:p>
          <a:p>
            <a:r>
              <a:rPr lang="en-US" dirty="0"/>
              <a:t>Noise is easy to prove secure</a:t>
            </a:r>
          </a:p>
          <a:p>
            <a:endParaRPr lang="en-US" dirty="0"/>
          </a:p>
          <a:p>
            <a:r>
              <a:rPr lang="en-US" dirty="0"/>
              <a:t>Noise is generally implemented as a “build your own protocol” library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01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F738-AAAF-B845-B926-73562AC0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vs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65E8-2559-0341-B2A6-64FFAD05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handshake pattern is selected, Noise follows a simple linear state machine</a:t>
            </a:r>
          </a:p>
          <a:p>
            <a:endParaRPr lang="en-US" dirty="0"/>
          </a:p>
          <a:p>
            <a:r>
              <a:rPr lang="en-US" dirty="0"/>
              <a:t>Noise is easy to prove secure</a:t>
            </a:r>
          </a:p>
          <a:p>
            <a:endParaRPr lang="en-US" dirty="0"/>
          </a:p>
          <a:p>
            <a:r>
              <a:rPr lang="en-US" dirty="0"/>
              <a:t>Noise is generally implemented as a “build your own protocol” library</a:t>
            </a:r>
          </a:p>
          <a:p>
            <a:endParaRPr lang="en-US" dirty="0"/>
          </a:p>
          <a:p>
            <a:r>
              <a:rPr lang="en-US" dirty="0"/>
              <a:t>Noise lacks cryptographic agility</a:t>
            </a:r>
          </a:p>
        </p:txBody>
      </p:sp>
    </p:spTree>
    <p:extLst>
      <p:ext uri="{BB962C8B-B14F-4D97-AF65-F5344CB8AC3E}">
        <p14:creationId xmlns:p14="http://schemas.microsoft.com/office/powerpoint/2010/main" val="3280120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Traditionally, Authentication of peers in TLS involves a PKI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484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Traditionally, Authentication of peers in TLS involves a PKI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C6914-F57D-4A44-AF8C-5BBB72CF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63" y="2657172"/>
            <a:ext cx="907184" cy="839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7C6EAB-5AEE-7A4F-942F-564CC71B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404" y="2657172"/>
            <a:ext cx="907184" cy="839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9B0DBD-7CBD-8343-B8A1-393B24542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745" y="2657172"/>
            <a:ext cx="907184" cy="839853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9D7E355-2BE2-6C41-9717-DA9AF67DFC31}"/>
              </a:ext>
            </a:extLst>
          </p:cNvPr>
          <p:cNvSpPr/>
          <p:nvPr/>
        </p:nvSpPr>
        <p:spPr>
          <a:xfrm>
            <a:off x="3729233" y="2830169"/>
            <a:ext cx="830409" cy="333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3921D0C-E6A2-5E40-B48D-5C7FF1B313B8}"/>
              </a:ext>
            </a:extLst>
          </p:cNvPr>
          <p:cNvSpPr/>
          <p:nvPr/>
        </p:nvSpPr>
        <p:spPr>
          <a:xfrm>
            <a:off x="6232350" y="2830169"/>
            <a:ext cx="830409" cy="333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8AB80-EFC8-5644-B39D-573492F273B9}"/>
              </a:ext>
            </a:extLst>
          </p:cNvPr>
          <p:cNvSpPr txBox="1"/>
          <p:nvPr/>
        </p:nvSpPr>
        <p:spPr>
          <a:xfrm>
            <a:off x="7509559" y="3631962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627A6C-CC43-EF4D-8BB0-DAFA82DD3157}"/>
              </a:ext>
            </a:extLst>
          </p:cNvPr>
          <p:cNvSpPr txBox="1"/>
          <p:nvPr/>
        </p:nvSpPr>
        <p:spPr>
          <a:xfrm>
            <a:off x="4776759" y="3631962"/>
            <a:ext cx="145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FA159-FDDF-EA46-8658-C919C54279E8}"/>
              </a:ext>
            </a:extLst>
          </p:cNvPr>
          <p:cNvSpPr txBox="1"/>
          <p:nvPr/>
        </p:nvSpPr>
        <p:spPr>
          <a:xfrm>
            <a:off x="2680825" y="3631962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59075A-0D98-FB4A-B6A5-CF83538A426F}"/>
              </a:ext>
            </a:extLst>
          </p:cNvPr>
          <p:cNvSpPr txBox="1"/>
          <p:nvPr/>
        </p:nvSpPr>
        <p:spPr>
          <a:xfrm>
            <a:off x="4559642" y="4196766"/>
            <a:ext cx="2444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Chain of Trust</a:t>
            </a:r>
          </a:p>
        </p:txBody>
      </p:sp>
    </p:spTree>
    <p:extLst>
      <p:ext uri="{BB962C8B-B14F-4D97-AF65-F5344CB8AC3E}">
        <p14:creationId xmlns:p14="http://schemas.microsoft.com/office/powerpoint/2010/main" val="509127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Traditionally, Authentication of peers in TLS involves a PKI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 this is not necessary in a centrally managed setting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C6914-F57D-4A44-AF8C-5BBB72CF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63" y="2657172"/>
            <a:ext cx="907184" cy="839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7C6EAB-5AEE-7A4F-942F-564CC71B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404" y="2657172"/>
            <a:ext cx="907184" cy="839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9B0DBD-7CBD-8343-B8A1-393B24542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745" y="2657172"/>
            <a:ext cx="907184" cy="839853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9D7E355-2BE2-6C41-9717-DA9AF67DFC31}"/>
              </a:ext>
            </a:extLst>
          </p:cNvPr>
          <p:cNvSpPr/>
          <p:nvPr/>
        </p:nvSpPr>
        <p:spPr>
          <a:xfrm>
            <a:off x="3729233" y="2830169"/>
            <a:ext cx="830409" cy="333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3921D0C-E6A2-5E40-B48D-5C7FF1B313B8}"/>
              </a:ext>
            </a:extLst>
          </p:cNvPr>
          <p:cNvSpPr/>
          <p:nvPr/>
        </p:nvSpPr>
        <p:spPr>
          <a:xfrm>
            <a:off x="6232350" y="2830169"/>
            <a:ext cx="830409" cy="333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8AB80-EFC8-5644-B39D-573492F273B9}"/>
              </a:ext>
            </a:extLst>
          </p:cNvPr>
          <p:cNvSpPr txBox="1"/>
          <p:nvPr/>
        </p:nvSpPr>
        <p:spPr>
          <a:xfrm>
            <a:off x="7509559" y="3631962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627A6C-CC43-EF4D-8BB0-DAFA82DD3157}"/>
              </a:ext>
            </a:extLst>
          </p:cNvPr>
          <p:cNvSpPr txBox="1"/>
          <p:nvPr/>
        </p:nvSpPr>
        <p:spPr>
          <a:xfrm>
            <a:off x="4776759" y="3631962"/>
            <a:ext cx="145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FA159-FDDF-EA46-8658-C919C54279E8}"/>
              </a:ext>
            </a:extLst>
          </p:cNvPr>
          <p:cNvSpPr txBox="1"/>
          <p:nvPr/>
        </p:nvSpPr>
        <p:spPr>
          <a:xfrm>
            <a:off x="2680825" y="3631962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59075A-0D98-FB4A-B6A5-CF83538A426F}"/>
              </a:ext>
            </a:extLst>
          </p:cNvPr>
          <p:cNvSpPr txBox="1"/>
          <p:nvPr/>
        </p:nvSpPr>
        <p:spPr>
          <a:xfrm>
            <a:off x="4559642" y="4196766"/>
            <a:ext cx="2444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Chain of Trust</a:t>
            </a:r>
          </a:p>
        </p:txBody>
      </p:sp>
    </p:spTree>
    <p:extLst>
      <p:ext uri="{BB962C8B-B14F-4D97-AF65-F5344CB8AC3E}">
        <p14:creationId xmlns:p14="http://schemas.microsoft.com/office/powerpoint/2010/main" val="293273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Pinning instructs a peer to expect a specific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4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04F2-2F78-9241-ADA3-24AA3102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Traditional HTTPS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91A9-092E-574A-BF25-E6E678D9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EBF4D-4F55-574C-B59B-9EF18D8C2037}"/>
              </a:ext>
            </a:extLst>
          </p:cNvPr>
          <p:cNvSpPr/>
          <p:nvPr/>
        </p:nvSpPr>
        <p:spPr>
          <a:xfrm>
            <a:off x="4796047" y="4992274"/>
            <a:ext cx="2957436" cy="752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A1D2E2-F5D0-1F45-ACD9-CF1F669AF565}"/>
              </a:ext>
            </a:extLst>
          </p:cNvPr>
          <p:cNvSpPr/>
          <p:nvPr/>
        </p:nvSpPr>
        <p:spPr>
          <a:xfrm>
            <a:off x="4796047" y="4186476"/>
            <a:ext cx="2937292" cy="752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359E7-33E1-8847-8F2A-5C9C5D31E8BE}"/>
              </a:ext>
            </a:extLst>
          </p:cNvPr>
          <p:cNvSpPr/>
          <p:nvPr/>
        </p:nvSpPr>
        <p:spPr>
          <a:xfrm>
            <a:off x="4796047" y="2574880"/>
            <a:ext cx="2937292" cy="752104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B74ABA-96BA-C84A-B829-F8AB1DBE3736}"/>
              </a:ext>
            </a:extLst>
          </p:cNvPr>
          <p:cNvSpPr/>
          <p:nvPr/>
        </p:nvSpPr>
        <p:spPr>
          <a:xfrm>
            <a:off x="4796047" y="3380678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68EDF-9C73-794C-977F-F587A4E8E858}"/>
              </a:ext>
            </a:extLst>
          </p:cNvPr>
          <p:cNvSpPr txBox="1"/>
          <p:nvPr/>
        </p:nvSpPr>
        <p:spPr>
          <a:xfrm>
            <a:off x="8050924" y="2766266"/>
            <a:ext cx="211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Multiplexed Streams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3988D-27B7-F449-A8ED-8C961047815F}"/>
              </a:ext>
            </a:extLst>
          </p:cNvPr>
          <p:cNvSpPr txBox="1"/>
          <p:nvPr/>
        </p:nvSpPr>
        <p:spPr>
          <a:xfrm>
            <a:off x="8050924" y="343162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C9994-D06B-D044-808C-B15B1850886E}"/>
              </a:ext>
            </a:extLst>
          </p:cNvPr>
          <p:cNvSpPr txBox="1"/>
          <p:nvPr/>
        </p:nvSpPr>
        <p:spPr>
          <a:xfrm>
            <a:off x="8050924" y="4193196"/>
            <a:ext cx="115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Reliability </a:t>
            </a:r>
          </a:p>
        </p:txBody>
      </p:sp>
    </p:spTree>
    <p:extLst>
      <p:ext uri="{BB962C8B-B14F-4D97-AF65-F5344CB8AC3E}">
        <p14:creationId xmlns:p14="http://schemas.microsoft.com/office/powerpoint/2010/main" val="3778491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Pinning instructs a peer to expect a specific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similar to the </a:t>
            </a:r>
            <a:r>
              <a:rPr lang="en-US" dirty="0" err="1"/>
              <a:t>Preshared</a:t>
            </a:r>
            <a:r>
              <a:rPr lang="en-US" dirty="0"/>
              <a:t> Symmetric Keys (PSKs) setting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77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Pinning instructs a peer to expect a specific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similar to the </a:t>
            </a:r>
            <a:r>
              <a:rPr lang="en-US" dirty="0" err="1"/>
              <a:t>Preshared</a:t>
            </a:r>
            <a:r>
              <a:rPr lang="en-US" dirty="0"/>
              <a:t> Symmetric Keys (PSKs) setting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PSKs require many more keys, since every pair of endpoints must have its own unique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5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Pinning instructs a peer to expect a specific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similar to the </a:t>
            </a:r>
            <a:r>
              <a:rPr lang="en-US" dirty="0" err="1"/>
              <a:t>Preshared</a:t>
            </a:r>
            <a:r>
              <a:rPr lang="en-US" dirty="0"/>
              <a:t> Symmetric Keys (PSKs) setting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PSKs require many more keys, since every pair of endpoints must have its own unique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539FF4-D98D-004D-BF30-111E2AD72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09" y="5457567"/>
            <a:ext cx="302913" cy="2423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CC2B6A-E135-034B-A1C8-15CB3090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431" y="5206999"/>
            <a:ext cx="1469230" cy="7434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095E79-781F-0144-952F-749CC5E2A8A6}"/>
              </a:ext>
            </a:extLst>
          </p:cNvPr>
          <p:cNvSpPr txBox="1"/>
          <p:nvPr/>
        </p:nvSpPr>
        <p:spPr>
          <a:xfrm>
            <a:off x="5207292" y="5393381"/>
            <a:ext cx="442784" cy="370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0574945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nQUIC</a:t>
            </a:r>
            <a:r>
              <a:rPr lang="en-US" dirty="0"/>
              <a:t> is designed for the public key pinning setting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559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nQUIC</a:t>
            </a:r>
            <a:r>
              <a:rPr lang="en-US" dirty="0"/>
              <a:t> is designed for the public key pinning setting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applies to cases where:</a:t>
            </a:r>
          </a:p>
          <a:p>
            <a:r>
              <a:rPr lang="en-US" dirty="0"/>
              <a:t>Public keys or Certificate Chains are obtained out-of-band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076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nQUIC</a:t>
            </a:r>
            <a:r>
              <a:rPr lang="en-US" dirty="0"/>
              <a:t> is designed for the public key pinning setting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applies to cases where:</a:t>
            </a:r>
          </a:p>
          <a:p>
            <a:r>
              <a:rPr lang="en-US" dirty="0"/>
              <a:t>Public keys or Certificate Chains are obtained out-of-band</a:t>
            </a:r>
          </a:p>
          <a:p>
            <a:endParaRPr lang="en-US" dirty="0"/>
          </a:p>
          <a:p>
            <a:r>
              <a:rPr lang="en-US" dirty="0"/>
              <a:t>Peers are bootstrapped with keys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806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E4C3-C4E7-AE4D-9206-7407C676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Authentication and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CFE-67D1-554A-B599-43EE1E47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nQUIC</a:t>
            </a:r>
            <a:r>
              <a:rPr lang="en-US" dirty="0"/>
              <a:t> is designed for the public key pinning setting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applies to cases where:</a:t>
            </a:r>
          </a:p>
          <a:p>
            <a:r>
              <a:rPr lang="en-US" dirty="0"/>
              <a:t>Public keys or Certificate Chains are obtained out-of-band</a:t>
            </a:r>
          </a:p>
          <a:p>
            <a:endParaRPr lang="en-US" dirty="0"/>
          </a:p>
          <a:p>
            <a:r>
              <a:rPr lang="en-US" dirty="0"/>
              <a:t>Peers are bootstrapped with keys</a:t>
            </a:r>
          </a:p>
          <a:p>
            <a:endParaRPr lang="en-US" dirty="0"/>
          </a:p>
          <a:p>
            <a:r>
              <a:rPr lang="en-US" dirty="0"/>
              <a:t>Public keys are managed by a trusted key management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75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3AE5-BF54-4949-A344-CB60B235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D638-3991-3A4A-B032-47C97842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Motivated by simplicity while still satisfying the following requirements: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Key Exchange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Authentication of Transport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Version Negotiation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Negotiation of Application Protocol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Address Validation</a:t>
            </a:r>
          </a:p>
        </p:txBody>
      </p:sp>
    </p:spTree>
    <p:extLst>
      <p:ext uri="{BB962C8B-B14F-4D97-AF65-F5344CB8AC3E}">
        <p14:creationId xmlns:p14="http://schemas.microsoft.com/office/powerpoint/2010/main" val="3691513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3AE5-BF54-4949-A344-CB60B235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D638-3991-3A4A-B032-47C97842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Motivated by simplicity while still satisfying the following requirements: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Key Exchange</a:t>
            </a:r>
          </a:p>
          <a:p>
            <a:pPr marL="914400" lvl="2" indent="0">
              <a:buNone/>
            </a:pPr>
            <a:r>
              <a:rPr lang="en-US" dirty="0"/>
              <a:t>Feature of Noise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Authentication of Transport Parameters</a:t>
            </a:r>
          </a:p>
          <a:p>
            <a:pPr marL="914400" lvl="2" indent="0">
              <a:buNone/>
            </a:pPr>
            <a:r>
              <a:rPr lang="en-US" dirty="0"/>
              <a:t>Can be placed in the payload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Version Negotiation</a:t>
            </a:r>
          </a:p>
          <a:p>
            <a:pPr marL="914400" lvl="2" indent="0">
              <a:buNone/>
            </a:pPr>
            <a:r>
              <a:rPr lang="en-US" dirty="0"/>
              <a:t>Can be placed in the payload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Authenticated Negotiation of Application Protocol</a:t>
            </a:r>
          </a:p>
          <a:p>
            <a:pPr marL="914400" lvl="2" indent="0">
              <a:buNone/>
            </a:pPr>
            <a:r>
              <a:rPr lang="en-US" dirty="0"/>
              <a:t>ALPN data can be placed in transport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Address Validation</a:t>
            </a:r>
          </a:p>
          <a:p>
            <a:pPr marL="914400" lvl="2" indent="0">
              <a:buNone/>
            </a:pPr>
            <a:r>
              <a:rPr lang="en-US" dirty="0"/>
              <a:t>Handled by QUIC address validation tokens</a:t>
            </a:r>
          </a:p>
        </p:txBody>
      </p:sp>
    </p:spTree>
    <p:extLst>
      <p:ext uri="{BB962C8B-B14F-4D97-AF65-F5344CB8AC3E}">
        <p14:creationId xmlns:p14="http://schemas.microsoft.com/office/powerpoint/2010/main" val="42817320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nQUIC’s</a:t>
            </a:r>
            <a:r>
              <a:rPr lang="en-US" dirty="0"/>
              <a:t> Noise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needed a handshake that: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4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04F2-2F78-9241-ADA3-24AA3102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Traditional HTTPS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91A9-092E-574A-BF25-E6E678D9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EBF4D-4F55-574C-B59B-9EF18D8C2037}"/>
              </a:ext>
            </a:extLst>
          </p:cNvPr>
          <p:cNvSpPr/>
          <p:nvPr/>
        </p:nvSpPr>
        <p:spPr>
          <a:xfrm>
            <a:off x="4796047" y="4992274"/>
            <a:ext cx="2957436" cy="752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A1D2E2-F5D0-1F45-ACD9-CF1F669AF565}"/>
              </a:ext>
            </a:extLst>
          </p:cNvPr>
          <p:cNvSpPr/>
          <p:nvPr/>
        </p:nvSpPr>
        <p:spPr>
          <a:xfrm>
            <a:off x="4796047" y="4186476"/>
            <a:ext cx="2937292" cy="7521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359E7-33E1-8847-8F2A-5C9C5D31E8BE}"/>
              </a:ext>
            </a:extLst>
          </p:cNvPr>
          <p:cNvSpPr/>
          <p:nvPr/>
        </p:nvSpPr>
        <p:spPr>
          <a:xfrm>
            <a:off x="4796047" y="2574880"/>
            <a:ext cx="2937292" cy="752104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B74ABA-96BA-C84A-B829-F8AB1DBE3736}"/>
              </a:ext>
            </a:extLst>
          </p:cNvPr>
          <p:cNvSpPr/>
          <p:nvPr/>
        </p:nvSpPr>
        <p:spPr>
          <a:xfrm>
            <a:off x="4796047" y="3380678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9CA5B-49FE-8D42-8FDA-550E5FD56730}"/>
              </a:ext>
            </a:extLst>
          </p:cNvPr>
          <p:cNvSpPr txBox="1"/>
          <p:nvPr/>
        </p:nvSpPr>
        <p:spPr>
          <a:xfrm>
            <a:off x="2130739" y="4377862"/>
            <a:ext cx="127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Ossification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D75AE2-CC49-EE44-96B5-D730ECCDC5DA}"/>
              </a:ext>
            </a:extLst>
          </p:cNvPr>
          <p:cNvCxnSpPr>
            <a:cxnSpLocks/>
          </p:cNvCxnSpPr>
          <p:nvPr/>
        </p:nvCxnSpPr>
        <p:spPr>
          <a:xfrm>
            <a:off x="3452458" y="4562528"/>
            <a:ext cx="116896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062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nQUIC’s</a:t>
            </a:r>
            <a:r>
              <a:rPr lang="en-US" dirty="0"/>
              <a:t> Noise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needed a handshake that: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Authenticates the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720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nQUIC’s</a:t>
            </a:r>
            <a:r>
              <a:rPr lang="en-US" dirty="0"/>
              <a:t> Noise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needed a handshake that: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Authenticates the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Optionally authenticates the client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767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nQUIC’s</a:t>
            </a:r>
            <a:r>
              <a:rPr lang="en-US" dirty="0"/>
              <a:t> Noise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needed a handshake that: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Authenticates the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Optionally authenticates the client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Encrypts transport parameters</a:t>
            </a:r>
          </a:p>
        </p:txBody>
      </p:sp>
    </p:spTree>
    <p:extLst>
      <p:ext uri="{BB962C8B-B14F-4D97-AF65-F5344CB8AC3E}">
        <p14:creationId xmlns:p14="http://schemas.microsoft.com/office/powerpoint/2010/main" val="4964155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nQUIC’s</a:t>
            </a:r>
            <a:r>
              <a:rPr lang="en-US" dirty="0"/>
              <a:t> Noise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achieve this we selected the IK pattern: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D86BC0-BE1A-5941-90F7-940B6428EC62}"/>
              </a:ext>
            </a:extLst>
          </p:cNvPr>
          <p:cNvSpPr/>
          <p:nvPr/>
        </p:nvSpPr>
        <p:spPr>
          <a:xfrm>
            <a:off x="7132937" y="371462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766FE1-2831-0A4C-9A4B-571AB567F7EF}"/>
              </a:ext>
            </a:extLst>
          </p:cNvPr>
          <p:cNvSpPr/>
          <p:nvPr/>
        </p:nvSpPr>
        <p:spPr>
          <a:xfrm>
            <a:off x="7132937" y="468438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C8233A-D295-8542-AD91-9BA48A25DA1B}"/>
              </a:ext>
            </a:extLst>
          </p:cNvPr>
          <p:cNvGrpSpPr/>
          <p:nvPr/>
        </p:nvGrpSpPr>
        <p:grpSpPr>
          <a:xfrm rot="10800000">
            <a:off x="7885692" y="4684382"/>
            <a:ext cx="668585" cy="631729"/>
            <a:chOff x="5585254" y="3793524"/>
            <a:chExt cx="642551" cy="607130"/>
          </a:xfrm>
        </p:grpSpPr>
        <p:sp>
          <p:nvSpPr>
            <p:cNvPr id="7" name="Pie 6">
              <a:extLst>
                <a:ext uri="{FF2B5EF4-FFF2-40B4-BE49-F238E27FC236}">
                  <a16:creationId xmlns:a16="http://schemas.microsoft.com/office/drawing/2014/main" id="{BEAE05EC-CBA6-9F45-A5CE-72EEA59990BB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Pie 7">
              <a:extLst>
                <a:ext uri="{FF2B5EF4-FFF2-40B4-BE49-F238E27FC236}">
                  <a16:creationId xmlns:a16="http://schemas.microsoft.com/office/drawing/2014/main" id="{D6D9CFE6-2F93-2C4F-B07E-7BD1E6026934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8F6817BD-FC0F-C24C-A48B-9842D284FB2F}"/>
              </a:ext>
            </a:extLst>
          </p:cNvPr>
          <p:cNvSpPr/>
          <p:nvPr/>
        </p:nvSpPr>
        <p:spPr>
          <a:xfrm>
            <a:off x="6091881" y="3870663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04E81DD-EC58-F84B-9746-B2625AE93B6F}"/>
              </a:ext>
            </a:extLst>
          </p:cNvPr>
          <p:cNvSpPr/>
          <p:nvPr/>
        </p:nvSpPr>
        <p:spPr>
          <a:xfrm rot="10800000">
            <a:off x="6082244" y="4840425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227FAA3-6710-E248-BB0E-D7B6A851FEEF}"/>
              </a:ext>
            </a:extLst>
          </p:cNvPr>
          <p:cNvSpPr/>
          <p:nvPr/>
        </p:nvSpPr>
        <p:spPr>
          <a:xfrm>
            <a:off x="10414879" y="3764770"/>
            <a:ext cx="1454640" cy="464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40C7415-B3C0-4846-A3F5-F2F88640E96D}"/>
              </a:ext>
            </a:extLst>
          </p:cNvPr>
          <p:cNvSpPr/>
          <p:nvPr/>
        </p:nvSpPr>
        <p:spPr>
          <a:xfrm>
            <a:off x="9687559" y="4784467"/>
            <a:ext cx="1454640" cy="4649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4B8A90-0BAB-F844-95C8-8B8D834987E4}"/>
              </a:ext>
            </a:extLst>
          </p:cNvPr>
          <p:cNvSpPr/>
          <p:nvPr/>
        </p:nvSpPr>
        <p:spPr>
          <a:xfrm rot="10800000">
            <a:off x="6082243" y="255776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749147-476D-1844-856D-AC7ADBAD1C9E}"/>
              </a:ext>
            </a:extLst>
          </p:cNvPr>
          <p:cNvSpPr/>
          <p:nvPr/>
        </p:nvSpPr>
        <p:spPr>
          <a:xfrm>
            <a:off x="7132937" y="2401716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E792F-6557-A043-B8FC-D90AA75A1653}"/>
              </a:ext>
            </a:extLst>
          </p:cNvPr>
          <p:cNvSpPr/>
          <p:nvPr/>
        </p:nvSpPr>
        <p:spPr>
          <a:xfrm>
            <a:off x="6057902" y="3252328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135E0E-4F6F-BE48-9ACC-8E3A48B3A511}"/>
              </a:ext>
            </a:extLst>
          </p:cNvPr>
          <p:cNvSpPr/>
          <p:nvPr/>
        </p:nvSpPr>
        <p:spPr>
          <a:xfrm>
            <a:off x="6456406" y="324915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35D72F-E157-AF42-835B-6953A27CD84A}"/>
              </a:ext>
            </a:extLst>
          </p:cNvPr>
          <p:cNvSpPr/>
          <p:nvPr/>
        </p:nvSpPr>
        <p:spPr>
          <a:xfrm>
            <a:off x="6833286" y="324915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4DC93-70CE-2346-98D7-BCC115DEC254}"/>
              </a:ext>
            </a:extLst>
          </p:cNvPr>
          <p:cNvGrpSpPr/>
          <p:nvPr/>
        </p:nvGrpSpPr>
        <p:grpSpPr>
          <a:xfrm>
            <a:off x="7891868" y="3691474"/>
            <a:ext cx="668585" cy="631729"/>
            <a:chOff x="5585254" y="3793524"/>
            <a:chExt cx="642551" cy="607130"/>
          </a:xfrm>
        </p:grpSpPr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CE4CDD07-BA7C-024A-BEEC-F952FE87D33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462C666F-7068-E741-B445-04B884403497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5E4C8-734D-CC4B-99BB-E01B9AF255C5}"/>
              </a:ext>
            </a:extLst>
          </p:cNvPr>
          <p:cNvSpPr/>
          <p:nvPr/>
        </p:nvSpPr>
        <p:spPr>
          <a:xfrm>
            <a:off x="8784448" y="3696835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357CDB-4F55-8340-89CB-A439305859D2}"/>
              </a:ext>
            </a:extLst>
          </p:cNvPr>
          <p:cNvGrpSpPr/>
          <p:nvPr/>
        </p:nvGrpSpPr>
        <p:grpSpPr>
          <a:xfrm>
            <a:off x="9554393" y="3691474"/>
            <a:ext cx="668585" cy="631729"/>
            <a:chOff x="5585254" y="3793524"/>
            <a:chExt cx="642551" cy="607130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86A9749F-3CBF-D043-8544-1E6F0228F85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CDA37C13-EAF6-AB45-A340-E709ED75D6FF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6EC5D9-A7B7-4947-A105-0CBA72C81EB3}"/>
              </a:ext>
            </a:extLst>
          </p:cNvPr>
          <p:cNvGrpSpPr/>
          <p:nvPr/>
        </p:nvGrpSpPr>
        <p:grpSpPr>
          <a:xfrm rot="10800000">
            <a:off x="8784448" y="4701085"/>
            <a:ext cx="668585" cy="631729"/>
            <a:chOff x="5585254" y="3793524"/>
            <a:chExt cx="642551" cy="607130"/>
          </a:xfrm>
        </p:grpSpPr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B53F18F3-B3F0-BE4C-88FC-C1870D0696F1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CCF55CE9-DC23-514A-A99A-B5346AC048DE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90116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nQUIC’s</a:t>
            </a:r>
            <a:r>
              <a:rPr lang="en-US" dirty="0"/>
              <a:t> Noise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achieve this we selected the IK pattern: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4B8A90-0BAB-F844-95C8-8B8D834987E4}"/>
              </a:ext>
            </a:extLst>
          </p:cNvPr>
          <p:cNvSpPr/>
          <p:nvPr/>
        </p:nvSpPr>
        <p:spPr>
          <a:xfrm rot="10800000">
            <a:off x="6082243" y="255776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749147-476D-1844-856D-AC7ADBAD1C9E}"/>
              </a:ext>
            </a:extLst>
          </p:cNvPr>
          <p:cNvSpPr/>
          <p:nvPr/>
        </p:nvSpPr>
        <p:spPr>
          <a:xfrm>
            <a:off x="7132937" y="2401716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E792F-6557-A043-B8FC-D90AA75A1653}"/>
              </a:ext>
            </a:extLst>
          </p:cNvPr>
          <p:cNvSpPr/>
          <p:nvPr/>
        </p:nvSpPr>
        <p:spPr>
          <a:xfrm>
            <a:off x="6057902" y="3252328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135E0E-4F6F-BE48-9ACC-8E3A48B3A511}"/>
              </a:ext>
            </a:extLst>
          </p:cNvPr>
          <p:cNvSpPr/>
          <p:nvPr/>
        </p:nvSpPr>
        <p:spPr>
          <a:xfrm>
            <a:off x="6456406" y="324915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35D72F-E157-AF42-835B-6953A27CD84A}"/>
              </a:ext>
            </a:extLst>
          </p:cNvPr>
          <p:cNvSpPr/>
          <p:nvPr/>
        </p:nvSpPr>
        <p:spPr>
          <a:xfrm>
            <a:off x="6833286" y="324915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714D9-ACFD-8B43-8731-D9EC01A4546E}"/>
              </a:ext>
            </a:extLst>
          </p:cNvPr>
          <p:cNvSpPr txBox="1"/>
          <p:nvPr/>
        </p:nvSpPr>
        <p:spPr>
          <a:xfrm>
            <a:off x="1148294" y="2529120"/>
            <a:ext cx="3573162" cy="3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shares static key in advance</a:t>
            </a:r>
          </a:p>
        </p:txBody>
      </p:sp>
    </p:spTree>
    <p:extLst>
      <p:ext uri="{BB962C8B-B14F-4D97-AF65-F5344CB8AC3E}">
        <p14:creationId xmlns:p14="http://schemas.microsoft.com/office/powerpoint/2010/main" val="5625817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nQUIC’s</a:t>
            </a:r>
            <a:r>
              <a:rPr lang="en-US" dirty="0"/>
              <a:t> Noise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achieve this we selected the IK pattern: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D86BC0-BE1A-5941-90F7-940B6428EC62}"/>
              </a:ext>
            </a:extLst>
          </p:cNvPr>
          <p:cNvSpPr/>
          <p:nvPr/>
        </p:nvSpPr>
        <p:spPr>
          <a:xfrm>
            <a:off x="7132937" y="371462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F6817BD-FC0F-C24C-A48B-9842D284FB2F}"/>
              </a:ext>
            </a:extLst>
          </p:cNvPr>
          <p:cNvSpPr/>
          <p:nvPr/>
        </p:nvSpPr>
        <p:spPr>
          <a:xfrm>
            <a:off x="6091881" y="3870663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227FAA3-6710-E248-BB0E-D7B6A851FEEF}"/>
              </a:ext>
            </a:extLst>
          </p:cNvPr>
          <p:cNvSpPr/>
          <p:nvPr/>
        </p:nvSpPr>
        <p:spPr>
          <a:xfrm>
            <a:off x="10414879" y="3764770"/>
            <a:ext cx="1454640" cy="464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4B8A90-0BAB-F844-95C8-8B8D834987E4}"/>
              </a:ext>
            </a:extLst>
          </p:cNvPr>
          <p:cNvSpPr/>
          <p:nvPr/>
        </p:nvSpPr>
        <p:spPr>
          <a:xfrm rot="10800000">
            <a:off x="6082243" y="255776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749147-476D-1844-856D-AC7ADBAD1C9E}"/>
              </a:ext>
            </a:extLst>
          </p:cNvPr>
          <p:cNvSpPr/>
          <p:nvPr/>
        </p:nvSpPr>
        <p:spPr>
          <a:xfrm>
            <a:off x="7132937" y="2401716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E792F-6557-A043-B8FC-D90AA75A1653}"/>
              </a:ext>
            </a:extLst>
          </p:cNvPr>
          <p:cNvSpPr/>
          <p:nvPr/>
        </p:nvSpPr>
        <p:spPr>
          <a:xfrm>
            <a:off x="6057902" y="3252328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135E0E-4F6F-BE48-9ACC-8E3A48B3A511}"/>
              </a:ext>
            </a:extLst>
          </p:cNvPr>
          <p:cNvSpPr/>
          <p:nvPr/>
        </p:nvSpPr>
        <p:spPr>
          <a:xfrm>
            <a:off x="6456406" y="324915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35D72F-E157-AF42-835B-6953A27CD84A}"/>
              </a:ext>
            </a:extLst>
          </p:cNvPr>
          <p:cNvSpPr/>
          <p:nvPr/>
        </p:nvSpPr>
        <p:spPr>
          <a:xfrm>
            <a:off x="6833286" y="324915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4DC93-70CE-2346-98D7-BCC115DEC254}"/>
              </a:ext>
            </a:extLst>
          </p:cNvPr>
          <p:cNvGrpSpPr/>
          <p:nvPr/>
        </p:nvGrpSpPr>
        <p:grpSpPr>
          <a:xfrm>
            <a:off x="7891868" y="3691474"/>
            <a:ext cx="668585" cy="631729"/>
            <a:chOff x="5585254" y="3793524"/>
            <a:chExt cx="642551" cy="607130"/>
          </a:xfrm>
        </p:grpSpPr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CE4CDD07-BA7C-024A-BEEC-F952FE87D33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462C666F-7068-E741-B445-04B884403497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5E4C8-734D-CC4B-99BB-E01B9AF255C5}"/>
              </a:ext>
            </a:extLst>
          </p:cNvPr>
          <p:cNvSpPr/>
          <p:nvPr/>
        </p:nvSpPr>
        <p:spPr>
          <a:xfrm>
            <a:off x="8784448" y="3696835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357CDB-4F55-8340-89CB-A439305859D2}"/>
              </a:ext>
            </a:extLst>
          </p:cNvPr>
          <p:cNvGrpSpPr/>
          <p:nvPr/>
        </p:nvGrpSpPr>
        <p:grpSpPr>
          <a:xfrm>
            <a:off x="9554393" y="3691474"/>
            <a:ext cx="668585" cy="631729"/>
            <a:chOff x="5585254" y="3793524"/>
            <a:chExt cx="642551" cy="607130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86A9749F-3CBF-D043-8544-1E6F0228F85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CDA37C13-EAF6-AB45-A340-E709ED75D6FF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4714D9-ACFD-8B43-8731-D9EC01A4546E}"/>
              </a:ext>
            </a:extLst>
          </p:cNvPr>
          <p:cNvSpPr txBox="1"/>
          <p:nvPr/>
        </p:nvSpPr>
        <p:spPr>
          <a:xfrm>
            <a:off x="1148294" y="2529120"/>
            <a:ext cx="3573162" cy="3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shares static key in advance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6D7D2-9A0B-AE48-AD7A-27F923891B37}"/>
              </a:ext>
            </a:extLst>
          </p:cNvPr>
          <p:cNvSpPr txBox="1"/>
          <p:nvPr/>
        </p:nvSpPr>
        <p:spPr>
          <a:xfrm>
            <a:off x="1148294" y="3691473"/>
            <a:ext cx="3163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 payload secured by client ephemeral and server static keys</a:t>
            </a:r>
          </a:p>
        </p:txBody>
      </p:sp>
    </p:spTree>
    <p:extLst>
      <p:ext uri="{BB962C8B-B14F-4D97-AF65-F5344CB8AC3E}">
        <p14:creationId xmlns:p14="http://schemas.microsoft.com/office/powerpoint/2010/main" val="26844525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nQUIC’s</a:t>
            </a:r>
            <a:r>
              <a:rPr lang="en-US" dirty="0"/>
              <a:t> Noise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achieve this we selected the IK pattern: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D86BC0-BE1A-5941-90F7-940B6428EC62}"/>
              </a:ext>
            </a:extLst>
          </p:cNvPr>
          <p:cNvSpPr/>
          <p:nvPr/>
        </p:nvSpPr>
        <p:spPr>
          <a:xfrm>
            <a:off x="7132937" y="371462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766FE1-2831-0A4C-9A4B-571AB567F7EF}"/>
              </a:ext>
            </a:extLst>
          </p:cNvPr>
          <p:cNvSpPr/>
          <p:nvPr/>
        </p:nvSpPr>
        <p:spPr>
          <a:xfrm>
            <a:off x="7132937" y="468438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C8233A-D295-8542-AD91-9BA48A25DA1B}"/>
              </a:ext>
            </a:extLst>
          </p:cNvPr>
          <p:cNvGrpSpPr/>
          <p:nvPr/>
        </p:nvGrpSpPr>
        <p:grpSpPr>
          <a:xfrm rot="10800000">
            <a:off x="7885692" y="4684382"/>
            <a:ext cx="668585" cy="631729"/>
            <a:chOff x="5585254" y="3793524"/>
            <a:chExt cx="642551" cy="607130"/>
          </a:xfrm>
        </p:grpSpPr>
        <p:sp>
          <p:nvSpPr>
            <p:cNvPr id="7" name="Pie 6">
              <a:extLst>
                <a:ext uri="{FF2B5EF4-FFF2-40B4-BE49-F238E27FC236}">
                  <a16:creationId xmlns:a16="http://schemas.microsoft.com/office/drawing/2014/main" id="{BEAE05EC-CBA6-9F45-A5CE-72EEA59990BB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Pie 7">
              <a:extLst>
                <a:ext uri="{FF2B5EF4-FFF2-40B4-BE49-F238E27FC236}">
                  <a16:creationId xmlns:a16="http://schemas.microsoft.com/office/drawing/2014/main" id="{D6D9CFE6-2F93-2C4F-B07E-7BD1E6026934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8F6817BD-FC0F-C24C-A48B-9842D284FB2F}"/>
              </a:ext>
            </a:extLst>
          </p:cNvPr>
          <p:cNvSpPr/>
          <p:nvPr/>
        </p:nvSpPr>
        <p:spPr>
          <a:xfrm>
            <a:off x="6091881" y="3870663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04E81DD-EC58-F84B-9746-B2625AE93B6F}"/>
              </a:ext>
            </a:extLst>
          </p:cNvPr>
          <p:cNvSpPr/>
          <p:nvPr/>
        </p:nvSpPr>
        <p:spPr>
          <a:xfrm rot="10800000">
            <a:off x="6082244" y="4840425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227FAA3-6710-E248-BB0E-D7B6A851FEEF}"/>
              </a:ext>
            </a:extLst>
          </p:cNvPr>
          <p:cNvSpPr/>
          <p:nvPr/>
        </p:nvSpPr>
        <p:spPr>
          <a:xfrm>
            <a:off x="10414879" y="3764770"/>
            <a:ext cx="1454640" cy="464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40C7415-B3C0-4846-A3F5-F2F88640E96D}"/>
              </a:ext>
            </a:extLst>
          </p:cNvPr>
          <p:cNvSpPr/>
          <p:nvPr/>
        </p:nvSpPr>
        <p:spPr>
          <a:xfrm>
            <a:off x="9687559" y="4784467"/>
            <a:ext cx="1454640" cy="4649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4B8A90-0BAB-F844-95C8-8B8D834987E4}"/>
              </a:ext>
            </a:extLst>
          </p:cNvPr>
          <p:cNvSpPr/>
          <p:nvPr/>
        </p:nvSpPr>
        <p:spPr>
          <a:xfrm rot="10800000">
            <a:off x="6082243" y="255776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749147-476D-1844-856D-AC7ADBAD1C9E}"/>
              </a:ext>
            </a:extLst>
          </p:cNvPr>
          <p:cNvSpPr/>
          <p:nvPr/>
        </p:nvSpPr>
        <p:spPr>
          <a:xfrm>
            <a:off x="7132937" y="2401716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E792F-6557-A043-B8FC-D90AA75A1653}"/>
              </a:ext>
            </a:extLst>
          </p:cNvPr>
          <p:cNvSpPr/>
          <p:nvPr/>
        </p:nvSpPr>
        <p:spPr>
          <a:xfrm>
            <a:off x="6057902" y="3252328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135E0E-4F6F-BE48-9ACC-8E3A48B3A511}"/>
              </a:ext>
            </a:extLst>
          </p:cNvPr>
          <p:cNvSpPr/>
          <p:nvPr/>
        </p:nvSpPr>
        <p:spPr>
          <a:xfrm>
            <a:off x="6456406" y="324915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35D72F-E157-AF42-835B-6953A27CD84A}"/>
              </a:ext>
            </a:extLst>
          </p:cNvPr>
          <p:cNvSpPr/>
          <p:nvPr/>
        </p:nvSpPr>
        <p:spPr>
          <a:xfrm>
            <a:off x="6833286" y="324915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4DC93-70CE-2346-98D7-BCC115DEC254}"/>
              </a:ext>
            </a:extLst>
          </p:cNvPr>
          <p:cNvGrpSpPr/>
          <p:nvPr/>
        </p:nvGrpSpPr>
        <p:grpSpPr>
          <a:xfrm>
            <a:off x="7891868" y="3691474"/>
            <a:ext cx="668585" cy="631729"/>
            <a:chOff x="5585254" y="3793524"/>
            <a:chExt cx="642551" cy="607130"/>
          </a:xfrm>
        </p:grpSpPr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CE4CDD07-BA7C-024A-BEEC-F952FE87D33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462C666F-7068-E741-B445-04B884403497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5E4C8-734D-CC4B-99BB-E01B9AF255C5}"/>
              </a:ext>
            </a:extLst>
          </p:cNvPr>
          <p:cNvSpPr/>
          <p:nvPr/>
        </p:nvSpPr>
        <p:spPr>
          <a:xfrm>
            <a:off x="8784448" y="3696835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357CDB-4F55-8340-89CB-A439305859D2}"/>
              </a:ext>
            </a:extLst>
          </p:cNvPr>
          <p:cNvGrpSpPr/>
          <p:nvPr/>
        </p:nvGrpSpPr>
        <p:grpSpPr>
          <a:xfrm>
            <a:off x="9554393" y="3691474"/>
            <a:ext cx="668585" cy="631729"/>
            <a:chOff x="5585254" y="3793524"/>
            <a:chExt cx="642551" cy="607130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86A9749F-3CBF-D043-8544-1E6F0228F85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CDA37C13-EAF6-AB45-A340-E709ED75D6FF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6EC5D9-A7B7-4947-A105-0CBA72C81EB3}"/>
              </a:ext>
            </a:extLst>
          </p:cNvPr>
          <p:cNvGrpSpPr/>
          <p:nvPr/>
        </p:nvGrpSpPr>
        <p:grpSpPr>
          <a:xfrm rot="10800000">
            <a:off x="8784448" y="4701085"/>
            <a:ext cx="668585" cy="631729"/>
            <a:chOff x="5585254" y="3793524"/>
            <a:chExt cx="642551" cy="607130"/>
          </a:xfrm>
        </p:grpSpPr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B53F18F3-B3F0-BE4C-88FC-C1870D0696F1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CCF55CE9-DC23-514A-A99A-B5346AC048DE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4714D9-ACFD-8B43-8731-D9EC01A4546E}"/>
              </a:ext>
            </a:extLst>
          </p:cNvPr>
          <p:cNvSpPr txBox="1"/>
          <p:nvPr/>
        </p:nvSpPr>
        <p:spPr>
          <a:xfrm>
            <a:off x="1148294" y="2529120"/>
            <a:ext cx="3573162" cy="3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shares static key in advance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6D7D2-9A0B-AE48-AD7A-27F923891B37}"/>
              </a:ext>
            </a:extLst>
          </p:cNvPr>
          <p:cNvSpPr txBox="1"/>
          <p:nvPr/>
        </p:nvSpPr>
        <p:spPr>
          <a:xfrm>
            <a:off x="1148294" y="3691473"/>
            <a:ext cx="3163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payload secured by client ephemeral and server static keys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0F80A-E01F-EC40-897C-BDF43D929DF7}"/>
              </a:ext>
            </a:extLst>
          </p:cNvPr>
          <p:cNvSpPr txBox="1"/>
          <p:nvPr/>
        </p:nvSpPr>
        <p:spPr>
          <a:xfrm>
            <a:off x="1135093" y="4784467"/>
            <a:ext cx="484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payload secured by both parties ephemeral keys</a:t>
            </a:r>
          </a:p>
        </p:txBody>
      </p:sp>
    </p:spTree>
    <p:extLst>
      <p:ext uri="{BB962C8B-B14F-4D97-AF65-F5344CB8AC3E}">
        <p14:creationId xmlns:p14="http://schemas.microsoft.com/office/powerpoint/2010/main" val="8684570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nQUIC’s</a:t>
            </a:r>
            <a:r>
              <a:rPr lang="en-US" dirty="0"/>
              <a:t> Noise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to achieve this we selected the IK pattern: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D86BC0-BE1A-5941-90F7-940B6428EC62}"/>
              </a:ext>
            </a:extLst>
          </p:cNvPr>
          <p:cNvSpPr/>
          <p:nvPr/>
        </p:nvSpPr>
        <p:spPr>
          <a:xfrm>
            <a:off x="7132937" y="371462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766FE1-2831-0A4C-9A4B-571AB567F7EF}"/>
              </a:ext>
            </a:extLst>
          </p:cNvPr>
          <p:cNvSpPr/>
          <p:nvPr/>
        </p:nvSpPr>
        <p:spPr>
          <a:xfrm>
            <a:off x="7132937" y="468438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C8233A-D295-8542-AD91-9BA48A25DA1B}"/>
              </a:ext>
            </a:extLst>
          </p:cNvPr>
          <p:cNvGrpSpPr/>
          <p:nvPr/>
        </p:nvGrpSpPr>
        <p:grpSpPr>
          <a:xfrm rot="10800000">
            <a:off x="7885692" y="4684382"/>
            <a:ext cx="668585" cy="631729"/>
            <a:chOff x="5585254" y="3793524"/>
            <a:chExt cx="642551" cy="607130"/>
          </a:xfrm>
        </p:grpSpPr>
        <p:sp>
          <p:nvSpPr>
            <p:cNvPr id="7" name="Pie 6">
              <a:extLst>
                <a:ext uri="{FF2B5EF4-FFF2-40B4-BE49-F238E27FC236}">
                  <a16:creationId xmlns:a16="http://schemas.microsoft.com/office/drawing/2014/main" id="{BEAE05EC-CBA6-9F45-A5CE-72EEA59990BB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Pie 7">
              <a:extLst>
                <a:ext uri="{FF2B5EF4-FFF2-40B4-BE49-F238E27FC236}">
                  <a16:creationId xmlns:a16="http://schemas.microsoft.com/office/drawing/2014/main" id="{D6D9CFE6-2F93-2C4F-B07E-7BD1E6026934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8F6817BD-FC0F-C24C-A48B-9842D284FB2F}"/>
              </a:ext>
            </a:extLst>
          </p:cNvPr>
          <p:cNvSpPr/>
          <p:nvPr/>
        </p:nvSpPr>
        <p:spPr>
          <a:xfrm>
            <a:off x="6091881" y="3870663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04E81DD-EC58-F84B-9746-B2625AE93B6F}"/>
              </a:ext>
            </a:extLst>
          </p:cNvPr>
          <p:cNvSpPr/>
          <p:nvPr/>
        </p:nvSpPr>
        <p:spPr>
          <a:xfrm rot="10800000">
            <a:off x="6082244" y="4840425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227FAA3-6710-E248-BB0E-D7B6A851FEEF}"/>
              </a:ext>
            </a:extLst>
          </p:cNvPr>
          <p:cNvSpPr/>
          <p:nvPr/>
        </p:nvSpPr>
        <p:spPr>
          <a:xfrm>
            <a:off x="10414879" y="3764770"/>
            <a:ext cx="1454640" cy="464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40C7415-B3C0-4846-A3F5-F2F88640E96D}"/>
              </a:ext>
            </a:extLst>
          </p:cNvPr>
          <p:cNvSpPr/>
          <p:nvPr/>
        </p:nvSpPr>
        <p:spPr>
          <a:xfrm>
            <a:off x="9687559" y="4784467"/>
            <a:ext cx="1454640" cy="4649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4B8A90-0BAB-F844-95C8-8B8D834987E4}"/>
              </a:ext>
            </a:extLst>
          </p:cNvPr>
          <p:cNvSpPr/>
          <p:nvPr/>
        </p:nvSpPr>
        <p:spPr>
          <a:xfrm rot="10800000">
            <a:off x="6082243" y="2557760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749147-476D-1844-856D-AC7ADBAD1C9E}"/>
              </a:ext>
            </a:extLst>
          </p:cNvPr>
          <p:cNvSpPr/>
          <p:nvPr/>
        </p:nvSpPr>
        <p:spPr>
          <a:xfrm>
            <a:off x="7132937" y="2401716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E792F-6557-A043-B8FC-D90AA75A1653}"/>
              </a:ext>
            </a:extLst>
          </p:cNvPr>
          <p:cNvSpPr/>
          <p:nvPr/>
        </p:nvSpPr>
        <p:spPr>
          <a:xfrm>
            <a:off x="6057902" y="3252328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135E0E-4F6F-BE48-9ACC-8E3A48B3A511}"/>
              </a:ext>
            </a:extLst>
          </p:cNvPr>
          <p:cNvSpPr/>
          <p:nvPr/>
        </p:nvSpPr>
        <p:spPr>
          <a:xfrm>
            <a:off x="6456406" y="324915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35D72F-E157-AF42-835B-6953A27CD84A}"/>
              </a:ext>
            </a:extLst>
          </p:cNvPr>
          <p:cNvSpPr/>
          <p:nvPr/>
        </p:nvSpPr>
        <p:spPr>
          <a:xfrm>
            <a:off x="6833286" y="324915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4DC93-70CE-2346-98D7-BCC115DEC254}"/>
              </a:ext>
            </a:extLst>
          </p:cNvPr>
          <p:cNvGrpSpPr/>
          <p:nvPr/>
        </p:nvGrpSpPr>
        <p:grpSpPr>
          <a:xfrm>
            <a:off x="7891868" y="3691474"/>
            <a:ext cx="668585" cy="631729"/>
            <a:chOff x="5585254" y="3793524"/>
            <a:chExt cx="642551" cy="607130"/>
          </a:xfrm>
        </p:grpSpPr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CE4CDD07-BA7C-024A-BEEC-F952FE87D33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462C666F-7068-E741-B445-04B884403497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5E4C8-734D-CC4B-99BB-E01B9AF255C5}"/>
              </a:ext>
            </a:extLst>
          </p:cNvPr>
          <p:cNvSpPr/>
          <p:nvPr/>
        </p:nvSpPr>
        <p:spPr>
          <a:xfrm>
            <a:off x="8784448" y="3696835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357CDB-4F55-8340-89CB-A439305859D2}"/>
              </a:ext>
            </a:extLst>
          </p:cNvPr>
          <p:cNvGrpSpPr/>
          <p:nvPr/>
        </p:nvGrpSpPr>
        <p:grpSpPr>
          <a:xfrm>
            <a:off x="9554393" y="3691474"/>
            <a:ext cx="668585" cy="631729"/>
            <a:chOff x="5585254" y="3793524"/>
            <a:chExt cx="642551" cy="607130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86A9749F-3CBF-D043-8544-1E6F0228F85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CDA37C13-EAF6-AB45-A340-E709ED75D6FF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6EC5D9-A7B7-4947-A105-0CBA72C81EB3}"/>
              </a:ext>
            </a:extLst>
          </p:cNvPr>
          <p:cNvGrpSpPr/>
          <p:nvPr/>
        </p:nvGrpSpPr>
        <p:grpSpPr>
          <a:xfrm rot="10800000">
            <a:off x="8784448" y="4701085"/>
            <a:ext cx="668585" cy="631729"/>
            <a:chOff x="5585254" y="3793524"/>
            <a:chExt cx="642551" cy="607130"/>
          </a:xfrm>
        </p:grpSpPr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B53F18F3-B3F0-BE4C-88FC-C1870D0696F1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CCF55CE9-DC23-514A-A99A-B5346AC048DE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4714D9-ACFD-8B43-8731-D9EC01A4546E}"/>
              </a:ext>
            </a:extLst>
          </p:cNvPr>
          <p:cNvSpPr txBox="1"/>
          <p:nvPr/>
        </p:nvSpPr>
        <p:spPr>
          <a:xfrm>
            <a:off x="1148294" y="2529120"/>
            <a:ext cx="3573162" cy="3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shares static key in advance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6D7D2-9A0B-AE48-AD7A-27F923891B37}"/>
              </a:ext>
            </a:extLst>
          </p:cNvPr>
          <p:cNvSpPr txBox="1"/>
          <p:nvPr/>
        </p:nvSpPr>
        <p:spPr>
          <a:xfrm>
            <a:off x="1148294" y="3691473"/>
            <a:ext cx="3163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payload secured by client ephemeral and server static keys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0F80A-E01F-EC40-897C-BDF43D929DF7}"/>
              </a:ext>
            </a:extLst>
          </p:cNvPr>
          <p:cNvSpPr txBox="1"/>
          <p:nvPr/>
        </p:nvSpPr>
        <p:spPr>
          <a:xfrm>
            <a:off x="1135093" y="4784467"/>
            <a:ext cx="484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payload secured by both parties ephemeral keys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70E138-32EB-E849-8482-104D6CD093F9}"/>
              </a:ext>
            </a:extLst>
          </p:cNvPr>
          <p:cNvCxnSpPr/>
          <p:nvPr/>
        </p:nvCxnSpPr>
        <p:spPr>
          <a:xfrm flipH="1">
            <a:off x="9218141" y="2529120"/>
            <a:ext cx="568410" cy="105433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DA7189-86FD-BB4E-AD11-9F5C0557E0D0}"/>
              </a:ext>
            </a:extLst>
          </p:cNvPr>
          <p:cNvSpPr txBox="1"/>
          <p:nvPr/>
        </p:nvSpPr>
        <p:spPr>
          <a:xfrm>
            <a:off x="9389929" y="1507524"/>
            <a:ext cx="1632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Disable client </a:t>
            </a:r>
            <a:r>
              <a:rPr lang="en-US" dirty="0" err="1"/>
              <a:t>auth</a:t>
            </a:r>
            <a:r>
              <a:rPr lang="en-US" dirty="0"/>
              <a:t> using Dummy Keys</a:t>
            </a:r>
          </a:p>
        </p:txBody>
      </p:sp>
    </p:spTree>
    <p:extLst>
      <p:ext uri="{BB962C8B-B14F-4D97-AF65-F5344CB8AC3E}">
        <p14:creationId xmlns:p14="http://schemas.microsoft.com/office/powerpoint/2010/main" val="28357182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were other Noise patterns that offered similar guarantees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191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were other Noise patterns that offered similar guarantees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patterns did not require server to share static key beforehand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7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04F2-2F78-9241-ADA3-24AA3102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QUIC way of doing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91A9-092E-574A-BF25-E6E678D9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EBF4D-4F55-574C-B59B-9EF18D8C2037}"/>
              </a:ext>
            </a:extLst>
          </p:cNvPr>
          <p:cNvSpPr/>
          <p:nvPr/>
        </p:nvSpPr>
        <p:spPr>
          <a:xfrm>
            <a:off x="1768639" y="4992274"/>
            <a:ext cx="8475112" cy="752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A1D2E2-F5D0-1F45-ACD9-CF1F669AF565}"/>
              </a:ext>
            </a:extLst>
          </p:cNvPr>
          <p:cNvSpPr/>
          <p:nvPr/>
        </p:nvSpPr>
        <p:spPr>
          <a:xfrm>
            <a:off x="1768639" y="4149405"/>
            <a:ext cx="2937292" cy="7521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359E7-33E1-8847-8F2A-5C9C5D31E8BE}"/>
              </a:ext>
            </a:extLst>
          </p:cNvPr>
          <p:cNvSpPr/>
          <p:nvPr/>
        </p:nvSpPr>
        <p:spPr>
          <a:xfrm>
            <a:off x="1768639" y="2537809"/>
            <a:ext cx="2937292" cy="752104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B74ABA-96BA-C84A-B829-F8AB1DBE3736}"/>
              </a:ext>
            </a:extLst>
          </p:cNvPr>
          <p:cNvSpPr/>
          <p:nvPr/>
        </p:nvSpPr>
        <p:spPr>
          <a:xfrm>
            <a:off x="1768639" y="3343607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7A4BE7-8238-D74F-9F7D-02FE9D49F62B}"/>
              </a:ext>
            </a:extLst>
          </p:cNvPr>
          <p:cNvSpPr/>
          <p:nvPr/>
        </p:nvSpPr>
        <p:spPr>
          <a:xfrm>
            <a:off x="7306459" y="4613383"/>
            <a:ext cx="2937292" cy="2881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UDP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5BD6F1-427B-C847-941C-37BE0AD8649A}"/>
              </a:ext>
            </a:extLst>
          </p:cNvPr>
          <p:cNvSpPr/>
          <p:nvPr/>
        </p:nvSpPr>
        <p:spPr>
          <a:xfrm>
            <a:off x="7306459" y="2537809"/>
            <a:ext cx="2937292" cy="373213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4F8255-98FA-6041-8812-4F982FBB845E}"/>
              </a:ext>
            </a:extLst>
          </p:cNvPr>
          <p:cNvSpPr/>
          <p:nvPr/>
        </p:nvSpPr>
        <p:spPr>
          <a:xfrm>
            <a:off x="7306459" y="2977073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</p:txBody>
      </p:sp>
    </p:spTree>
    <p:extLst>
      <p:ext uri="{BB962C8B-B14F-4D97-AF65-F5344CB8AC3E}">
        <p14:creationId xmlns:p14="http://schemas.microsoft.com/office/powerpoint/2010/main" val="18693044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were other Noise patterns that offered similar guarantees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patterns did not require server to share static key beforehand</a:t>
            </a:r>
          </a:p>
          <a:p>
            <a:pPr lvl="1"/>
            <a:r>
              <a:rPr lang="en-US" dirty="0"/>
              <a:t>Supports more settings, but also may require a PKI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651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were other Noise patterns that offered similar guarantees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patterns did not require server to share static key beforehand</a:t>
            </a:r>
          </a:p>
          <a:p>
            <a:pPr lvl="1"/>
            <a:r>
              <a:rPr lang="en-US" dirty="0"/>
              <a:t>Supports more settings, but also may require a PKI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XK Pattern also sends server static key beforehand, but is 3 rounds</a:t>
            </a:r>
          </a:p>
        </p:txBody>
      </p:sp>
    </p:spTree>
    <p:extLst>
      <p:ext uri="{BB962C8B-B14F-4D97-AF65-F5344CB8AC3E}">
        <p14:creationId xmlns:p14="http://schemas.microsoft.com/office/powerpoint/2010/main" val="24087541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XK                                              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D86BC0-BE1A-5941-90F7-940B6428EC62}"/>
              </a:ext>
            </a:extLst>
          </p:cNvPr>
          <p:cNvSpPr/>
          <p:nvPr/>
        </p:nvSpPr>
        <p:spPr>
          <a:xfrm>
            <a:off x="8263759" y="2828026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766FE1-2831-0A4C-9A4B-571AB567F7EF}"/>
              </a:ext>
            </a:extLst>
          </p:cNvPr>
          <p:cNvSpPr/>
          <p:nvPr/>
        </p:nvSpPr>
        <p:spPr>
          <a:xfrm>
            <a:off x="8263759" y="3797788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C8233A-D295-8542-AD91-9BA48A25DA1B}"/>
              </a:ext>
            </a:extLst>
          </p:cNvPr>
          <p:cNvGrpSpPr/>
          <p:nvPr/>
        </p:nvGrpSpPr>
        <p:grpSpPr>
          <a:xfrm rot="10800000">
            <a:off x="9016514" y="3797788"/>
            <a:ext cx="668585" cy="631729"/>
            <a:chOff x="5585254" y="3793524"/>
            <a:chExt cx="642551" cy="607130"/>
          </a:xfrm>
        </p:grpSpPr>
        <p:sp>
          <p:nvSpPr>
            <p:cNvPr id="7" name="Pie 6">
              <a:extLst>
                <a:ext uri="{FF2B5EF4-FFF2-40B4-BE49-F238E27FC236}">
                  <a16:creationId xmlns:a16="http://schemas.microsoft.com/office/drawing/2014/main" id="{BEAE05EC-CBA6-9F45-A5CE-72EEA59990BB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Pie 7">
              <a:extLst>
                <a:ext uri="{FF2B5EF4-FFF2-40B4-BE49-F238E27FC236}">
                  <a16:creationId xmlns:a16="http://schemas.microsoft.com/office/drawing/2014/main" id="{D6D9CFE6-2F93-2C4F-B07E-7BD1E6026934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8F6817BD-FC0F-C24C-A48B-9842D284FB2F}"/>
              </a:ext>
            </a:extLst>
          </p:cNvPr>
          <p:cNvSpPr/>
          <p:nvPr/>
        </p:nvSpPr>
        <p:spPr>
          <a:xfrm>
            <a:off x="7222703" y="2984069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04E81DD-EC58-F84B-9746-B2625AE93B6F}"/>
              </a:ext>
            </a:extLst>
          </p:cNvPr>
          <p:cNvSpPr/>
          <p:nvPr/>
        </p:nvSpPr>
        <p:spPr>
          <a:xfrm rot="10800000">
            <a:off x="7213066" y="3953831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4B8A90-0BAB-F844-95C8-8B8D834987E4}"/>
              </a:ext>
            </a:extLst>
          </p:cNvPr>
          <p:cNvSpPr/>
          <p:nvPr/>
        </p:nvSpPr>
        <p:spPr>
          <a:xfrm rot="10800000">
            <a:off x="7213065" y="167116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749147-476D-1844-856D-AC7ADBAD1C9E}"/>
              </a:ext>
            </a:extLst>
          </p:cNvPr>
          <p:cNvSpPr/>
          <p:nvPr/>
        </p:nvSpPr>
        <p:spPr>
          <a:xfrm>
            <a:off x="8263759" y="151512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E792F-6557-A043-B8FC-D90AA75A1653}"/>
              </a:ext>
            </a:extLst>
          </p:cNvPr>
          <p:cNvSpPr/>
          <p:nvPr/>
        </p:nvSpPr>
        <p:spPr>
          <a:xfrm>
            <a:off x="7188724" y="236573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135E0E-4F6F-BE48-9ACC-8E3A48B3A511}"/>
              </a:ext>
            </a:extLst>
          </p:cNvPr>
          <p:cNvSpPr/>
          <p:nvPr/>
        </p:nvSpPr>
        <p:spPr>
          <a:xfrm>
            <a:off x="7587228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35D72F-E157-AF42-835B-6953A27CD84A}"/>
              </a:ext>
            </a:extLst>
          </p:cNvPr>
          <p:cNvSpPr/>
          <p:nvPr/>
        </p:nvSpPr>
        <p:spPr>
          <a:xfrm>
            <a:off x="7964108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4DC93-70CE-2346-98D7-BCC115DEC254}"/>
              </a:ext>
            </a:extLst>
          </p:cNvPr>
          <p:cNvGrpSpPr/>
          <p:nvPr/>
        </p:nvGrpSpPr>
        <p:grpSpPr>
          <a:xfrm>
            <a:off x="9022690" y="2804880"/>
            <a:ext cx="668585" cy="631729"/>
            <a:chOff x="5585254" y="3793524"/>
            <a:chExt cx="642551" cy="607130"/>
          </a:xfrm>
        </p:grpSpPr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CE4CDD07-BA7C-024A-BEEC-F952FE87D33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462C666F-7068-E741-B445-04B884403497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5E4C8-734D-CC4B-99BB-E01B9AF255C5}"/>
              </a:ext>
            </a:extLst>
          </p:cNvPr>
          <p:cNvSpPr/>
          <p:nvPr/>
        </p:nvSpPr>
        <p:spPr>
          <a:xfrm>
            <a:off x="9915270" y="2810241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357CDB-4F55-8340-89CB-A439305859D2}"/>
              </a:ext>
            </a:extLst>
          </p:cNvPr>
          <p:cNvGrpSpPr/>
          <p:nvPr/>
        </p:nvGrpSpPr>
        <p:grpSpPr>
          <a:xfrm>
            <a:off x="10685215" y="2804880"/>
            <a:ext cx="668585" cy="631729"/>
            <a:chOff x="5585254" y="3793524"/>
            <a:chExt cx="642551" cy="607130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86A9749F-3CBF-D043-8544-1E6F0228F85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CDA37C13-EAF6-AB45-A340-E709ED75D6FF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6EC5D9-A7B7-4947-A105-0CBA72C81EB3}"/>
              </a:ext>
            </a:extLst>
          </p:cNvPr>
          <p:cNvGrpSpPr/>
          <p:nvPr/>
        </p:nvGrpSpPr>
        <p:grpSpPr>
          <a:xfrm rot="10800000">
            <a:off x="9915270" y="3814491"/>
            <a:ext cx="668585" cy="631729"/>
            <a:chOff x="5585254" y="3793524"/>
            <a:chExt cx="642551" cy="607130"/>
          </a:xfrm>
        </p:grpSpPr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B53F18F3-B3F0-BE4C-88FC-C1870D0696F1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CCF55CE9-DC23-514A-A99A-B5346AC048DE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18BF9215-D388-BF48-A45E-0E4238873D74}"/>
              </a:ext>
            </a:extLst>
          </p:cNvPr>
          <p:cNvSpPr/>
          <p:nvPr/>
        </p:nvSpPr>
        <p:spPr>
          <a:xfrm>
            <a:off x="1895480" y="2828026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C0F766-3458-2744-B3F3-849D6BE35A47}"/>
              </a:ext>
            </a:extLst>
          </p:cNvPr>
          <p:cNvSpPr/>
          <p:nvPr/>
        </p:nvSpPr>
        <p:spPr>
          <a:xfrm>
            <a:off x="1895480" y="3797788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3A55565-3D56-AC40-B6AE-10144D4E82BB}"/>
              </a:ext>
            </a:extLst>
          </p:cNvPr>
          <p:cNvGrpSpPr/>
          <p:nvPr/>
        </p:nvGrpSpPr>
        <p:grpSpPr>
          <a:xfrm rot="10800000">
            <a:off x="2648235" y="3797788"/>
            <a:ext cx="668585" cy="631729"/>
            <a:chOff x="5585254" y="3793524"/>
            <a:chExt cx="642551" cy="607130"/>
          </a:xfrm>
        </p:grpSpPr>
        <p:sp>
          <p:nvSpPr>
            <p:cNvPr id="40" name="Pie 39">
              <a:extLst>
                <a:ext uri="{FF2B5EF4-FFF2-40B4-BE49-F238E27FC236}">
                  <a16:creationId xmlns:a16="http://schemas.microsoft.com/office/drawing/2014/main" id="{F59ABE0E-D34D-D146-B5A8-1159E25B9ADA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F3E7D4DC-8418-1043-B63A-62F9DC6F791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73C0F7A8-54C5-DD48-8B89-6458476EDF31}"/>
              </a:ext>
            </a:extLst>
          </p:cNvPr>
          <p:cNvSpPr/>
          <p:nvPr/>
        </p:nvSpPr>
        <p:spPr>
          <a:xfrm>
            <a:off x="854424" y="2984069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ED5ABA16-B6CB-B040-BDBD-DF1FD86B9166}"/>
              </a:ext>
            </a:extLst>
          </p:cNvPr>
          <p:cNvSpPr/>
          <p:nvPr/>
        </p:nvSpPr>
        <p:spPr>
          <a:xfrm rot="10800000">
            <a:off x="844787" y="3953831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930558FC-4781-5240-AB16-6670BBB4C1FA}"/>
              </a:ext>
            </a:extLst>
          </p:cNvPr>
          <p:cNvSpPr/>
          <p:nvPr/>
        </p:nvSpPr>
        <p:spPr>
          <a:xfrm rot="10800000">
            <a:off x="844786" y="167116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8102F1-A241-0646-B7CA-88A1CA636A11}"/>
              </a:ext>
            </a:extLst>
          </p:cNvPr>
          <p:cNvSpPr/>
          <p:nvPr/>
        </p:nvSpPr>
        <p:spPr>
          <a:xfrm>
            <a:off x="1895480" y="151512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BBD043-CE9A-624F-A3DF-7E37592CA14A}"/>
              </a:ext>
            </a:extLst>
          </p:cNvPr>
          <p:cNvSpPr/>
          <p:nvPr/>
        </p:nvSpPr>
        <p:spPr>
          <a:xfrm>
            <a:off x="820445" y="236573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A93720A-4A1E-7F4B-922B-D2EF6B4211E0}"/>
              </a:ext>
            </a:extLst>
          </p:cNvPr>
          <p:cNvSpPr/>
          <p:nvPr/>
        </p:nvSpPr>
        <p:spPr>
          <a:xfrm>
            <a:off x="1218949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8573731-D7AC-614D-BF6F-75C2E905906D}"/>
              </a:ext>
            </a:extLst>
          </p:cNvPr>
          <p:cNvSpPr/>
          <p:nvPr/>
        </p:nvSpPr>
        <p:spPr>
          <a:xfrm>
            <a:off x="1595829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CA8517-95DE-FE42-B2D5-524DBF6B6251}"/>
              </a:ext>
            </a:extLst>
          </p:cNvPr>
          <p:cNvGrpSpPr/>
          <p:nvPr/>
        </p:nvGrpSpPr>
        <p:grpSpPr>
          <a:xfrm>
            <a:off x="2654411" y="2804880"/>
            <a:ext cx="668585" cy="631729"/>
            <a:chOff x="5585254" y="3793524"/>
            <a:chExt cx="642551" cy="607130"/>
          </a:xfrm>
        </p:grpSpPr>
        <p:sp>
          <p:nvSpPr>
            <p:cNvPr id="50" name="Pie 49">
              <a:extLst>
                <a:ext uri="{FF2B5EF4-FFF2-40B4-BE49-F238E27FC236}">
                  <a16:creationId xmlns:a16="http://schemas.microsoft.com/office/drawing/2014/main" id="{7DD47B1F-D65F-9C41-A18C-6C38DFF939D2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Pie 50">
              <a:extLst>
                <a:ext uri="{FF2B5EF4-FFF2-40B4-BE49-F238E27FC236}">
                  <a16:creationId xmlns:a16="http://schemas.microsoft.com/office/drawing/2014/main" id="{D3924090-21FE-9742-908A-A2DE598BDC98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59" name="Right Arrow 58">
            <a:extLst>
              <a:ext uri="{FF2B5EF4-FFF2-40B4-BE49-F238E27FC236}">
                <a16:creationId xmlns:a16="http://schemas.microsoft.com/office/drawing/2014/main" id="{C132CEE9-DDDA-084C-9D9D-97A63CC51AF2}"/>
              </a:ext>
            </a:extLst>
          </p:cNvPr>
          <p:cNvSpPr/>
          <p:nvPr/>
        </p:nvSpPr>
        <p:spPr>
          <a:xfrm>
            <a:off x="854424" y="4923593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87E5CEE-3DC4-FF47-801C-670A34012E04}"/>
              </a:ext>
            </a:extLst>
          </p:cNvPr>
          <p:cNvSpPr/>
          <p:nvPr/>
        </p:nvSpPr>
        <p:spPr>
          <a:xfrm>
            <a:off x="1895479" y="476755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E808DBF-3EDD-1B44-BD52-C5D745D2F064}"/>
              </a:ext>
            </a:extLst>
          </p:cNvPr>
          <p:cNvGrpSpPr/>
          <p:nvPr/>
        </p:nvGrpSpPr>
        <p:grpSpPr>
          <a:xfrm>
            <a:off x="2648234" y="4772970"/>
            <a:ext cx="668585" cy="631729"/>
            <a:chOff x="5585254" y="3793524"/>
            <a:chExt cx="642551" cy="607130"/>
          </a:xfrm>
        </p:grpSpPr>
        <p:sp>
          <p:nvSpPr>
            <p:cNvPr id="62" name="Pie 61">
              <a:extLst>
                <a:ext uri="{FF2B5EF4-FFF2-40B4-BE49-F238E27FC236}">
                  <a16:creationId xmlns:a16="http://schemas.microsoft.com/office/drawing/2014/main" id="{294EBFF0-0287-244A-9E74-A94B42FC0666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Pie 62">
              <a:extLst>
                <a:ext uri="{FF2B5EF4-FFF2-40B4-BE49-F238E27FC236}">
                  <a16:creationId xmlns:a16="http://schemas.microsoft.com/office/drawing/2014/main" id="{1761FE42-0FEC-DD4A-BCCD-B9081B0188FE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198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XK                                              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D86BC0-BE1A-5941-90F7-940B6428EC62}"/>
              </a:ext>
            </a:extLst>
          </p:cNvPr>
          <p:cNvSpPr/>
          <p:nvPr/>
        </p:nvSpPr>
        <p:spPr>
          <a:xfrm>
            <a:off x="8263759" y="2828026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766FE1-2831-0A4C-9A4B-571AB567F7EF}"/>
              </a:ext>
            </a:extLst>
          </p:cNvPr>
          <p:cNvSpPr/>
          <p:nvPr/>
        </p:nvSpPr>
        <p:spPr>
          <a:xfrm>
            <a:off x="8263759" y="3797788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C8233A-D295-8542-AD91-9BA48A25DA1B}"/>
              </a:ext>
            </a:extLst>
          </p:cNvPr>
          <p:cNvGrpSpPr/>
          <p:nvPr/>
        </p:nvGrpSpPr>
        <p:grpSpPr>
          <a:xfrm rot="10800000">
            <a:off x="9016514" y="3797788"/>
            <a:ext cx="668585" cy="631729"/>
            <a:chOff x="5585254" y="3793524"/>
            <a:chExt cx="642551" cy="607130"/>
          </a:xfrm>
        </p:grpSpPr>
        <p:sp>
          <p:nvSpPr>
            <p:cNvPr id="7" name="Pie 6">
              <a:extLst>
                <a:ext uri="{FF2B5EF4-FFF2-40B4-BE49-F238E27FC236}">
                  <a16:creationId xmlns:a16="http://schemas.microsoft.com/office/drawing/2014/main" id="{BEAE05EC-CBA6-9F45-A5CE-72EEA59990BB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Pie 7">
              <a:extLst>
                <a:ext uri="{FF2B5EF4-FFF2-40B4-BE49-F238E27FC236}">
                  <a16:creationId xmlns:a16="http://schemas.microsoft.com/office/drawing/2014/main" id="{D6D9CFE6-2F93-2C4F-B07E-7BD1E6026934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8F6817BD-FC0F-C24C-A48B-9842D284FB2F}"/>
              </a:ext>
            </a:extLst>
          </p:cNvPr>
          <p:cNvSpPr/>
          <p:nvPr/>
        </p:nvSpPr>
        <p:spPr>
          <a:xfrm>
            <a:off x="7222703" y="2984069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04E81DD-EC58-F84B-9746-B2625AE93B6F}"/>
              </a:ext>
            </a:extLst>
          </p:cNvPr>
          <p:cNvSpPr/>
          <p:nvPr/>
        </p:nvSpPr>
        <p:spPr>
          <a:xfrm rot="10800000">
            <a:off x="7213066" y="3953831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4B8A90-0BAB-F844-95C8-8B8D834987E4}"/>
              </a:ext>
            </a:extLst>
          </p:cNvPr>
          <p:cNvSpPr/>
          <p:nvPr/>
        </p:nvSpPr>
        <p:spPr>
          <a:xfrm rot="10800000">
            <a:off x="7213065" y="167116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749147-476D-1844-856D-AC7ADBAD1C9E}"/>
              </a:ext>
            </a:extLst>
          </p:cNvPr>
          <p:cNvSpPr/>
          <p:nvPr/>
        </p:nvSpPr>
        <p:spPr>
          <a:xfrm>
            <a:off x="8263759" y="151512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E792F-6557-A043-B8FC-D90AA75A1653}"/>
              </a:ext>
            </a:extLst>
          </p:cNvPr>
          <p:cNvSpPr/>
          <p:nvPr/>
        </p:nvSpPr>
        <p:spPr>
          <a:xfrm>
            <a:off x="7188724" y="236573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135E0E-4F6F-BE48-9ACC-8E3A48B3A511}"/>
              </a:ext>
            </a:extLst>
          </p:cNvPr>
          <p:cNvSpPr/>
          <p:nvPr/>
        </p:nvSpPr>
        <p:spPr>
          <a:xfrm>
            <a:off x="7587228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35D72F-E157-AF42-835B-6953A27CD84A}"/>
              </a:ext>
            </a:extLst>
          </p:cNvPr>
          <p:cNvSpPr/>
          <p:nvPr/>
        </p:nvSpPr>
        <p:spPr>
          <a:xfrm>
            <a:off x="7964108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4DC93-70CE-2346-98D7-BCC115DEC254}"/>
              </a:ext>
            </a:extLst>
          </p:cNvPr>
          <p:cNvGrpSpPr/>
          <p:nvPr/>
        </p:nvGrpSpPr>
        <p:grpSpPr>
          <a:xfrm>
            <a:off x="9022690" y="2804880"/>
            <a:ext cx="668585" cy="631729"/>
            <a:chOff x="5585254" y="3793524"/>
            <a:chExt cx="642551" cy="607130"/>
          </a:xfrm>
        </p:grpSpPr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CE4CDD07-BA7C-024A-BEEC-F952FE87D33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462C666F-7068-E741-B445-04B884403497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5E4C8-734D-CC4B-99BB-E01B9AF255C5}"/>
              </a:ext>
            </a:extLst>
          </p:cNvPr>
          <p:cNvSpPr/>
          <p:nvPr/>
        </p:nvSpPr>
        <p:spPr>
          <a:xfrm>
            <a:off x="9915270" y="2810241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357CDB-4F55-8340-89CB-A439305859D2}"/>
              </a:ext>
            </a:extLst>
          </p:cNvPr>
          <p:cNvGrpSpPr/>
          <p:nvPr/>
        </p:nvGrpSpPr>
        <p:grpSpPr>
          <a:xfrm>
            <a:off x="10685215" y="2804880"/>
            <a:ext cx="668585" cy="631729"/>
            <a:chOff x="5585254" y="3793524"/>
            <a:chExt cx="642551" cy="607130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86A9749F-3CBF-D043-8544-1E6F0228F85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CDA37C13-EAF6-AB45-A340-E709ED75D6FF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6EC5D9-A7B7-4947-A105-0CBA72C81EB3}"/>
              </a:ext>
            </a:extLst>
          </p:cNvPr>
          <p:cNvGrpSpPr/>
          <p:nvPr/>
        </p:nvGrpSpPr>
        <p:grpSpPr>
          <a:xfrm rot="10800000">
            <a:off x="9915270" y="3814491"/>
            <a:ext cx="668585" cy="631729"/>
            <a:chOff x="5585254" y="3793524"/>
            <a:chExt cx="642551" cy="607130"/>
          </a:xfrm>
        </p:grpSpPr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B53F18F3-B3F0-BE4C-88FC-C1870D0696F1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CCF55CE9-DC23-514A-A99A-B5346AC048DE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18BF9215-D388-BF48-A45E-0E4238873D74}"/>
              </a:ext>
            </a:extLst>
          </p:cNvPr>
          <p:cNvSpPr/>
          <p:nvPr/>
        </p:nvSpPr>
        <p:spPr>
          <a:xfrm>
            <a:off x="1895480" y="2828026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C0F766-3458-2744-B3F3-849D6BE35A47}"/>
              </a:ext>
            </a:extLst>
          </p:cNvPr>
          <p:cNvSpPr/>
          <p:nvPr/>
        </p:nvSpPr>
        <p:spPr>
          <a:xfrm>
            <a:off x="1895480" y="3797788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3A55565-3D56-AC40-B6AE-10144D4E82BB}"/>
              </a:ext>
            </a:extLst>
          </p:cNvPr>
          <p:cNvGrpSpPr/>
          <p:nvPr/>
        </p:nvGrpSpPr>
        <p:grpSpPr>
          <a:xfrm rot="10800000">
            <a:off x="2648235" y="3797788"/>
            <a:ext cx="668585" cy="631729"/>
            <a:chOff x="5585254" y="3793524"/>
            <a:chExt cx="642551" cy="607130"/>
          </a:xfrm>
        </p:grpSpPr>
        <p:sp>
          <p:nvSpPr>
            <p:cNvPr id="40" name="Pie 39">
              <a:extLst>
                <a:ext uri="{FF2B5EF4-FFF2-40B4-BE49-F238E27FC236}">
                  <a16:creationId xmlns:a16="http://schemas.microsoft.com/office/drawing/2014/main" id="{F59ABE0E-D34D-D146-B5A8-1159E25B9ADA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F3E7D4DC-8418-1043-B63A-62F9DC6F791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73C0F7A8-54C5-DD48-8B89-6458476EDF31}"/>
              </a:ext>
            </a:extLst>
          </p:cNvPr>
          <p:cNvSpPr/>
          <p:nvPr/>
        </p:nvSpPr>
        <p:spPr>
          <a:xfrm>
            <a:off x="854424" y="2984069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ED5ABA16-B6CB-B040-BDBD-DF1FD86B9166}"/>
              </a:ext>
            </a:extLst>
          </p:cNvPr>
          <p:cNvSpPr/>
          <p:nvPr/>
        </p:nvSpPr>
        <p:spPr>
          <a:xfrm rot="10800000">
            <a:off x="844787" y="3953831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930558FC-4781-5240-AB16-6670BBB4C1FA}"/>
              </a:ext>
            </a:extLst>
          </p:cNvPr>
          <p:cNvSpPr/>
          <p:nvPr/>
        </p:nvSpPr>
        <p:spPr>
          <a:xfrm rot="10800000">
            <a:off x="844786" y="167116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8102F1-A241-0646-B7CA-88A1CA636A11}"/>
              </a:ext>
            </a:extLst>
          </p:cNvPr>
          <p:cNvSpPr/>
          <p:nvPr/>
        </p:nvSpPr>
        <p:spPr>
          <a:xfrm>
            <a:off x="1895480" y="151512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BBD043-CE9A-624F-A3DF-7E37592CA14A}"/>
              </a:ext>
            </a:extLst>
          </p:cNvPr>
          <p:cNvSpPr/>
          <p:nvPr/>
        </p:nvSpPr>
        <p:spPr>
          <a:xfrm>
            <a:off x="820445" y="236573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A93720A-4A1E-7F4B-922B-D2EF6B4211E0}"/>
              </a:ext>
            </a:extLst>
          </p:cNvPr>
          <p:cNvSpPr/>
          <p:nvPr/>
        </p:nvSpPr>
        <p:spPr>
          <a:xfrm>
            <a:off x="1218949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8573731-D7AC-614D-BF6F-75C2E905906D}"/>
              </a:ext>
            </a:extLst>
          </p:cNvPr>
          <p:cNvSpPr/>
          <p:nvPr/>
        </p:nvSpPr>
        <p:spPr>
          <a:xfrm>
            <a:off x="1595829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CA8517-95DE-FE42-B2D5-524DBF6B6251}"/>
              </a:ext>
            </a:extLst>
          </p:cNvPr>
          <p:cNvGrpSpPr/>
          <p:nvPr/>
        </p:nvGrpSpPr>
        <p:grpSpPr>
          <a:xfrm>
            <a:off x="2654411" y="2804880"/>
            <a:ext cx="668585" cy="631729"/>
            <a:chOff x="5585254" y="3793524"/>
            <a:chExt cx="642551" cy="607130"/>
          </a:xfrm>
        </p:grpSpPr>
        <p:sp>
          <p:nvSpPr>
            <p:cNvPr id="50" name="Pie 49">
              <a:extLst>
                <a:ext uri="{FF2B5EF4-FFF2-40B4-BE49-F238E27FC236}">
                  <a16:creationId xmlns:a16="http://schemas.microsoft.com/office/drawing/2014/main" id="{7DD47B1F-D65F-9C41-A18C-6C38DFF939D2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Pie 50">
              <a:extLst>
                <a:ext uri="{FF2B5EF4-FFF2-40B4-BE49-F238E27FC236}">
                  <a16:creationId xmlns:a16="http://schemas.microsoft.com/office/drawing/2014/main" id="{D3924090-21FE-9742-908A-A2DE598BDC98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59" name="Right Arrow 58">
            <a:extLst>
              <a:ext uri="{FF2B5EF4-FFF2-40B4-BE49-F238E27FC236}">
                <a16:creationId xmlns:a16="http://schemas.microsoft.com/office/drawing/2014/main" id="{C132CEE9-DDDA-084C-9D9D-97A63CC51AF2}"/>
              </a:ext>
            </a:extLst>
          </p:cNvPr>
          <p:cNvSpPr/>
          <p:nvPr/>
        </p:nvSpPr>
        <p:spPr>
          <a:xfrm>
            <a:off x="854424" y="4923593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87E5CEE-3DC4-FF47-801C-670A34012E04}"/>
              </a:ext>
            </a:extLst>
          </p:cNvPr>
          <p:cNvSpPr/>
          <p:nvPr/>
        </p:nvSpPr>
        <p:spPr>
          <a:xfrm>
            <a:off x="1895479" y="476755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E808DBF-3EDD-1B44-BD52-C5D745D2F064}"/>
              </a:ext>
            </a:extLst>
          </p:cNvPr>
          <p:cNvGrpSpPr/>
          <p:nvPr/>
        </p:nvGrpSpPr>
        <p:grpSpPr>
          <a:xfrm>
            <a:off x="2648234" y="4772970"/>
            <a:ext cx="668585" cy="631729"/>
            <a:chOff x="5585254" y="3793524"/>
            <a:chExt cx="642551" cy="607130"/>
          </a:xfrm>
        </p:grpSpPr>
        <p:sp>
          <p:nvSpPr>
            <p:cNvPr id="62" name="Pie 61">
              <a:extLst>
                <a:ext uri="{FF2B5EF4-FFF2-40B4-BE49-F238E27FC236}">
                  <a16:creationId xmlns:a16="http://schemas.microsoft.com/office/drawing/2014/main" id="{294EBFF0-0287-244A-9E74-A94B42FC0666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Pie 62">
              <a:extLst>
                <a:ext uri="{FF2B5EF4-FFF2-40B4-BE49-F238E27FC236}">
                  <a16:creationId xmlns:a16="http://schemas.microsoft.com/office/drawing/2014/main" id="{1761FE42-0FEC-DD4A-BCCD-B9081B0188FE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1B8CB1-B301-9542-A4F3-0756085268EE}"/>
              </a:ext>
            </a:extLst>
          </p:cNvPr>
          <p:cNvSpPr txBox="1"/>
          <p:nvPr/>
        </p:nvSpPr>
        <p:spPr>
          <a:xfrm>
            <a:off x="1367230" y="5622966"/>
            <a:ext cx="15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More rounds</a:t>
            </a:r>
          </a:p>
        </p:txBody>
      </p:sp>
    </p:spTree>
    <p:extLst>
      <p:ext uri="{BB962C8B-B14F-4D97-AF65-F5344CB8AC3E}">
        <p14:creationId xmlns:p14="http://schemas.microsoft.com/office/powerpoint/2010/main" val="8760299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XK                                              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D86BC0-BE1A-5941-90F7-940B6428EC62}"/>
              </a:ext>
            </a:extLst>
          </p:cNvPr>
          <p:cNvSpPr/>
          <p:nvPr/>
        </p:nvSpPr>
        <p:spPr>
          <a:xfrm>
            <a:off x="8263759" y="2828026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766FE1-2831-0A4C-9A4B-571AB567F7EF}"/>
              </a:ext>
            </a:extLst>
          </p:cNvPr>
          <p:cNvSpPr/>
          <p:nvPr/>
        </p:nvSpPr>
        <p:spPr>
          <a:xfrm>
            <a:off x="8263759" y="3797788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C8233A-D295-8542-AD91-9BA48A25DA1B}"/>
              </a:ext>
            </a:extLst>
          </p:cNvPr>
          <p:cNvGrpSpPr/>
          <p:nvPr/>
        </p:nvGrpSpPr>
        <p:grpSpPr>
          <a:xfrm rot="10800000">
            <a:off x="9016514" y="3797788"/>
            <a:ext cx="668585" cy="631729"/>
            <a:chOff x="5585254" y="3793524"/>
            <a:chExt cx="642551" cy="607130"/>
          </a:xfrm>
        </p:grpSpPr>
        <p:sp>
          <p:nvSpPr>
            <p:cNvPr id="7" name="Pie 6">
              <a:extLst>
                <a:ext uri="{FF2B5EF4-FFF2-40B4-BE49-F238E27FC236}">
                  <a16:creationId xmlns:a16="http://schemas.microsoft.com/office/drawing/2014/main" id="{BEAE05EC-CBA6-9F45-A5CE-72EEA59990BB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Pie 7">
              <a:extLst>
                <a:ext uri="{FF2B5EF4-FFF2-40B4-BE49-F238E27FC236}">
                  <a16:creationId xmlns:a16="http://schemas.microsoft.com/office/drawing/2014/main" id="{D6D9CFE6-2F93-2C4F-B07E-7BD1E6026934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8F6817BD-FC0F-C24C-A48B-9842D284FB2F}"/>
              </a:ext>
            </a:extLst>
          </p:cNvPr>
          <p:cNvSpPr/>
          <p:nvPr/>
        </p:nvSpPr>
        <p:spPr>
          <a:xfrm>
            <a:off x="7222703" y="2984069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04E81DD-EC58-F84B-9746-B2625AE93B6F}"/>
              </a:ext>
            </a:extLst>
          </p:cNvPr>
          <p:cNvSpPr/>
          <p:nvPr/>
        </p:nvSpPr>
        <p:spPr>
          <a:xfrm rot="10800000">
            <a:off x="7213066" y="3953831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4B8A90-0BAB-F844-95C8-8B8D834987E4}"/>
              </a:ext>
            </a:extLst>
          </p:cNvPr>
          <p:cNvSpPr/>
          <p:nvPr/>
        </p:nvSpPr>
        <p:spPr>
          <a:xfrm rot="10800000">
            <a:off x="7213065" y="167116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749147-476D-1844-856D-AC7ADBAD1C9E}"/>
              </a:ext>
            </a:extLst>
          </p:cNvPr>
          <p:cNvSpPr/>
          <p:nvPr/>
        </p:nvSpPr>
        <p:spPr>
          <a:xfrm>
            <a:off x="8263759" y="151512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E792F-6557-A043-B8FC-D90AA75A1653}"/>
              </a:ext>
            </a:extLst>
          </p:cNvPr>
          <p:cNvSpPr/>
          <p:nvPr/>
        </p:nvSpPr>
        <p:spPr>
          <a:xfrm>
            <a:off x="7188724" y="236573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135E0E-4F6F-BE48-9ACC-8E3A48B3A511}"/>
              </a:ext>
            </a:extLst>
          </p:cNvPr>
          <p:cNvSpPr/>
          <p:nvPr/>
        </p:nvSpPr>
        <p:spPr>
          <a:xfrm>
            <a:off x="7587228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35D72F-E157-AF42-835B-6953A27CD84A}"/>
              </a:ext>
            </a:extLst>
          </p:cNvPr>
          <p:cNvSpPr/>
          <p:nvPr/>
        </p:nvSpPr>
        <p:spPr>
          <a:xfrm>
            <a:off x="7964108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4DC93-70CE-2346-98D7-BCC115DEC254}"/>
              </a:ext>
            </a:extLst>
          </p:cNvPr>
          <p:cNvGrpSpPr/>
          <p:nvPr/>
        </p:nvGrpSpPr>
        <p:grpSpPr>
          <a:xfrm>
            <a:off x="9022690" y="2804880"/>
            <a:ext cx="668585" cy="631729"/>
            <a:chOff x="5585254" y="3793524"/>
            <a:chExt cx="642551" cy="607130"/>
          </a:xfrm>
        </p:grpSpPr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CE4CDD07-BA7C-024A-BEEC-F952FE87D33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462C666F-7068-E741-B445-04B884403497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5E4C8-734D-CC4B-99BB-E01B9AF255C5}"/>
              </a:ext>
            </a:extLst>
          </p:cNvPr>
          <p:cNvSpPr/>
          <p:nvPr/>
        </p:nvSpPr>
        <p:spPr>
          <a:xfrm>
            <a:off x="9915270" y="2810241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357CDB-4F55-8340-89CB-A439305859D2}"/>
              </a:ext>
            </a:extLst>
          </p:cNvPr>
          <p:cNvGrpSpPr/>
          <p:nvPr/>
        </p:nvGrpSpPr>
        <p:grpSpPr>
          <a:xfrm>
            <a:off x="10685215" y="2804880"/>
            <a:ext cx="668585" cy="631729"/>
            <a:chOff x="5585254" y="3793524"/>
            <a:chExt cx="642551" cy="607130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86A9749F-3CBF-D043-8544-1E6F0228F85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CDA37C13-EAF6-AB45-A340-E709ED75D6FF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6EC5D9-A7B7-4947-A105-0CBA72C81EB3}"/>
              </a:ext>
            </a:extLst>
          </p:cNvPr>
          <p:cNvGrpSpPr/>
          <p:nvPr/>
        </p:nvGrpSpPr>
        <p:grpSpPr>
          <a:xfrm rot="10800000">
            <a:off x="9915270" y="3814491"/>
            <a:ext cx="668585" cy="631729"/>
            <a:chOff x="5585254" y="3793524"/>
            <a:chExt cx="642551" cy="607130"/>
          </a:xfrm>
        </p:grpSpPr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B53F18F3-B3F0-BE4C-88FC-C1870D0696F1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CCF55CE9-DC23-514A-A99A-B5346AC048DE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18BF9215-D388-BF48-A45E-0E4238873D74}"/>
              </a:ext>
            </a:extLst>
          </p:cNvPr>
          <p:cNvSpPr/>
          <p:nvPr/>
        </p:nvSpPr>
        <p:spPr>
          <a:xfrm>
            <a:off x="1895480" y="2828026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C0F766-3458-2744-B3F3-849D6BE35A47}"/>
              </a:ext>
            </a:extLst>
          </p:cNvPr>
          <p:cNvSpPr/>
          <p:nvPr/>
        </p:nvSpPr>
        <p:spPr>
          <a:xfrm>
            <a:off x="1895480" y="3797788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3A55565-3D56-AC40-B6AE-10144D4E82BB}"/>
              </a:ext>
            </a:extLst>
          </p:cNvPr>
          <p:cNvGrpSpPr/>
          <p:nvPr/>
        </p:nvGrpSpPr>
        <p:grpSpPr>
          <a:xfrm rot="10800000">
            <a:off x="2648235" y="3797788"/>
            <a:ext cx="668585" cy="631729"/>
            <a:chOff x="5585254" y="3793524"/>
            <a:chExt cx="642551" cy="607130"/>
          </a:xfrm>
        </p:grpSpPr>
        <p:sp>
          <p:nvSpPr>
            <p:cNvPr id="40" name="Pie 39">
              <a:extLst>
                <a:ext uri="{FF2B5EF4-FFF2-40B4-BE49-F238E27FC236}">
                  <a16:creationId xmlns:a16="http://schemas.microsoft.com/office/drawing/2014/main" id="{F59ABE0E-D34D-D146-B5A8-1159E25B9ADA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F3E7D4DC-8418-1043-B63A-62F9DC6F791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73C0F7A8-54C5-DD48-8B89-6458476EDF31}"/>
              </a:ext>
            </a:extLst>
          </p:cNvPr>
          <p:cNvSpPr/>
          <p:nvPr/>
        </p:nvSpPr>
        <p:spPr>
          <a:xfrm>
            <a:off x="854424" y="2984069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ED5ABA16-B6CB-B040-BDBD-DF1FD86B9166}"/>
              </a:ext>
            </a:extLst>
          </p:cNvPr>
          <p:cNvSpPr/>
          <p:nvPr/>
        </p:nvSpPr>
        <p:spPr>
          <a:xfrm rot="10800000">
            <a:off x="844787" y="3953831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930558FC-4781-5240-AB16-6670BBB4C1FA}"/>
              </a:ext>
            </a:extLst>
          </p:cNvPr>
          <p:cNvSpPr/>
          <p:nvPr/>
        </p:nvSpPr>
        <p:spPr>
          <a:xfrm rot="10800000">
            <a:off x="844786" y="167116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8102F1-A241-0646-B7CA-88A1CA636A11}"/>
              </a:ext>
            </a:extLst>
          </p:cNvPr>
          <p:cNvSpPr/>
          <p:nvPr/>
        </p:nvSpPr>
        <p:spPr>
          <a:xfrm>
            <a:off x="1895480" y="151512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BBD043-CE9A-624F-A3DF-7E37592CA14A}"/>
              </a:ext>
            </a:extLst>
          </p:cNvPr>
          <p:cNvSpPr/>
          <p:nvPr/>
        </p:nvSpPr>
        <p:spPr>
          <a:xfrm>
            <a:off x="820445" y="236573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A93720A-4A1E-7F4B-922B-D2EF6B4211E0}"/>
              </a:ext>
            </a:extLst>
          </p:cNvPr>
          <p:cNvSpPr/>
          <p:nvPr/>
        </p:nvSpPr>
        <p:spPr>
          <a:xfrm>
            <a:off x="1218949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8573731-D7AC-614D-BF6F-75C2E905906D}"/>
              </a:ext>
            </a:extLst>
          </p:cNvPr>
          <p:cNvSpPr/>
          <p:nvPr/>
        </p:nvSpPr>
        <p:spPr>
          <a:xfrm>
            <a:off x="1595829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CA8517-95DE-FE42-B2D5-524DBF6B6251}"/>
              </a:ext>
            </a:extLst>
          </p:cNvPr>
          <p:cNvGrpSpPr/>
          <p:nvPr/>
        </p:nvGrpSpPr>
        <p:grpSpPr>
          <a:xfrm>
            <a:off x="2654411" y="2804880"/>
            <a:ext cx="668585" cy="631729"/>
            <a:chOff x="5585254" y="3793524"/>
            <a:chExt cx="642551" cy="607130"/>
          </a:xfrm>
        </p:grpSpPr>
        <p:sp>
          <p:nvSpPr>
            <p:cNvPr id="50" name="Pie 49">
              <a:extLst>
                <a:ext uri="{FF2B5EF4-FFF2-40B4-BE49-F238E27FC236}">
                  <a16:creationId xmlns:a16="http://schemas.microsoft.com/office/drawing/2014/main" id="{7DD47B1F-D65F-9C41-A18C-6C38DFF939D2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Pie 50">
              <a:extLst>
                <a:ext uri="{FF2B5EF4-FFF2-40B4-BE49-F238E27FC236}">
                  <a16:creationId xmlns:a16="http://schemas.microsoft.com/office/drawing/2014/main" id="{D3924090-21FE-9742-908A-A2DE598BDC98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59" name="Right Arrow 58">
            <a:extLst>
              <a:ext uri="{FF2B5EF4-FFF2-40B4-BE49-F238E27FC236}">
                <a16:creationId xmlns:a16="http://schemas.microsoft.com/office/drawing/2014/main" id="{C132CEE9-DDDA-084C-9D9D-97A63CC51AF2}"/>
              </a:ext>
            </a:extLst>
          </p:cNvPr>
          <p:cNvSpPr/>
          <p:nvPr/>
        </p:nvSpPr>
        <p:spPr>
          <a:xfrm>
            <a:off x="854424" y="4923593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87E5CEE-3DC4-FF47-801C-670A34012E04}"/>
              </a:ext>
            </a:extLst>
          </p:cNvPr>
          <p:cNvSpPr/>
          <p:nvPr/>
        </p:nvSpPr>
        <p:spPr>
          <a:xfrm>
            <a:off x="1895479" y="476755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E808DBF-3EDD-1B44-BD52-C5D745D2F064}"/>
              </a:ext>
            </a:extLst>
          </p:cNvPr>
          <p:cNvGrpSpPr/>
          <p:nvPr/>
        </p:nvGrpSpPr>
        <p:grpSpPr>
          <a:xfrm>
            <a:off x="2648234" y="4772970"/>
            <a:ext cx="668585" cy="631729"/>
            <a:chOff x="5585254" y="3793524"/>
            <a:chExt cx="642551" cy="607130"/>
          </a:xfrm>
        </p:grpSpPr>
        <p:sp>
          <p:nvSpPr>
            <p:cNvPr id="62" name="Pie 61">
              <a:extLst>
                <a:ext uri="{FF2B5EF4-FFF2-40B4-BE49-F238E27FC236}">
                  <a16:creationId xmlns:a16="http://schemas.microsoft.com/office/drawing/2014/main" id="{294EBFF0-0287-244A-9E74-A94B42FC0666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Pie 62">
              <a:extLst>
                <a:ext uri="{FF2B5EF4-FFF2-40B4-BE49-F238E27FC236}">
                  <a16:creationId xmlns:a16="http://schemas.microsoft.com/office/drawing/2014/main" id="{1761FE42-0FEC-DD4A-BCCD-B9081B0188FE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1B8CB1-B301-9542-A4F3-0756085268EE}"/>
              </a:ext>
            </a:extLst>
          </p:cNvPr>
          <p:cNvSpPr txBox="1"/>
          <p:nvPr/>
        </p:nvSpPr>
        <p:spPr>
          <a:xfrm>
            <a:off x="1367230" y="5622966"/>
            <a:ext cx="15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More rounds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4437E4-15A1-F445-98D4-69A658AEFFC0}"/>
              </a:ext>
            </a:extLst>
          </p:cNvPr>
          <p:cNvSpPr txBox="1"/>
          <p:nvPr/>
        </p:nvSpPr>
        <p:spPr>
          <a:xfrm>
            <a:off x="8666017" y="4779972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More DHs</a:t>
            </a:r>
          </a:p>
        </p:txBody>
      </p:sp>
    </p:spTree>
    <p:extLst>
      <p:ext uri="{BB962C8B-B14F-4D97-AF65-F5344CB8AC3E}">
        <p14:creationId xmlns:p14="http://schemas.microsoft.com/office/powerpoint/2010/main" val="19118443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XK                                              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D86BC0-BE1A-5941-90F7-940B6428EC62}"/>
              </a:ext>
            </a:extLst>
          </p:cNvPr>
          <p:cNvSpPr/>
          <p:nvPr/>
        </p:nvSpPr>
        <p:spPr>
          <a:xfrm>
            <a:off x="8263759" y="2828026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766FE1-2831-0A4C-9A4B-571AB567F7EF}"/>
              </a:ext>
            </a:extLst>
          </p:cNvPr>
          <p:cNvSpPr/>
          <p:nvPr/>
        </p:nvSpPr>
        <p:spPr>
          <a:xfrm>
            <a:off x="8263759" y="3797788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C8233A-D295-8542-AD91-9BA48A25DA1B}"/>
              </a:ext>
            </a:extLst>
          </p:cNvPr>
          <p:cNvGrpSpPr/>
          <p:nvPr/>
        </p:nvGrpSpPr>
        <p:grpSpPr>
          <a:xfrm rot="10800000">
            <a:off x="9016514" y="3797788"/>
            <a:ext cx="668585" cy="631729"/>
            <a:chOff x="5585254" y="3793524"/>
            <a:chExt cx="642551" cy="607130"/>
          </a:xfrm>
        </p:grpSpPr>
        <p:sp>
          <p:nvSpPr>
            <p:cNvPr id="7" name="Pie 6">
              <a:extLst>
                <a:ext uri="{FF2B5EF4-FFF2-40B4-BE49-F238E27FC236}">
                  <a16:creationId xmlns:a16="http://schemas.microsoft.com/office/drawing/2014/main" id="{BEAE05EC-CBA6-9F45-A5CE-72EEA59990BB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Pie 7">
              <a:extLst>
                <a:ext uri="{FF2B5EF4-FFF2-40B4-BE49-F238E27FC236}">
                  <a16:creationId xmlns:a16="http://schemas.microsoft.com/office/drawing/2014/main" id="{D6D9CFE6-2F93-2C4F-B07E-7BD1E6026934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8F6817BD-FC0F-C24C-A48B-9842D284FB2F}"/>
              </a:ext>
            </a:extLst>
          </p:cNvPr>
          <p:cNvSpPr/>
          <p:nvPr/>
        </p:nvSpPr>
        <p:spPr>
          <a:xfrm>
            <a:off x="7222703" y="2984069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04E81DD-EC58-F84B-9746-B2625AE93B6F}"/>
              </a:ext>
            </a:extLst>
          </p:cNvPr>
          <p:cNvSpPr/>
          <p:nvPr/>
        </p:nvSpPr>
        <p:spPr>
          <a:xfrm rot="10800000">
            <a:off x="7213066" y="3953831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4B8A90-0BAB-F844-95C8-8B8D834987E4}"/>
              </a:ext>
            </a:extLst>
          </p:cNvPr>
          <p:cNvSpPr/>
          <p:nvPr/>
        </p:nvSpPr>
        <p:spPr>
          <a:xfrm rot="10800000">
            <a:off x="7213065" y="167116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749147-476D-1844-856D-AC7ADBAD1C9E}"/>
              </a:ext>
            </a:extLst>
          </p:cNvPr>
          <p:cNvSpPr/>
          <p:nvPr/>
        </p:nvSpPr>
        <p:spPr>
          <a:xfrm>
            <a:off x="8263759" y="151512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E792F-6557-A043-B8FC-D90AA75A1653}"/>
              </a:ext>
            </a:extLst>
          </p:cNvPr>
          <p:cNvSpPr/>
          <p:nvPr/>
        </p:nvSpPr>
        <p:spPr>
          <a:xfrm>
            <a:off x="7188724" y="236573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135E0E-4F6F-BE48-9ACC-8E3A48B3A511}"/>
              </a:ext>
            </a:extLst>
          </p:cNvPr>
          <p:cNvSpPr/>
          <p:nvPr/>
        </p:nvSpPr>
        <p:spPr>
          <a:xfrm>
            <a:off x="7587228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35D72F-E157-AF42-835B-6953A27CD84A}"/>
              </a:ext>
            </a:extLst>
          </p:cNvPr>
          <p:cNvSpPr/>
          <p:nvPr/>
        </p:nvSpPr>
        <p:spPr>
          <a:xfrm>
            <a:off x="7964108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4DC93-70CE-2346-98D7-BCC115DEC254}"/>
              </a:ext>
            </a:extLst>
          </p:cNvPr>
          <p:cNvGrpSpPr/>
          <p:nvPr/>
        </p:nvGrpSpPr>
        <p:grpSpPr>
          <a:xfrm>
            <a:off x="9022690" y="2804880"/>
            <a:ext cx="668585" cy="631729"/>
            <a:chOff x="5585254" y="3793524"/>
            <a:chExt cx="642551" cy="607130"/>
          </a:xfrm>
        </p:grpSpPr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CE4CDD07-BA7C-024A-BEEC-F952FE87D33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462C666F-7068-E741-B445-04B884403497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5E4C8-734D-CC4B-99BB-E01B9AF255C5}"/>
              </a:ext>
            </a:extLst>
          </p:cNvPr>
          <p:cNvSpPr/>
          <p:nvPr/>
        </p:nvSpPr>
        <p:spPr>
          <a:xfrm>
            <a:off x="9915270" y="2810241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357CDB-4F55-8340-89CB-A439305859D2}"/>
              </a:ext>
            </a:extLst>
          </p:cNvPr>
          <p:cNvGrpSpPr/>
          <p:nvPr/>
        </p:nvGrpSpPr>
        <p:grpSpPr>
          <a:xfrm>
            <a:off x="10685215" y="2804880"/>
            <a:ext cx="668585" cy="631729"/>
            <a:chOff x="5585254" y="3793524"/>
            <a:chExt cx="642551" cy="607130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86A9749F-3CBF-D043-8544-1E6F0228F85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CDA37C13-EAF6-AB45-A340-E709ED75D6FF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6EC5D9-A7B7-4947-A105-0CBA72C81EB3}"/>
              </a:ext>
            </a:extLst>
          </p:cNvPr>
          <p:cNvGrpSpPr/>
          <p:nvPr/>
        </p:nvGrpSpPr>
        <p:grpSpPr>
          <a:xfrm rot="10800000">
            <a:off x="9915270" y="3814491"/>
            <a:ext cx="668585" cy="631729"/>
            <a:chOff x="5585254" y="3793524"/>
            <a:chExt cx="642551" cy="607130"/>
          </a:xfrm>
        </p:grpSpPr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B53F18F3-B3F0-BE4C-88FC-C1870D0696F1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CCF55CE9-DC23-514A-A99A-B5346AC048DE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18BF9215-D388-BF48-A45E-0E4238873D74}"/>
              </a:ext>
            </a:extLst>
          </p:cNvPr>
          <p:cNvSpPr/>
          <p:nvPr/>
        </p:nvSpPr>
        <p:spPr>
          <a:xfrm>
            <a:off x="1895480" y="2828026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C0F766-3458-2744-B3F3-849D6BE35A47}"/>
              </a:ext>
            </a:extLst>
          </p:cNvPr>
          <p:cNvSpPr/>
          <p:nvPr/>
        </p:nvSpPr>
        <p:spPr>
          <a:xfrm>
            <a:off x="1895480" y="3797788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3A55565-3D56-AC40-B6AE-10144D4E82BB}"/>
              </a:ext>
            </a:extLst>
          </p:cNvPr>
          <p:cNvGrpSpPr/>
          <p:nvPr/>
        </p:nvGrpSpPr>
        <p:grpSpPr>
          <a:xfrm rot="10800000">
            <a:off x="2648235" y="3797788"/>
            <a:ext cx="668585" cy="631729"/>
            <a:chOff x="5585254" y="3793524"/>
            <a:chExt cx="642551" cy="607130"/>
          </a:xfrm>
        </p:grpSpPr>
        <p:sp>
          <p:nvSpPr>
            <p:cNvPr id="40" name="Pie 39">
              <a:extLst>
                <a:ext uri="{FF2B5EF4-FFF2-40B4-BE49-F238E27FC236}">
                  <a16:creationId xmlns:a16="http://schemas.microsoft.com/office/drawing/2014/main" id="{F59ABE0E-D34D-D146-B5A8-1159E25B9ADA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F3E7D4DC-8418-1043-B63A-62F9DC6F791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73C0F7A8-54C5-DD48-8B89-6458476EDF31}"/>
              </a:ext>
            </a:extLst>
          </p:cNvPr>
          <p:cNvSpPr/>
          <p:nvPr/>
        </p:nvSpPr>
        <p:spPr>
          <a:xfrm>
            <a:off x="854424" y="2984069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ED5ABA16-B6CB-B040-BDBD-DF1FD86B9166}"/>
              </a:ext>
            </a:extLst>
          </p:cNvPr>
          <p:cNvSpPr/>
          <p:nvPr/>
        </p:nvSpPr>
        <p:spPr>
          <a:xfrm rot="10800000">
            <a:off x="844787" y="3953831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930558FC-4781-5240-AB16-6670BBB4C1FA}"/>
              </a:ext>
            </a:extLst>
          </p:cNvPr>
          <p:cNvSpPr/>
          <p:nvPr/>
        </p:nvSpPr>
        <p:spPr>
          <a:xfrm rot="10800000">
            <a:off x="844786" y="167116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8102F1-A241-0646-B7CA-88A1CA636A11}"/>
              </a:ext>
            </a:extLst>
          </p:cNvPr>
          <p:cNvSpPr/>
          <p:nvPr/>
        </p:nvSpPr>
        <p:spPr>
          <a:xfrm>
            <a:off x="1895480" y="151512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BBD043-CE9A-624F-A3DF-7E37592CA14A}"/>
              </a:ext>
            </a:extLst>
          </p:cNvPr>
          <p:cNvSpPr/>
          <p:nvPr/>
        </p:nvSpPr>
        <p:spPr>
          <a:xfrm>
            <a:off x="820445" y="236573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A93720A-4A1E-7F4B-922B-D2EF6B4211E0}"/>
              </a:ext>
            </a:extLst>
          </p:cNvPr>
          <p:cNvSpPr/>
          <p:nvPr/>
        </p:nvSpPr>
        <p:spPr>
          <a:xfrm>
            <a:off x="1218949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8573731-D7AC-614D-BF6F-75C2E905906D}"/>
              </a:ext>
            </a:extLst>
          </p:cNvPr>
          <p:cNvSpPr/>
          <p:nvPr/>
        </p:nvSpPr>
        <p:spPr>
          <a:xfrm>
            <a:off x="1595829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CA8517-95DE-FE42-B2D5-524DBF6B6251}"/>
              </a:ext>
            </a:extLst>
          </p:cNvPr>
          <p:cNvGrpSpPr/>
          <p:nvPr/>
        </p:nvGrpSpPr>
        <p:grpSpPr>
          <a:xfrm>
            <a:off x="2654411" y="2804880"/>
            <a:ext cx="668585" cy="631729"/>
            <a:chOff x="5585254" y="3793524"/>
            <a:chExt cx="642551" cy="607130"/>
          </a:xfrm>
        </p:grpSpPr>
        <p:sp>
          <p:nvSpPr>
            <p:cNvPr id="50" name="Pie 49">
              <a:extLst>
                <a:ext uri="{FF2B5EF4-FFF2-40B4-BE49-F238E27FC236}">
                  <a16:creationId xmlns:a16="http://schemas.microsoft.com/office/drawing/2014/main" id="{7DD47B1F-D65F-9C41-A18C-6C38DFF939D2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Pie 50">
              <a:extLst>
                <a:ext uri="{FF2B5EF4-FFF2-40B4-BE49-F238E27FC236}">
                  <a16:creationId xmlns:a16="http://schemas.microsoft.com/office/drawing/2014/main" id="{D3924090-21FE-9742-908A-A2DE598BDC98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59" name="Right Arrow 58">
            <a:extLst>
              <a:ext uri="{FF2B5EF4-FFF2-40B4-BE49-F238E27FC236}">
                <a16:creationId xmlns:a16="http://schemas.microsoft.com/office/drawing/2014/main" id="{C132CEE9-DDDA-084C-9D9D-97A63CC51AF2}"/>
              </a:ext>
            </a:extLst>
          </p:cNvPr>
          <p:cNvSpPr/>
          <p:nvPr/>
        </p:nvSpPr>
        <p:spPr>
          <a:xfrm>
            <a:off x="854424" y="4923593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87E5CEE-3DC4-FF47-801C-670A34012E04}"/>
              </a:ext>
            </a:extLst>
          </p:cNvPr>
          <p:cNvSpPr/>
          <p:nvPr/>
        </p:nvSpPr>
        <p:spPr>
          <a:xfrm>
            <a:off x="1895479" y="476755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E808DBF-3EDD-1B44-BD52-C5D745D2F064}"/>
              </a:ext>
            </a:extLst>
          </p:cNvPr>
          <p:cNvGrpSpPr/>
          <p:nvPr/>
        </p:nvGrpSpPr>
        <p:grpSpPr>
          <a:xfrm>
            <a:off x="2648234" y="4772970"/>
            <a:ext cx="668585" cy="631729"/>
            <a:chOff x="5585254" y="3793524"/>
            <a:chExt cx="642551" cy="607130"/>
          </a:xfrm>
        </p:grpSpPr>
        <p:sp>
          <p:nvSpPr>
            <p:cNvPr id="62" name="Pie 61">
              <a:extLst>
                <a:ext uri="{FF2B5EF4-FFF2-40B4-BE49-F238E27FC236}">
                  <a16:creationId xmlns:a16="http://schemas.microsoft.com/office/drawing/2014/main" id="{294EBFF0-0287-244A-9E74-A94B42FC0666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Pie 62">
              <a:extLst>
                <a:ext uri="{FF2B5EF4-FFF2-40B4-BE49-F238E27FC236}">
                  <a16:creationId xmlns:a16="http://schemas.microsoft.com/office/drawing/2014/main" id="{1761FE42-0FEC-DD4A-BCCD-B9081B0188FE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1B8CB1-B301-9542-A4F3-0756085268EE}"/>
              </a:ext>
            </a:extLst>
          </p:cNvPr>
          <p:cNvSpPr txBox="1"/>
          <p:nvPr/>
        </p:nvSpPr>
        <p:spPr>
          <a:xfrm>
            <a:off x="1367230" y="5622966"/>
            <a:ext cx="15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More rounds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4437E4-15A1-F445-98D4-69A658AEFFC0}"/>
              </a:ext>
            </a:extLst>
          </p:cNvPr>
          <p:cNvSpPr txBox="1"/>
          <p:nvPr/>
        </p:nvSpPr>
        <p:spPr>
          <a:xfrm>
            <a:off x="8666017" y="4779972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More DHs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FB914E-E4DF-F247-8E71-41BBB78C94E8}"/>
              </a:ext>
            </a:extLst>
          </p:cNvPr>
          <p:cNvSpPr txBox="1"/>
          <p:nvPr/>
        </p:nvSpPr>
        <p:spPr>
          <a:xfrm>
            <a:off x="8666016" y="5141150"/>
            <a:ext cx="364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Weaker Security of first message</a:t>
            </a:r>
          </a:p>
        </p:txBody>
      </p:sp>
    </p:spTree>
    <p:extLst>
      <p:ext uri="{BB962C8B-B14F-4D97-AF65-F5344CB8AC3E}">
        <p14:creationId xmlns:p14="http://schemas.microsoft.com/office/powerpoint/2010/main" val="2947975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72E1-410D-1E41-82E0-0A26C86B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XK                                              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357F5-8C0B-844F-94FE-9E3FD403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D86BC0-BE1A-5941-90F7-940B6428EC62}"/>
              </a:ext>
            </a:extLst>
          </p:cNvPr>
          <p:cNvSpPr/>
          <p:nvPr/>
        </p:nvSpPr>
        <p:spPr>
          <a:xfrm>
            <a:off x="8263759" y="2828026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766FE1-2831-0A4C-9A4B-571AB567F7EF}"/>
              </a:ext>
            </a:extLst>
          </p:cNvPr>
          <p:cNvSpPr/>
          <p:nvPr/>
        </p:nvSpPr>
        <p:spPr>
          <a:xfrm>
            <a:off x="8263759" y="3797788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C8233A-D295-8542-AD91-9BA48A25DA1B}"/>
              </a:ext>
            </a:extLst>
          </p:cNvPr>
          <p:cNvGrpSpPr/>
          <p:nvPr/>
        </p:nvGrpSpPr>
        <p:grpSpPr>
          <a:xfrm rot="10800000">
            <a:off x="9016514" y="3797788"/>
            <a:ext cx="668585" cy="631729"/>
            <a:chOff x="5585254" y="3793524"/>
            <a:chExt cx="642551" cy="607130"/>
          </a:xfrm>
        </p:grpSpPr>
        <p:sp>
          <p:nvSpPr>
            <p:cNvPr id="7" name="Pie 6">
              <a:extLst>
                <a:ext uri="{FF2B5EF4-FFF2-40B4-BE49-F238E27FC236}">
                  <a16:creationId xmlns:a16="http://schemas.microsoft.com/office/drawing/2014/main" id="{BEAE05EC-CBA6-9F45-A5CE-72EEA59990BB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Pie 7">
              <a:extLst>
                <a:ext uri="{FF2B5EF4-FFF2-40B4-BE49-F238E27FC236}">
                  <a16:creationId xmlns:a16="http://schemas.microsoft.com/office/drawing/2014/main" id="{D6D9CFE6-2F93-2C4F-B07E-7BD1E6026934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8F6817BD-FC0F-C24C-A48B-9842D284FB2F}"/>
              </a:ext>
            </a:extLst>
          </p:cNvPr>
          <p:cNvSpPr/>
          <p:nvPr/>
        </p:nvSpPr>
        <p:spPr>
          <a:xfrm>
            <a:off x="7222703" y="2984069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04E81DD-EC58-F84B-9746-B2625AE93B6F}"/>
              </a:ext>
            </a:extLst>
          </p:cNvPr>
          <p:cNvSpPr/>
          <p:nvPr/>
        </p:nvSpPr>
        <p:spPr>
          <a:xfrm rot="10800000">
            <a:off x="7213066" y="3953831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D4B8A90-0BAB-F844-95C8-8B8D834987E4}"/>
              </a:ext>
            </a:extLst>
          </p:cNvPr>
          <p:cNvSpPr/>
          <p:nvPr/>
        </p:nvSpPr>
        <p:spPr>
          <a:xfrm rot="10800000">
            <a:off x="7213065" y="167116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749147-476D-1844-856D-AC7ADBAD1C9E}"/>
              </a:ext>
            </a:extLst>
          </p:cNvPr>
          <p:cNvSpPr/>
          <p:nvPr/>
        </p:nvSpPr>
        <p:spPr>
          <a:xfrm>
            <a:off x="8263759" y="151512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0E792F-6557-A043-B8FC-D90AA75A1653}"/>
              </a:ext>
            </a:extLst>
          </p:cNvPr>
          <p:cNvSpPr/>
          <p:nvPr/>
        </p:nvSpPr>
        <p:spPr>
          <a:xfrm>
            <a:off x="7188724" y="236573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135E0E-4F6F-BE48-9ACC-8E3A48B3A511}"/>
              </a:ext>
            </a:extLst>
          </p:cNvPr>
          <p:cNvSpPr/>
          <p:nvPr/>
        </p:nvSpPr>
        <p:spPr>
          <a:xfrm>
            <a:off x="7587228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35D72F-E157-AF42-835B-6953A27CD84A}"/>
              </a:ext>
            </a:extLst>
          </p:cNvPr>
          <p:cNvSpPr/>
          <p:nvPr/>
        </p:nvSpPr>
        <p:spPr>
          <a:xfrm>
            <a:off x="7964108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14DC93-70CE-2346-98D7-BCC115DEC254}"/>
              </a:ext>
            </a:extLst>
          </p:cNvPr>
          <p:cNvGrpSpPr/>
          <p:nvPr/>
        </p:nvGrpSpPr>
        <p:grpSpPr>
          <a:xfrm>
            <a:off x="9022690" y="2804880"/>
            <a:ext cx="668585" cy="631729"/>
            <a:chOff x="5585254" y="3793524"/>
            <a:chExt cx="642551" cy="607130"/>
          </a:xfrm>
        </p:grpSpPr>
        <p:sp>
          <p:nvSpPr>
            <p:cNvPr id="29" name="Pie 28">
              <a:extLst>
                <a:ext uri="{FF2B5EF4-FFF2-40B4-BE49-F238E27FC236}">
                  <a16:creationId xmlns:a16="http://schemas.microsoft.com/office/drawing/2014/main" id="{CE4CDD07-BA7C-024A-BEEC-F952FE87D338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Pie 27">
              <a:extLst>
                <a:ext uri="{FF2B5EF4-FFF2-40B4-BE49-F238E27FC236}">
                  <a16:creationId xmlns:a16="http://schemas.microsoft.com/office/drawing/2014/main" id="{462C666F-7068-E741-B445-04B884403497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A05E4C8-734D-CC4B-99BB-E01B9AF255C5}"/>
              </a:ext>
            </a:extLst>
          </p:cNvPr>
          <p:cNvSpPr/>
          <p:nvPr/>
        </p:nvSpPr>
        <p:spPr>
          <a:xfrm>
            <a:off x="9915270" y="2810241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357CDB-4F55-8340-89CB-A439305859D2}"/>
              </a:ext>
            </a:extLst>
          </p:cNvPr>
          <p:cNvGrpSpPr/>
          <p:nvPr/>
        </p:nvGrpSpPr>
        <p:grpSpPr>
          <a:xfrm>
            <a:off x="10685215" y="2804880"/>
            <a:ext cx="668585" cy="631729"/>
            <a:chOff x="5585254" y="3793524"/>
            <a:chExt cx="642551" cy="607130"/>
          </a:xfrm>
        </p:grpSpPr>
        <p:sp>
          <p:nvSpPr>
            <p:cNvPr id="32" name="Pie 31">
              <a:extLst>
                <a:ext uri="{FF2B5EF4-FFF2-40B4-BE49-F238E27FC236}">
                  <a16:creationId xmlns:a16="http://schemas.microsoft.com/office/drawing/2014/main" id="{86A9749F-3CBF-D043-8544-1E6F0228F85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CDA37C13-EAF6-AB45-A340-E709ED75D6FF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6EC5D9-A7B7-4947-A105-0CBA72C81EB3}"/>
              </a:ext>
            </a:extLst>
          </p:cNvPr>
          <p:cNvGrpSpPr/>
          <p:nvPr/>
        </p:nvGrpSpPr>
        <p:grpSpPr>
          <a:xfrm rot="10800000">
            <a:off x="9915270" y="3814491"/>
            <a:ext cx="668585" cy="631729"/>
            <a:chOff x="5585254" y="3793524"/>
            <a:chExt cx="642551" cy="607130"/>
          </a:xfrm>
        </p:grpSpPr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B53F18F3-B3F0-BE4C-88FC-C1870D0696F1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CCF55CE9-DC23-514A-A99A-B5346AC048DE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18BF9215-D388-BF48-A45E-0E4238873D74}"/>
              </a:ext>
            </a:extLst>
          </p:cNvPr>
          <p:cNvSpPr/>
          <p:nvPr/>
        </p:nvSpPr>
        <p:spPr>
          <a:xfrm>
            <a:off x="1895480" y="2828026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C0F766-3458-2744-B3F3-849D6BE35A47}"/>
              </a:ext>
            </a:extLst>
          </p:cNvPr>
          <p:cNvSpPr/>
          <p:nvPr/>
        </p:nvSpPr>
        <p:spPr>
          <a:xfrm>
            <a:off x="1895480" y="3797788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3A55565-3D56-AC40-B6AE-10144D4E82BB}"/>
              </a:ext>
            </a:extLst>
          </p:cNvPr>
          <p:cNvGrpSpPr/>
          <p:nvPr/>
        </p:nvGrpSpPr>
        <p:grpSpPr>
          <a:xfrm rot="10800000">
            <a:off x="2648235" y="3797788"/>
            <a:ext cx="668585" cy="631729"/>
            <a:chOff x="5585254" y="3793524"/>
            <a:chExt cx="642551" cy="607130"/>
          </a:xfrm>
        </p:grpSpPr>
        <p:sp>
          <p:nvSpPr>
            <p:cNvPr id="40" name="Pie 39">
              <a:extLst>
                <a:ext uri="{FF2B5EF4-FFF2-40B4-BE49-F238E27FC236}">
                  <a16:creationId xmlns:a16="http://schemas.microsoft.com/office/drawing/2014/main" id="{F59ABE0E-D34D-D146-B5A8-1159E25B9ADA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Pie 40">
              <a:extLst>
                <a:ext uri="{FF2B5EF4-FFF2-40B4-BE49-F238E27FC236}">
                  <a16:creationId xmlns:a16="http://schemas.microsoft.com/office/drawing/2014/main" id="{F3E7D4DC-8418-1043-B63A-62F9DC6F7919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e</a:t>
              </a:r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73C0F7A8-54C5-DD48-8B89-6458476EDF31}"/>
              </a:ext>
            </a:extLst>
          </p:cNvPr>
          <p:cNvSpPr/>
          <p:nvPr/>
        </p:nvSpPr>
        <p:spPr>
          <a:xfrm>
            <a:off x="854424" y="2984069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ED5ABA16-B6CB-B040-BDBD-DF1FD86B9166}"/>
              </a:ext>
            </a:extLst>
          </p:cNvPr>
          <p:cNvSpPr/>
          <p:nvPr/>
        </p:nvSpPr>
        <p:spPr>
          <a:xfrm rot="10800000">
            <a:off x="844787" y="3953831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930558FC-4781-5240-AB16-6670BBB4C1FA}"/>
              </a:ext>
            </a:extLst>
          </p:cNvPr>
          <p:cNvSpPr/>
          <p:nvPr/>
        </p:nvSpPr>
        <p:spPr>
          <a:xfrm rot="10800000">
            <a:off x="844786" y="167116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8102F1-A241-0646-B7CA-88A1CA636A11}"/>
              </a:ext>
            </a:extLst>
          </p:cNvPr>
          <p:cNvSpPr/>
          <p:nvPr/>
        </p:nvSpPr>
        <p:spPr>
          <a:xfrm>
            <a:off x="1895480" y="1515122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BBD043-CE9A-624F-A3DF-7E37592CA14A}"/>
              </a:ext>
            </a:extLst>
          </p:cNvPr>
          <p:cNvSpPr/>
          <p:nvPr/>
        </p:nvSpPr>
        <p:spPr>
          <a:xfrm>
            <a:off x="820445" y="2365734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A93720A-4A1E-7F4B-922B-D2EF6B4211E0}"/>
              </a:ext>
            </a:extLst>
          </p:cNvPr>
          <p:cNvSpPr/>
          <p:nvPr/>
        </p:nvSpPr>
        <p:spPr>
          <a:xfrm>
            <a:off x="1218949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8573731-D7AC-614D-BF6F-75C2E905906D}"/>
              </a:ext>
            </a:extLst>
          </p:cNvPr>
          <p:cNvSpPr/>
          <p:nvPr/>
        </p:nvSpPr>
        <p:spPr>
          <a:xfrm>
            <a:off x="1595829" y="236256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CA8517-95DE-FE42-B2D5-524DBF6B6251}"/>
              </a:ext>
            </a:extLst>
          </p:cNvPr>
          <p:cNvGrpSpPr/>
          <p:nvPr/>
        </p:nvGrpSpPr>
        <p:grpSpPr>
          <a:xfrm>
            <a:off x="2654411" y="2804880"/>
            <a:ext cx="668585" cy="631729"/>
            <a:chOff x="5585254" y="3793524"/>
            <a:chExt cx="642551" cy="607130"/>
          </a:xfrm>
        </p:grpSpPr>
        <p:sp>
          <p:nvSpPr>
            <p:cNvPr id="50" name="Pie 49">
              <a:extLst>
                <a:ext uri="{FF2B5EF4-FFF2-40B4-BE49-F238E27FC236}">
                  <a16:creationId xmlns:a16="http://schemas.microsoft.com/office/drawing/2014/main" id="{7DD47B1F-D65F-9C41-A18C-6C38DFF939D2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Pie 50">
              <a:extLst>
                <a:ext uri="{FF2B5EF4-FFF2-40B4-BE49-F238E27FC236}">
                  <a16:creationId xmlns:a16="http://schemas.microsoft.com/office/drawing/2014/main" id="{D3924090-21FE-9742-908A-A2DE598BDC98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  <p:sp>
        <p:nvSpPr>
          <p:cNvPr id="59" name="Right Arrow 58">
            <a:extLst>
              <a:ext uri="{FF2B5EF4-FFF2-40B4-BE49-F238E27FC236}">
                <a16:creationId xmlns:a16="http://schemas.microsoft.com/office/drawing/2014/main" id="{C132CEE9-DDDA-084C-9D9D-97A63CC51AF2}"/>
              </a:ext>
            </a:extLst>
          </p:cNvPr>
          <p:cNvSpPr/>
          <p:nvPr/>
        </p:nvSpPr>
        <p:spPr>
          <a:xfrm>
            <a:off x="854424" y="4923593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87E5CEE-3DC4-FF47-801C-670A34012E04}"/>
              </a:ext>
            </a:extLst>
          </p:cNvPr>
          <p:cNvSpPr/>
          <p:nvPr/>
        </p:nvSpPr>
        <p:spPr>
          <a:xfrm>
            <a:off x="1895479" y="4767550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E808DBF-3EDD-1B44-BD52-C5D745D2F064}"/>
              </a:ext>
            </a:extLst>
          </p:cNvPr>
          <p:cNvGrpSpPr/>
          <p:nvPr/>
        </p:nvGrpSpPr>
        <p:grpSpPr>
          <a:xfrm>
            <a:off x="2648234" y="4772970"/>
            <a:ext cx="668585" cy="631729"/>
            <a:chOff x="5585254" y="3793524"/>
            <a:chExt cx="642551" cy="607130"/>
          </a:xfrm>
        </p:grpSpPr>
        <p:sp>
          <p:nvSpPr>
            <p:cNvPr id="62" name="Pie 61">
              <a:extLst>
                <a:ext uri="{FF2B5EF4-FFF2-40B4-BE49-F238E27FC236}">
                  <a16:creationId xmlns:a16="http://schemas.microsoft.com/office/drawing/2014/main" id="{294EBFF0-0287-244A-9E74-A94B42FC0666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Pie 62">
              <a:extLst>
                <a:ext uri="{FF2B5EF4-FFF2-40B4-BE49-F238E27FC236}">
                  <a16:creationId xmlns:a16="http://schemas.microsoft.com/office/drawing/2014/main" id="{1761FE42-0FEC-DD4A-BCCD-B9081B0188FE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 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1B8CB1-B301-9542-A4F3-0756085268EE}"/>
              </a:ext>
            </a:extLst>
          </p:cNvPr>
          <p:cNvSpPr txBox="1"/>
          <p:nvPr/>
        </p:nvSpPr>
        <p:spPr>
          <a:xfrm>
            <a:off x="1367230" y="5622966"/>
            <a:ext cx="15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More rounds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4437E4-15A1-F445-98D4-69A658AEFFC0}"/>
              </a:ext>
            </a:extLst>
          </p:cNvPr>
          <p:cNvSpPr txBox="1"/>
          <p:nvPr/>
        </p:nvSpPr>
        <p:spPr>
          <a:xfrm>
            <a:off x="8666017" y="4779972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More DHs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FB914E-E4DF-F247-8E71-41BBB78C94E8}"/>
              </a:ext>
            </a:extLst>
          </p:cNvPr>
          <p:cNvSpPr txBox="1"/>
          <p:nvPr/>
        </p:nvSpPr>
        <p:spPr>
          <a:xfrm>
            <a:off x="8666016" y="5141150"/>
            <a:ext cx="364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Weaker Security of first message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62EC3C-C70F-D740-B8B2-FEAED6B038D6}"/>
              </a:ext>
            </a:extLst>
          </p:cNvPr>
          <p:cNvSpPr txBox="1"/>
          <p:nvPr/>
        </p:nvSpPr>
        <p:spPr>
          <a:xfrm>
            <a:off x="2648233" y="6223396"/>
            <a:ext cx="684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Ultimately, we found network latency to be the most serious constraint</a:t>
            </a:r>
          </a:p>
        </p:txBody>
      </p:sp>
    </p:spTree>
    <p:extLst>
      <p:ext uri="{BB962C8B-B14F-4D97-AF65-F5344CB8AC3E}">
        <p14:creationId xmlns:p14="http://schemas.microsoft.com/office/powerpoint/2010/main" val="10022951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0E2F-FD01-0B4A-B794-63AB0BBD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nQUIC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E8A29-F5C8-0E4C-8B90-08E27AFC4319}"/>
              </a:ext>
            </a:extLst>
          </p:cNvPr>
          <p:cNvSpPr/>
          <p:nvPr/>
        </p:nvSpPr>
        <p:spPr>
          <a:xfrm>
            <a:off x="2049163" y="4448432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B8ADF-06A8-3C40-9444-39AE6B0F247E}"/>
              </a:ext>
            </a:extLst>
          </p:cNvPr>
          <p:cNvSpPr/>
          <p:nvPr/>
        </p:nvSpPr>
        <p:spPr>
          <a:xfrm>
            <a:off x="2049163" y="3830595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 Packets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F4CE1-FDC8-2040-8720-5C2FBACCD9FA}"/>
              </a:ext>
            </a:extLst>
          </p:cNvPr>
          <p:cNvSpPr/>
          <p:nvPr/>
        </p:nvSpPr>
        <p:spPr>
          <a:xfrm>
            <a:off x="2049163" y="3212758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 Frames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A00F8-50B8-7148-9EB5-23A727BE97F6}"/>
              </a:ext>
            </a:extLst>
          </p:cNvPr>
          <p:cNvSpPr/>
          <p:nvPr/>
        </p:nvSpPr>
        <p:spPr>
          <a:xfrm>
            <a:off x="2049162" y="2594921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Handshake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E3E4C-FFB7-7C49-A503-9A320DC490A8}"/>
              </a:ext>
            </a:extLst>
          </p:cNvPr>
          <p:cNvSpPr/>
          <p:nvPr/>
        </p:nvSpPr>
        <p:spPr>
          <a:xfrm>
            <a:off x="3805883" y="2594920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Prologue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55428-2CEC-7E4D-961D-971A8AFD1348}"/>
              </a:ext>
            </a:extLst>
          </p:cNvPr>
          <p:cNvSpPr/>
          <p:nvPr/>
        </p:nvSpPr>
        <p:spPr>
          <a:xfrm>
            <a:off x="4868562" y="2594920"/>
            <a:ext cx="1062677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F3340-9CE3-E24F-844F-F3A80C5800A6}"/>
              </a:ext>
            </a:extLst>
          </p:cNvPr>
          <p:cNvSpPr/>
          <p:nvPr/>
        </p:nvSpPr>
        <p:spPr>
          <a:xfrm>
            <a:off x="3805882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2C1AA0-A1A1-FD4A-8DBD-CE629F611325}"/>
              </a:ext>
            </a:extLst>
          </p:cNvPr>
          <p:cNvSpPr/>
          <p:nvPr/>
        </p:nvSpPr>
        <p:spPr>
          <a:xfrm>
            <a:off x="4868561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C11D0C-2DE4-2F45-BC7E-7219DF9CD6DA}"/>
              </a:ext>
            </a:extLst>
          </p:cNvPr>
          <p:cNvSpPr/>
          <p:nvPr/>
        </p:nvSpPr>
        <p:spPr>
          <a:xfrm>
            <a:off x="5931239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5ED9B-C235-EA48-BADD-CD8471F75B85}"/>
              </a:ext>
            </a:extLst>
          </p:cNvPr>
          <p:cNvSpPr/>
          <p:nvPr/>
        </p:nvSpPr>
        <p:spPr>
          <a:xfrm>
            <a:off x="3805880" y="3830594"/>
            <a:ext cx="3188038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A2BDAB-0FD5-6348-AF71-E915BDFB2226}"/>
              </a:ext>
            </a:extLst>
          </p:cNvPr>
          <p:cNvSpPr/>
          <p:nvPr/>
        </p:nvSpPr>
        <p:spPr>
          <a:xfrm>
            <a:off x="3805880" y="4448431"/>
            <a:ext cx="3188038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AA932-877B-FD4E-859B-5E808294098C}"/>
              </a:ext>
            </a:extLst>
          </p:cNvPr>
          <p:cNvSpPr/>
          <p:nvPr/>
        </p:nvSpPr>
        <p:spPr>
          <a:xfrm>
            <a:off x="6993919" y="2594920"/>
            <a:ext cx="1062677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D1A28-3536-E54F-9D72-5473C0833176}"/>
              </a:ext>
            </a:extLst>
          </p:cNvPr>
          <p:cNvSpPr/>
          <p:nvPr/>
        </p:nvSpPr>
        <p:spPr>
          <a:xfrm>
            <a:off x="6993918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25A1AA-64F4-044B-8FA1-065FA8970901}"/>
              </a:ext>
            </a:extLst>
          </p:cNvPr>
          <p:cNvSpPr/>
          <p:nvPr/>
        </p:nvSpPr>
        <p:spPr>
          <a:xfrm>
            <a:off x="6993917" y="3830593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CC3A8F-BCA6-F449-8E1C-7531BC80485C}"/>
              </a:ext>
            </a:extLst>
          </p:cNvPr>
          <p:cNvSpPr/>
          <p:nvPr/>
        </p:nvSpPr>
        <p:spPr>
          <a:xfrm>
            <a:off x="6993917" y="4448429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Datagram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DEDC2B-2AC2-FC4C-BF1A-FD45BD8AB9A7}"/>
              </a:ext>
            </a:extLst>
          </p:cNvPr>
          <p:cNvSpPr/>
          <p:nvPr/>
        </p:nvSpPr>
        <p:spPr>
          <a:xfrm>
            <a:off x="8056597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F0733-F708-744E-9689-15A6C7736E20}"/>
              </a:ext>
            </a:extLst>
          </p:cNvPr>
          <p:cNvSpPr/>
          <p:nvPr/>
        </p:nvSpPr>
        <p:spPr>
          <a:xfrm>
            <a:off x="8056596" y="3830593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Short 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CA62B-992D-D44E-ACF9-20F87A5165A2}"/>
              </a:ext>
            </a:extLst>
          </p:cNvPr>
          <p:cNvSpPr/>
          <p:nvPr/>
        </p:nvSpPr>
        <p:spPr>
          <a:xfrm>
            <a:off x="8056596" y="4448429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DCB8A-91B2-614C-879D-C4ED7B59FCC2}"/>
              </a:ext>
            </a:extLst>
          </p:cNvPr>
          <p:cNvSpPr txBox="1"/>
          <p:nvPr/>
        </p:nvSpPr>
        <p:spPr>
          <a:xfrm>
            <a:off x="4880914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-&gt; 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A77936-C0EC-6442-B71D-F97278D910CF}"/>
              </a:ext>
            </a:extLst>
          </p:cNvPr>
          <p:cNvSpPr txBox="1"/>
          <p:nvPr/>
        </p:nvSpPr>
        <p:spPr>
          <a:xfrm>
            <a:off x="7084535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-&gt; 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B58CA9-4A19-BA44-8997-0B98A72F778D}"/>
              </a:ext>
            </a:extLst>
          </p:cNvPr>
          <p:cNvSpPr txBox="1"/>
          <p:nvPr/>
        </p:nvSpPr>
        <p:spPr>
          <a:xfrm>
            <a:off x="8163691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-&gt; R</a:t>
            </a:r>
          </a:p>
        </p:txBody>
      </p:sp>
    </p:spTree>
    <p:extLst>
      <p:ext uri="{BB962C8B-B14F-4D97-AF65-F5344CB8AC3E}">
        <p14:creationId xmlns:p14="http://schemas.microsoft.com/office/powerpoint/2010/main" val="30671352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0E2F-FD01-0B4A-B794-63AB0BBD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nQUIC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E8A29-F5C8-0E4C-8B90-08E27AFC4319}"/>
              </a:ext>
            </a:extLst>
          </p:cNvPr>
          <p:cNvSpPr/>
          <p:nvPr/>
        </p:nvSpPr>
        <p:spPr>
          <a:xfrm>
            <a:off x="2049163" y="4448432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B8ADF-06A8-3C40-9444-39AE6B0F247E}"/>
              </a:ext>
            </a:extLst>
          </p:cNvPr>
          <p:cNvSpPr/>
          <p:nvPr/>
        </p:nvSpPr>
        <p:spPr>
          <a:xfrm>
            <a:off x="2049163" y="3830595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 Packets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F4CE1-FDC8-2040-8720-5C2FBACCD9FA}"/>
              </a:ext>
            </a:extLst>
          </p:cNvPr>
          <p:cNvSpPr/>
          <p:nvPr/>
        </p:nvSpPr>
        <p:spPr>
          <a:xfrm>
            <a:off x="2049163" y="3212758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 Frames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A00F8-50B8-7148-9EB5-23A727BE97F6}"/>
              </a:ext>
            </a:extLst>
          </p:cNvPr>
          <p:cNvSpPr/>
          <p:nvPr/>
        </p:nvSpPr>
        <p:spPr>
          <a:xfrm>
            <a:off x="2049162" y="2594921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Handshake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E3E4C-FFB7-7C49-A503-9A320DC490A8}"/>
              </a:ext>
            </a:extLst>
          </p:cNvPr>
          <p:cNvSpPr/>
          <p:nvPr/>
        </p:nvSpPr>
        <p:spPr>
          <a:xfrm>
            <a:off x="3805883" y="2594920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Prologue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55428-2CEC-7E4D-961D-971A8AFD1348}"/>
              </a:ext>
            </a:extLst>
          </p:cNvPr>
          <p:cNvSpPr/>
          <p:nvPr/>
        </p:nvSpPr>
        <p:spPr>
          <a:xfrm>
            <a:off x="4868562" y="2594920"/>
            <a:ext cx="1062677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F3340-9CE3-E24F-844F-F3A80C5800A6}"/>
              </a:ext>
            </a:extLst>
          </p:cNvPr>
          <p:cNvSpPr/>
          <p:nvPr/>
        </p:nvSpPr>
        <p:spPr>
          <a:xfrm>
            <a:off x="3805882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2C1AA0-A1A1-FD4A-8DBD-CE629F611325}"/>
              </a:ext>
            </a:extLst>
          </p:cNvPr>
          <p:cNvSpPr/>
          <p:nvPr/>
        </p:nvSpPr>
        <p:spPr>
          <a:xfrm>
            <a:off x="4868561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C11D0C-2DE4-2F45-BC7E-7219DF9CD6DA}"/>
              </a:ext>
            </a:extLst>
          </p:cNvPr>
          <p:cNvSpPr/>
          <p:nvPr/>
        </p:nvSpPr>
        <p:spPr>
          <a:xfrm>
            <a:off x="5931239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5ED9B-C235-EA48-BADD-CD8471F75B85}"/>
              </a:ext>
            </a:extLst>
          </p:cNvPr>
          <p:cNvSpPr/>
          <p:nvPr/>
        </p:nvSpPr>
        <p:spPr>
          <a:xfrm>
            <a:off x="3805880" y="3830594"/>
            <a:ext cx="3188038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A2BDAB-0FD5-6348-AF71-E915BDFB2226}"/>
              </a:ext>
            </a:extLst>
          </p:cNvPr>
          <p:cNvSpPr/>
          <p:nvPr/>
        </p:nvSpPr>
        <p:spPr>
          <a:xfrm>
            <a:off x="3805880" y="4448431"/>
            <a:ext cx="3188038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AA932-877B-FD4E-859B-5E808294098C}"/>
              </a:ext>
            </a:extLst>
          </p:cNvPr>
          <p:cNvSpPr/>
          <p:nvPr/>
        </p:nvSpPr>
        <p:spPr>
          <a:xfrm>
            <a:off x="6993919" y="2594920"/>
            <a:ext cx="1062677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D1A28-3536-E54F-9D72-5473C0833176}"/>
              </a:ext>
            </a:extLst>
          </p:cNvPr>
          <p:cNvSpPr/>
          <p:nvPr/>
        </p:nvSpPr>
        <p:spPr>
          <a:xfrm>
            <a:off x="6993918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25A1AA-64F4-044B-8FA1-065FA8970901}"/>
              </a:ext>
            </a:extLst>
          </p:cNvPr>
          <p:cNvSpPr/>
          <p:nvPr/>
        </p:nvSpPr>
        <p:spPr>
          <a:xfrm>
            <a:off x="6993917" y="3830593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CC3A8F-BCA6-F449-8E1C-7531BC80485C}"/>
              </a:ext>
            </a:extLst>
          </p:cNvPr>
          <p:cNvSpPr/>
          <p:nvPr/>
        </p:nvSpPr>
        <p:spPr>
          <a:xfrm>
            <a:off x="6993917" y="4448429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Datagram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DEDC2B-2AC2-FC4C-BF1A-FD45BD8AB9A7}"/>
              </a:ext>
            </a:extLst>
          </p:cNvPr>
          <p:cNvSpPr/>
          <p:nvPr/>
        </p:nvSpPr>
        <p:spPr>
          <a:xfrm>
            <a:off x="8056597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F0733-F708-744E-9689-15A6C7736E20}"/>
              </a:ext>
            </a:extLst>
          </p:cNvPr>
          <p:cNvSpPr/>
          <p:nvPr/>
        </p:nvSpPr>
        <p:spPr>
          <a:xfrm>
            <a:off x="8056596" y="3830593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Short 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CA62B-992D-D44E-ACF9-20F87A5165A2}"/>
              </a:ext>
            </a:extLst>
          </p:cNvPr>
          <p:cNvSpPr/>
          <p:nvPr/>
        </p:nvSpPr>
        <p:spPr>
          <a:xfrm>
            <a:off x="8056596" y="4448429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DCB8A-91B2-614C-879D-C4ED7B59FCC2}"/>
              </a:ext>
            </a:extLst>
          </p:cNvPr>
          <p:cNvSpPr txBox="1"/>
          <p:nvPr/>
        </p:nvSpPr>
        <p:spPr>
          <a:xfrm>
            <a:off x="4880914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-&gt; 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A77936-C0EC-6442-B71D-F97278D910CF}"/>
              </a:ext>
            </a:extLst>
          </p:cNvPr>
          <p:cNvSpPr txBox="1"/>
          <p:nvPr/>
        </p:nvSpPr>
        <p:spPr>
          <a:xfrm>
            <a:off x="7084535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-&gt; 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B58CA9-4A19-BA44-8997-0B98A72F778D}"/>
              </a:ext>
            </a:extLst>
          </p:cNvPr>
          <p:cNvSpPr txBox="1"/>
          <p:nvPr/>
        </p:nvSpPr>
        <p:spPr>
          <a:xfrm>
            <a:off x="8163691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-&gt; 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4B8468-00C9-F742-B3FF-20CC004F226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455089" y="1963974"/>
            <a:ext cx="857419" cy="5073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8997A9-6E1E-CB4B-851D-EEE687FBABED}"/>
              </a:ext>
            </a:extLst>
          </p:cNvPr>
          <p:cNvSpPr txBox="1"/>
          <p:nvPr/>
        </p:nvSpPr>
        <p:spPr>
          <a:xfrm>
            <a:off x="2424678" y="1594642"/>
            <a:ext cx="206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 Selection</a:t>
            </a:r>
          </a:p>
        </p:txBody>
      </p:sp>
    </p:spTree>
    <p:extLst>
      <p:ext uri="{BB962C8B-B14F-4D97-AF65-F5344CB8AC3E}">
        <p14:creationId xmlns:p14="http://schemas.microsoft.com/office/powerpoint/2010/main" val="6092087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0E2F-FD01-0B4A-B794-63AB0BBD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nQUIC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E8A29-F5C8-0E4C-8B90-08E27AFC4319}"/>
              </a:ext>
            </a:extLst>
          </p:cNvPr>
          <p:cNvSpPr/>
          <p:nvPr/>
        </p:nvSpPr>
        <p:spPr>
          <a:xfrm>
            <a:off x="2049163" y="4448432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B8ADF-06A8-3C40-9444-39AE6B0F247E}"/>
              </a:ext>
            </a:extLst>
          </p:cNvPr>
          <p:cNvSpPr/>
          <p:nvPr/>
        </p:nvSpPr>
        <p:spPr>
          <a:xfrm>
            <a:off x="2049163" y="3830595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 Packets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F4CE1-FDC8-2040-8720-5C2FBACCD9FA}"/>
              </a:ext>
            </a:extLst>
          </p:cNvPr>
          <p:cNvSpPr/>
          <p:nvPr/>
        </p:nvSpPr>
        <p:spPr>
          <a:xfrm>
            <a:off x="2049163" y="3212758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 Frames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A00F8-50B8-7148-9EB5-23A727BE97F6}"/>
              </a:ext>
            </a:extLst>
          </p:cNvPr>
          <p:cNvSpPr/>
          <p:nvPr/>
        </p:nvSpPr>
        <p:spPr>
          <a:xfrm>
            <a:off x="2049162" y="2594921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Handshake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E3E4C-FFB7-7C49-A503-9A320DC490A8}"/>
              </a:ext>
            </a:extLst>
          </p:cNvPr>
          <p:cNvSpPr/>
          <p:nvPr/>
        </p:nvSpPr>
        <p:spPr>
          <a:xfrm>
            <a:off x="3805883" y="2594920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Prologue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55428-2CEC-7E4D-961D-971A8AFD1348}"/>
              </a:ext>
            </a:extLst>
          </p:cNvPr>
          <p:cNvSpPr/>
          <p:nvPr/>
        </p:nvSpPr>
        <p:spPr>
          <a:xfrm>
            <a:off x="4868562" y="2594920"/>
            <a:ext cx="1062677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F3340-9CE3-E24F-844F-F3A80C5800A6}"/>
              </a:ext>
            </a:extLst>
          </p:cNvPr>
          <p:cNvSpPr/>
          <p:nvPr/>
        </p:nvSpPr>
        <p:spPr>
          <a:xfrm>
            <a:off x="3805882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2C1AA0-A1A1-FD4A-8DBD-CE629F611325}"/>
              </a:ext>
            </a:extLst>
          </p:cNvPr>
          <p:cNvSpPr/>
          <p:nvPr/>
        </p:nvSpPr>
        <p:spPr>
          <a:xfrm>
            <a:off x="4868561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C11D0C-2DE4-2F45-BC7E-7219DF9CD6DA}"/>
              </a:ext>
            </a:extLst>
          </p:cNvPr>
          <p:cNvSpPr/>
          <p:nvPr/>
        </p:nvSpPr>
        <p:spPr>
          <a:xfrm>
            <a:off x="5931239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5ED9B-C235-EA48-BADD-CD8471F75B85}"/>
              </a:ext>
            </a:extLst>
          </p:cNvPr>
          <p:cNvSpPr/>
          <p:nvPr/>
        </p:nvSpPr>
        <p:spPr>
          <a:xfrm>
            <a:off x="3805880" y="3830594"/>
            <a:ext cx="3188038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A2BDAB-0FD5-6348-AF71-E915BDFB2226}"/>
              </a:ext>
            </a:extLst>
          </p:cNvPr>
          <p:cNvSpPr/>
          <p:nvPr/>
        </p:nvSpPr>
        <p:spPr>
          <a:xfrm>
            <a:off x="3805880" y="4448431"/>
            <a:ext cx="3188038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AA932-877B-FD4E-859B-5E808294098C}"/>
              </a:ext>
            </a:extLst>
          </p:cNvPr>
          <p:cNvSpPr/>
          <p:nvPr/>
        </p:nvSpPr>
        <p:spPr>
          <a:xfrm>
            <a:off x="6993919" y="2594920"/>
            <a:ext cx="1062677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D1A28-3536-E54F-9D72-5473C0833176}"/>
              </a:ext>
            </a:extLst>
          </p:cNvPr>
          <p:cNvSpPr/>
          <p:nvPr/>
        </p:nvSpPr>
        <p:spPr>
          <a:xfrm>
            <a:off x="6993918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25A1AA-64F4-044B-8FA1-065FA8970901}"/>
              </a:ext>
            </a:extLst>
          </p:cNvPr>
          <p:cNvSpPr/>
          <p:nvPr/>
        </p:nvSpPr>
        <p:spPr>
          <a:xfrm>
            <a:off x="6993917" y="3830593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CC3A8F-BCA6-F449-8E1C-7531BC80485C}"/>
              </a:ext>
            </a:extLst>
          </p:cNvPr>
          <p:cNvSpPr/>
          <p:nvPr/>
        </p:nvSpPr>
        <p:spPr>
          <a:xfrm>
            <a:off x="6993917" y="4448429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Datagram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DEDC2B-2AC2-FC4C-BF1A-FD45BD8AB9A7}"/>
              </a:ext>
            </a:extLst>
          </p:cNvPr>
          <p:cNvSpPr/>
          <p:nvPr/>
        </p:nvSpPr>
        <p:spPr>
          <a:xfrm>
            <a:off x="8056597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F0733-F708-744E-9689-15A6C7736E20}"/>
              </a:ext>
            </a:extLst>
          </p:cNvPr>
          <p:cNvSpPr/>
          <p:nvPr/>
        </p:nvSpPr>
        <p:spPr>
          <a:xfrm>
            <a:off x="8056596" y="3830593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Short 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CA62B-992D-D44E-ACF9-20F87A5165A2}"/>
              </a:ext>
            </a:extLst>
          </p:cNvPr>
          <p:cNvSpPr/>
          <p:nvPr/>
        </p:nvSpPr>
        <p:spPr>
          <a:xfrm>
            <a:off x="8056596" y="4448429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DCB8A-91B2-614C-879D-C4ED7B59FCC2}"/>
              </a:ext>
            </a:extLst>
          </p:cNvPr>
          <p:cNvSpPr txBox="1"/>
          <p:nvPr/>
        </p:nvSpPr>
        <p:spPr>
          <a:xfrm>
            <a:off x="4880914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-&gt; 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A77936-C0EC-6442-B71D-F97278D910CF}"/>
              </a:ext>
            </a:extLst>
          </p:cNvPr>
          <p:cNvSpPr txBox="1"/>
          <p:nvPr/>
        </p:nvSpPr>
        <p:spPr>
          <a:xfrm>
            <a:off x="7084535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-&gt; 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B58CA9-4A19-BA44-8997-0B98A72F778D}"/>
              </a:ext>
            </a:extLst>
          </p:cNvPr>
          <p:cNvSpPr txBox="1"/>
          <p:nvPr/>
        </p:nvSpPr>
        <p:spPr>
          <a:xfrm>
            <a:off x="8163691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-&gt; 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4B8468-00C9-F742-B3FF-20CC004F226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455089" y="1963974"/>
            <a:ext cx="857419" cy="5073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8997A9-6E1E-CB4B-851D-EEE687FBABED}"/>
              </a:ext>
            </a:extLst>
          </p:cNvPr>
          <p:cNvSpPr txBox="1"/>
          <p:nvPr/>
        </p:nvSpPr>
        <p:spPr>
          <a:xfrm>
            <a:off x="2424678" y="1594642"/>
            <a:ext cx="206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 Selection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66D4F9-707C-1C4F-9E90-E853D7C517D9}"/>
              </a:ext>
            </a:extLst>
          </p:cNvPr>
          <p:cNvCxnSpPr>
            <a:cxnSpLocks/>
          </p:cNvCxnSpPr>
          <p:nvPr/>
        </p:nvCxnSpPr>
        <p:spPr>
          <a:xfrm flipH="1">
            <a:off x="5470258" y="2025759"/>
            <a:ext cx="69811" cy="4259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5C544E1-B11B-4941-8FD5-6AA0DF3F9EAA}"/>
              </a:ext>
            </a:extLst>
          </p:cNvPr>
          <p:cNvSpPr txBox="1"/>
          <p:nvPr/>
        </p:nvSpPr>
        <p:spPr>
          <a:xfrm>
            <a:off x="4683209" y="1618572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Handshake Request</a:t>
            </a:r>
          </a:p>
        </p:txBody>
      </p:sp>
    </p:spTree>
    <p:extLst>
      <p:ext uri="{BB962C8B-B14F-4D97-AF65-F5344CB8AC3E}">
        <p14:creationId xmlns:p14="http://schemas.microsoft.com/office/powerpoint/2010/main" val="174639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04F2-2F78-9241-ADA3-24AA3102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QUIC way of doing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91A9-092E-574A-BF25-E6E678D9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EBF4D-4F55-574C-B59B-9EF18D8C2037}"/>
              </a:ext>
            </a:extLst>
          </p:cNvPr>
          <p:cNvSpPr/>
          <p:nvPr/>
        </p:nvSpPr>
        <p:spPr>
          <a:xfrm>
            <a:off x="1768639" y="4992274"/>
            <a:ext cx="8475112" cy="752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A1D2E2-F5D0-1F45-ACD9-CF1F669AF565}"/>
              </a:ext>
            </a:extLst>
          </p:cNvPr>
          <p:cNvSpPr/>
          <p:nvPr/>
        </p:nvSpPr>
        <p:spPr>
          <a:xfrm>
            <a:off x="1768639" y="4149405"/>
            <a:ext cx="2937292" cy="7521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359E7-33E1-8847-8F2A-5C9C5D31E8BE}"/>
              </a:ext>
            </a:extLst>
          </p:cNvPr>
          <p:cNvSpPr/>
          <p:nvPr/>
        </p:nvSpPr>
        <p:spPr>
          <a:xfrm>
            <a:off x="1768639" y="2537809"/>
            <a:ext cx="2937292" cy="752104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B74ABA-96BA-C84A-B829-F8AB1DBE3736}"/>
              </a:ext>
            </a:extLst>
          </p:cNvPr>
          <p:cNvSpPr/>
          <p:nvPr/>
        </p:nvSpPr>
        <p:spPr>
          <a:xfrm>
            <a:off x="1768639" y="3343607"/>
            <a:ext cx="2937292" cy="75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7A4BE7-8238-D74F-9F7D-02FE9D49F62B}"/>
              </a:ext>
            </a:extLst>
          </p:cNvPr>
          <p:cNvSpPr/>
          <p:nvPr/>
        </p:nvSpPr>
        <p:spPr>
          <a:xfrm>
            <a:off x="7306459" y="4613383"/>
            <a:ext cx="2937292" cy="2881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UDP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5BD6F1-427B-C847-941C-37BE0AD8649A}"/>
              </a:ext>
            </a:extLst>
          </p:cNvPr>
          <p:cNvSpPr/>
          <p:nvPr/>
        </p:nvSpPr>
        <p:spPr>
          <a:xfrm>
            <a:off x="7306459" y="2537809"/>
            <a:ext cx="2937292" cy="373213"/>
          </a:xfrm>
          <a:prstGeom prst="rect">
            <a:avLst/>
          </a:prstGeom>
          <a:solidFill>
            <a:srgbClr val="FF7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4F8255-98FA-6041-8812-4F982FBB845E}"/>
              </a:ext>
            </a:extLst>
          </p:cNvPr>
          <p:cNvSpPr/>
          <p:nvPr/>
        </p:nvSpPr>
        <p:spPr>
          <a:xfrm>
            <a:off x="7306459" y="2977073"/>
            <a:ext cx="2937292" cy="1557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3018F-A7FE-7543-ACD9-2DDACD857898}"/>
              </a:ext>
            </a:extLst>
          </p:cNvPr>
          <p:cNvSpPr txBox="1"/>
          <p:nvPr/>
        </p:nvSpPr>
        <p:spPr>
          <a:xfrm>
            <a:off x="5252979" y="3240896"/>
            <a:ext cx="211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Multiplexed Streams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B26F2-F1C7-1241-848D-E7DECDED3FF9}"/>
              </a:ext>
            </a:extLst>
          </p:cNvPr>
          <p:cNvSpPr txBox="1"/>
          <p:nvPr/>
        </p:nvSpPr>
        <p:spPr>
          <a:xfrm>
            <a:off x="6429839" y="353924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4CC869-175B-CA47-8EA8-6A2AF014A412}"/>
              </a:ext>
            </a:extLst>
          </p:cNvPr>
          <p:cNvSpPr txBox="1"/>
          <p:nvPr/>
        </p:nvSpPr>
        <p:spPr>
          <a:xfrm>
            <a:off x="6292126" y="3838731"/>
            <a:ext cx="115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Reliability </a:t>
            </a:r>
          </a:p>
        </p:txBody>
      </p:sp>
    </p:spTree>
    <p:extLst>
      <p:ext uri="{BB962C8B-B14F-4D97-AF65-F5344CB8AC3E}">
        <p14:creationId xmlns:p14="http://schemas.microsoft.com/office/powerpoint/2010/main" val="38972893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0E2F-FD01-0B4A-B794-63AB0BBD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nQUIC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E8A29-F5C8-0E4C-8B90-08E27AFC4319}"/>
              </a:ext>
            </a:extLst>
          </p:cNvPr>
          <p:cNvSpPr/>
          <p:nvPr/>
        </p:nvSpPr>
        <p:spPr>
          <a:xfrm>
            <a:off x="2049163" y="4448432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B8ADF-06A8-3C40-9444-39AE6B0F247E}"/>
              </a:ext>
            </a:extLst>
          </p:cNvPr>
          <p:cNvSpPr/>
          <p:nvPr/>
        </p:nvSpPr>
        <p:spPr>
          <a:xfrm>
            <a:off x="2049163" y="3830595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 Packets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F4CE1-FDC8-2040-8720-5C2FBACCD9FA}"/>
              </a:ext>
            </a:extLst>
          </p:cNvPr>
          <p:cNvSpPr/>
          <p:nvPr/>
        </p:nvSpPr>
        <p:spPr>
          <a:xfrm>
            <a:off x="2049163" y="3212758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 Frames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A00F8-50B8-7148-9EB5-23A727BE97F6}"/>
              </a:ext>
            </a:extLst>
          </p:cNvPr>
          <p:cNvSpPr/>
          <p:nvPr/>
        </p:nvSpPr>
        <p:spPr>
          <a:xfrm>
            <a:off x="2049162" y="2594921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Handshake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E3E4C-FFB7-7C49-A503-9A320DC490A8}"/>
              </a:ext>
            </a:extLst>
          </p:cNvPr>
          <p:cNvSpPr/>
          <p:nvPr/>
        </p:nvSpPr>
        <p:spPr>
          <a:xfrm>
            <a:off x="3805883" y="2594920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Prologue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55428-2CEC-7E4D-961D-971A8AFD1348}"/>
              </a:ext>
            </a:extLst>
          </p:cNvPr>
          <p:cNvSpPr/>
          <p:nvPr/>
        </p:nvSpPr>
        <p:spPr>
          <a:xfrm>
            <a:off x="4868562" y="2594920"/>
            <a:ext cx="1062677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F3340-9CE3-E24F-844F-F3A80C5800A6}"/>
              </a:ext>
            </a:extLst>
          </p:cNvPr>
          <p:cNvSpPr/>
          <p:nvPr/>
        </p:nvSpPr>
        <p:spPr>
          <a:xfrm>
            <a:off x="3805882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2C1AA0-A1A1-FD4A-8DBD-CE629F611325}"/>
              </a:ext>
            </a:extLst>
          </p:cNvPr>
          <p:cNvSpPr/>
          <p:nvPr/>
        </p:nvSpPr>
        <p:spPr>
          <a:xfrm>
            <a:off x="4868561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C11D0C-2DE4-2F45-BC7E-7219DF9CD6DA}"/>
              </a:ext>
            </a:extLst>
          </p:cNvPr>
          <p:cNvSpPr/>
          <p:nvPr/>
        </p:nvSpPr>
        <p:spPr>
          <a:xfrm>
            <a:off x="5931239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5ED9B-C235-EA48-BADD-CD8471F75B85}"/>
              </a:ext>
            </a:extLst>
          </p:cNvPr>
          <p:cNvSpPr/>
          <p:nvPr/>
        </p:nvSpPr>
        <p:spPr>
          <a:xfrm>
            <a:off x="3805880" y="3830594"/>
            <a:ext cx="3188038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A2BDAB-0FD5-6348-AF71-E915BDFB2226}"/>
              </a:ext>
            </a:extLst>
          </p:cNvPr>
          <p:cNvSpPr/>
          <p:nvPr/>
        </p:nvSpPr>
        <p:spPr>
          <a:xfrm>
            <a:off x="3805880" y="4448431"/>
            <a:ext cx="3188038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AA932-877B-FD4E-859B-5E808294098C}"/>
              </a:ext>
            </a:extLst>
          </p:cNvPr>
          <p:cNvSpPr/>
          <p:nvPr/>
        </p:nvSpPr>
        <p:spPr>
          <a:xfrm>
            <a:off x="6993919" y="2594920"/>
            <a:ext cx="1062677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D1A28-3536-E54F-9D72-5473C0833176}"/>
              </a:ext>
            </a:extLst>
          </p:cNvPr>
          <p:cNvSpPr/>
          <p:nvPr/>
        </p:nvSpPr>
        <p:spPr>
          <a:xfrm>
            <a:off x="6993918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25A1AA-64F4-044B-8FA1-065FA8970901}"/>
              </a:ext>
            </a:extLst>
          </p:cNvPr>
          <p:cNvSpPr/>
          <p:nvPr/>
        </p:nvSpPr>
        <p:spPr>
          <a:xfrm>
            <a:off x="6993917" y="3830593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CC3A8F-BCA6-F449-8E1C-7531BC80485C}"/>
              </a:ext>
            </a:extLst>
          </p:cNvPr>
          <p:cNvSpPr/>
          <p:nvPr/>
        </p:nvSpPr>
        <p:spPr>
          <a:xfrm>
            <a:off x="6993917" y="4448429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Datagram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DEDC2B-2AC2-FC4C-BF1A-FD45BD8AB9A7}"/>
              </a:ext>
            </a:extLst>
          </p:cNvPr>
          <p:cNvSpPr/>
          <p:nvPr/>
        </p:nvSpPr>
        <p:spPr>
          <a:xfrm>
            <a:off x="8056597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F0733-F708-744E-9689-15A6C7736E20}"/>
              </a:ext>
            </a:extLst>
          </p:cNvPr>
          <p:cNvSpPr/>
          <p:nvPr/>
        </p:nvSpPr>
        <p:spPr>
          <a:xfrm>
            <a:off x="8056596" y="3830593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Short 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CA62B-992D-D44E-ACF9-20F87A5165A2}"/>
              </a:ext>
            </a:extLst>
          </p:cNvPr>
          <p:cNvSpPr/>
          <p:nvPr/>
        </p:nvSpPr>
        <p:spPr>
          <a:xfrm>
            <a:off x="8056596" y="4448429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DCB8A-91B2-614C-879D-C4ED7B59FCC2}"/>
              </a:ext>
            </a:extLst>
          </p:cNvPr>
          <p:cNvSpPr txBox="1"/>
          <p:nvPr/>
        </p:nvSpPr>
        <p:spPr>
          <a:xfrm>
            <a:off x="4880914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-&gt; 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A77936-C0EC-6442-B71D-F97278D910CF}"/>
              </a:ext>
            </a:extLst>
          </p:cNvPr>
          <p:cNvSpPr txBox="1"/>
          <p:nvPr/>
        </p:nvSpPr>
        <p:spPr>
          <a:xfrm>
            <a:off x="7084535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-&gt; 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B58CA9-4A19-BA44-8997-0B98A72F778D}"/>
              </a:ext>
            </a:extLst>
          </p:cNvPr>
          <p:cNvSpPr txBox="1"/>
          <p:nvPr/>
        </p:nvSpPr>
        <p:spPr>
          <a:xfrm>
            <a:off x="8163691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-&gt; 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4B8468-00C9-F742-B3FF-20CC004F226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455089" y="1963974"/>
            <a:ext cx="857419" cy="5073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8997A9-6E1E-CB4B-851D-EEE687FBABED}"/>
              </a:ext>
            </a:extLst>
          </p:cNvPr>
          <p:cNvSpPr txBox="1"/>
          <p:nvPr/>
        </p:nvSpPr>
        <p:spPr>
          <a:xfrm>
            <a:off x="2424678" y="1594642"/>
            <a:ext cx="206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 Selection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66D4F9-707C-1C4F-9E90-E853D7C517D9}"/>
              </a:ext>
            </a:extLst>
          </p:cNvPr>
          <p:cNvCxnSpPr>
            <a:cxnSpLocks/>
          </p:cNvCxnSpPr>
          <p:nvPr/>
        </p:nvCxnSpPr>
        <p:spPr>
          <a:xfrm flipH="1">
            <a:off x="5470258" y="2025759"/>
            <a:ext cx="69811" cy="4259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5C544E1-B11B-4941-8FD5-6AA0DF3F9EAA}"/>
              </a:ext>
            </a:extLst>
          </p:cNvPr>
          <p:cNvSpPr txBox="1"/>
          <p:nvPr/>
        </p:nvSpPr>
        <p:spPr>
          <a:xfrm>
            <a:off x="4683209" y="1618572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Handshake Request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1B74BA-E514-F146-B6D6-1CBCE5459E07}"/>
              </a:ext>
            </a:extLst>
          </p:cNvPr>
          <p:cNvCxnSpPr>
            <a:cxnSpLocks/>
          </p:cNvCxnSpPr>
          <p:nvPr/>
        </p:nvCxnSpPr>
        <p:spPr>
          <a:xfrm flipH="1">
            <a:off x="7708784" y="2025759"/>
            <a:ext cx="69811" cy="4259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04A007D-D1E5-CD47-9A17-4BA40CF6C5E5}"/>
              </a:ext>
            </a:extLst>
          </p:cNvPr>
          <p:cNvSpPr txBox="1"/>
          <p:nvPr/>
        </p:nvSpPr>
        <p:spPr>
          <a:xfrm>
            <a:off x="6911027" y="1575668"/>
            <a:ext cx="21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Handshake Response</a:t>
            </a:r>
          </a:p>
        </p:txBody>
      </p:sp>
    </p:spTree>
    <p:extLst>
      <p:ext uri="{BB962C8B-B14F-4D97-AF65-F5344CB8AC3E}">
        <p14:creationId xmlns:p14="http://schemas.microsoft.com/office/powerpoint/2010/main" val="17053319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0E2F-FD01-0B4A-B794-63AB0BBD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 dirty="0" err="1"/>
              <a:t>nQUIC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E8A29-F5C8-0E4C-8B90-08E27AFC4319}"/>
              </a:ext>
            </a:extLst>
          </p:cNvPr>
          <p:cNvSpPr/>
          <p:nvPr/>
        </p:nvSpPr>
        <p:spPr>
          <a:xfrm>
            <a:off x="2049163" y="4448432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B8ADF-06A8-3C40-9444-39AE6B0F247E}"/>
              </a:ext>
            </a:extLst>
          </p:cNvPr>
          <p:cNvSpPr/>
          <p:nvPr/>
        </p:nvSpPr>
        <p:spPr>
          <a:xfrm>
            <a:off x="2049163" y="3830595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 Packets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F4CE1-FDC8-2040-8720-5C2FBACCD9FA}"/>
              </a:ext>
            </a:extLst>
          </p:cNvPr>
          <p:cNvSpPr/>
          <p:nvPr/>
        </p:nvSpPr>
        <p:spPr>
          <a:xfrm>
            <a:off x="2049163" y="3212758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 Frames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A00F8-50B8-7148-9EB5-23A727BE97F6}"/>
              </a:ext>
            </a:extLst>
          </p:cNvPr>
          <p:cNvSpPr/>
          <p:nvPr/>
        </p:nvSpPr>
        <p:spPr>
          <a:xfrm>
            <a:off x="2049162" y="2594921"/>
            <a:ext cx="1756720" cy="617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Handshake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E3E4C-FFB7-7C49-A503-9A320DC490A8}"/>
              </a:ext>
            </a:extLst>
          </p:cNvPr>
          <p:cNvSpPr/>
          <p:nvPr/>
        </p:nvSpPr>
        <p:spPr>
          <a:xfrm>
            <a:off x="3805883" y="2594920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Prologue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55428-2CEC-7E4D-961D-971A8AFD1348}"/>
              </a:ext>
            </a:extLst>
          </p:cNvPr>
          <p:cNvSpPr/>
          <p:nvPr/>
        </p:nvSpPr>
        <p:spPr>
          <a:xfrm>
            <a:off x="4868562" y="2594920"/>
            <a:ext cx="1062677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F3340-9CE3-E24F-844F-F3A80C5800A6}"/>
              </a:ext>
            </a:extLst>
          </p:cNvPr>
          <p:cNvSpPr/>
          <p:nvPr/>
        </p:nvSpPr>
        <p:spPr>
          <a:xfrm>
            <a:off x="3805882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2C1AA0-A1A1-FD4A-8DBD-CE629F611325}"/>
              </a:ext>
            </a:extLst>
          </p:cNvPr>
          <p:cNvSpPr/>
          <p:nvPr/>
        </p:nvSpPr>
        <p:spPr>
          <a:xfrm>
            <a:off x="4868561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C11D0C-2DE4-2F45-BC7E-7219DF9CD6DA}"/>
              </a:ext>
            </a:extLst>
          </p:cNvPr>
          <p:cNvSpPr/>
          <p:nvPr/>
        </p:nvSpPr>
        <p:spPr>
          <a:xfrm>
            <a:off x="5931239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PADDING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5ED9B-C235-EA48-BADD-CD8471F75B85}"/>
              </a:ext>
            </a:extLst>
          </p:cNvPr>
          <p:cNvSpPr/>
          <p:nvPr/>
        </p:nvSpPr>
        <p:spPr>
          <a:xfrm>
            <a:off x="3805880" y="3830594"/>
            <a:ext cx="3188038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A2BDAB-0FD5-6348-AF71-E915BDFB2226}"/>
              </a:ext>
            </a:extLst>
          </p:cNvPr>
          <p:cNvSpPr/>
          <p:nvPr/>
        </p:nvSpPr>
        <p:spPr>
          <a:xfrm>
            <a:off x="3805880" y="4448431"/>
            <a:ext cx="3188038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Datagram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AA932-877B-FD4E-859B-5E808294098C}"/>
              </a:ext>
            </a:extLst>
          </p:cNvPr>
          <p:cNvSpPr/>
          <p:nvPr/>
        </p:nvSpPr>
        <p:spPr>
          <a:xfrm>
            <a:off x="6993919" y="2594920"/>
            <a:ext cx="1062677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D1A28-3536-E54F-9D72-5473C0833176}"/>
              </a:ext>
            </a:extLst>
          </p:cNvPr>
          <p:cNvSpPr/>
          <p:nvPr/>
        </p:nvSpPr>
        <p:spPr>
          <a:xfrm>
            <a:off x="6993918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25A1AA-64F4-044B-8FA1-065FA8970901}"/>
              </a:ext>
            </a:extLst>
          </p:cNvPr>
          <p:cNvSpPr/>
          <p:nvPr/>
        </p:nvSpPr>
        <p:spPr>
          <a:xfrm>
            <a:off x="6993917" y="3830593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CC3A8F-BCA6-F449-8E1C-7531BC80485C}"/>
              </a:ext>
            </a:extLst>
          </p:cNvPr>
          <p:cNvSpPr/>
          <p:nvPr/>
        </p:nvSpPr>
        <p:spPr>
          <a:xfrm>
            <a:off x="6993917" y="4448429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Datagram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DEDC2B-2AC2-FC4C-BF1A-FD45BD8AB9A7}"/>
              </a:ext>
            </a:extLst>
          </p:cNvPr>
          <p:cNvSpPr/>
          <p:nvPr/>
        </p:nvSpPr>
        <p:spPr>
          <a:xfrm>
            <a:off x="8056597" y="3212757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F0733-F708-744E-9689-15A6C7736E20}"/>
              </a:ext>
            </a:extLst>
          </p:cNvPr>
          <p:cNvSpPr/>
          <p:nvPr/>
        </p:nvSpPr>
        <p:spPr>
          <a:xfrm>
            <a:off x="8056596" y="3830593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Short 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CA62B-992D-D44E-ACF9-20F87A5165A2}"/>
              </a:ext>
            </a:extLst>
          </p:cNvPr>
          <p:cNvSpPr/>
          <p:nvPr/>
        </p:nvSpPr>
        <p:spPr>
          <a:xfrm>
            <a:off x="8056596" y="4448429"/>
            <a:ext cx="1062679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FDCB8A-91B2-614C-879D-C4ED7B59FCC2}"/>
              </a:ext>
            </a:extLst>
          </p:cNvPr>
          <p:cNvSpPr txBox="1"/>
          <p:nvPr/>
        </p:nvSpPr>
        <p:spPr>
          <a:xfrm>
            <a:off x="4880914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-&gt; 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A77936-C0EC-6442-B71D-F97278D910CF}"/>
              </a:ext>
            </a:extLst>
          </p:cNvPr>
          <p:cNvSpPr txBox="1"/>
          <p:nvPr/>
        </p:nvSpPr>
        <p:spPr>
          <a:xfrm>
            <a:off x="7084535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-&gt; 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B58CA9-4A19-BA44-8997-0B98A72F778D}"/>
              </a:ext>
            </a:extLst>
          </p:cNvPr>
          <p:cNvSpPr txBox="1"/>
          <p:nvPr/>
        </p:nvSpPr>
        <p:spPr>
          <a:xfrm>
            <a:off x="8163691" y="5167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-&gt; 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4B8468-00C9-F742-B3FF-20CC004F226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455089" y="1963974"/>
            <a:ext cx="857419" cy="5073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8997A9-6E1E-CB4B-851D-EEE687FBABED}"/>
              </a:ext>
            </a:extLst>
          </p:cNvPr>
          <p:cNvSpPr txBox="1"/>
          <p:nvPr/>
        </p:nvSpPr>
        <p:spPr>
          <a:xfrm>
            <a:off x="2424678" y="1594642"/>
            <a:ext cx="206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Hostname Selection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66D4F9-707C-1C4F-9E90-E853D7C517D9}"/>
              </a:ext>
            </a:extLst>
          </p:cNvPr>
          <p:cNvCxnSpPr>
            <a:cxnSpLocks/>
          </p:cNvCxnSpPr>
          <p:nvPr/>
        </p:nvCxnSpPr>
        <p:spPr>
          <a:xfrm flipH="1">
            <a:off x="5470258" y="2025759"/>
            <a:ext cx="69811" cy="4259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5C544E1-B11B-4941-8FD5-6AA0DF3F9EAA}"/>
              </a:ext>
            </a:extLst>
          </p:cNvPr>
          <p:cNvSpPr txBox="1"/>
          <p:nvPr/>
        </p:nvSpPr>
        <p:spPr>
          <a:xfrm>
            <a:off x="4683209" y="1618572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Handshake Request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1B74BA-E514-F146-B6D6-1CBCE5459E07}"/>
              </a:ext>
            </a:extLst>
          </p:cNvPr>
          <p:cNvCxnSpPr>
            <a:cxnSpLocks/>
          </p:cNvCxnSpPr>
          <p:nvPr/>
        </p:nvCxnSpPr>
        <p:spPr>
          <a:xfrm flipH="1">
            <a:off x="7708784" y="2025759"/>
            <a:ext cx="69811" cy="4259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04A007D-D1E5-CD47-9A17-4BA40CF6C5E5}"/>
              </a:ext>
            </a:extLst>
          </p:cNvPr>
          <p:cNvSpPr txBox="1"/>
          <p:nvPr/>
        </p:nvSpPr>
        <p:spPr>
          <a:xfrm>
            <a:off x="6911027" y="1575668"/>
            <a:ext cx="21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Handshake Response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448997-C507-BF46-8CA4-16B049556C2C}"/>
              </a:ext>
            </a:extLst>
          </p:cNvPr>
          <p:cNvCxnSpPr>
            <a:cxnSpLocks/>
          </p:cNvCxnSpPr>
          <p:nvPr/>
        </p:nvCxnSpPr>
        <p:spPr>
          <a:xfrm flipH="1">
            <a:off x="9235887" y="2619257"/>
            <a:ext cx="933724" cy="569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92B8345-F133-3546-B7B2-C59668610E99}"/>
              </a:ext>
            </a:extLst>
          </p:cNvPr>
          <p:cNvSpPr txBox="1"/>
          <p:nvPr/>
        </p:nvSpPr>
        <p:spPr>
          <a:xfrm>
            <a:off x="9119275" y="2206642"/>
            <a:ext cx="268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22212455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Problem: A server may be responsible for multiple endpoints, only one of which has the correct key.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591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Problem: A server may be responsible for multiple endpoints, only one of which has the correct key.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F8DCC-399A-6B4C-A37D-AA865C6D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858" y="3434061"/>
            <a:ext cx="1204359" cy="1701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1BA938-BC56-3F4F-80F7-5EDDC3DA95DA}"/>
              </a:ext>
            </a:extLst>
          </p:cNvPr>
          <p:cNvSpPr txBox="1"/>
          <p:nvPr/>
        </p:nvSpPr>
        <p:spPr>
          <a:xfrm>
            <a:off x="705395" y="5317756"/>
            <a:ext cx="21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key pinning for A</a:t>
            </a:r>
          </a:p>
        </p:txBody>
      </p:sp>
    </p:spTree>
    <p:extLst>
      <p:ext uri="{BB962C8B-B14F-4D97-AF65-F5344CB8AC3E}">
        <p14:creationId xmlns:p14="http://schemas.microsoft.com/office/powerpoint/2010/main" val="21988346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Problem: A server may be responsible for multiple endpoints, only one of which has the correct key.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A11E6-EC51-9D44-A1F6-75F2C05D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47" y="3434061"/>
            <a:ext cx="1193800" cy="170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F8DCC-399A-6B4C-A37D-AA865C6D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858" y="3434061"/>
            <a:ext cx="1204359" cy="17018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136E28-7909-4B44-B2DD-EDA8AB694C9C}"/>
              </a:ext>
            </a:extLst>
          </p:cNvPr>
          <p:cNvCxnSpPr/>
          <p:nvPr/>
        </p:nvCxnSpPr>
        <p:spPr>
          <a:xfrm>
            <a:off x="2455524" y="4408285"/>
            <a:ext cx="3195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BA938-BC56-3F4F-80F7-5EDDC3DA95DA}"/>
              </a:ext>
            </a:extLst>
          </p:cNvPr>
          <p:cNvSpPr txBox="1"/>
          <p:nvPr/>
        </p:nvSpPr>
        <p:spPr>
          <a:xfrm>
            <a:off x="705395" y="5317756"/>
            <a:ext cx="21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key pinning for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DD45E5-1034-2748-A2FC-4856EC597BCB}"/>
              </a:ext>
            </a:extLst>
          </p:cNvPr>
          <p:cNvSpPr txBox="1"/>
          <p:nvPr/>
        </p:nvSpPr>
        <p:spPr>
          <a:xfrm>
            <a:off x="3383933" y="4001294"/>
            <a:ext cx="148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Enc</a:t>
            </a:r>
            <a:r>
              <a:rPr lang="en-US" dirty="0"/>
              <a:t>(</a:t>
            </a:r>
            <a:r>
              <a:rPr lang="en-US" dirty="0" err="1"/>
              <a:t>Dest:A</a:t>
            </a:r>
            <a:r>
              <a:rPr lang="en-US" dirty="0"/>
              <a:t>…)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7FF29-0D5C-5742-B039-4B4B6751AEE8}"/>
              </a:ext>
            </a:extLst>
          </p:cNvPr>
          <p:cNvSpPr txBox="1"/>
          <p:nvPr/>
        </p:nvSpPr>
        <p:spPr>
          <a:xfrm>
            <a:off x="5068693" y="5374959"/>
            <a:ext cx="274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 or Server hosting multiple endpoints on same machine</a:t>
            </a:r>
          </a:p>
        </p:txBody>
      </p:sp>
    </p:spTree>
    <p:extLst>
      <p:ext uri="{BB962C8B-B14F-4D97-AF65-F5344CB8AC3E}">
        <p14:creationId xmlns:p14="http://schemas.microsoft.com/office/powerpoint/2010/main" val="15523773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Problem: A server may be responsible for multiple endpoints, only one of which has the correct key.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A11E6-EC51-9D44-A1F6-75F2C05D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47" y="3434061"/>
            <a:ext cx="1193800" cy="170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F8DCC-399A-6B4C-A37D-AA865C6D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858" y="3434061"/>
            <a:ext cx="1204359" cy="170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3BD6F-E177-F24A-A643-101B8C60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037" y="5386849"/>
            <a:ext cx="5969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76CE4-3874-3D40-AFC8-7241AE39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217" y="4001294"/>
            <a:ext cx="571002" cy="813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D60C2-B2D1-A24B-9213-C52F704D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964" y="2709103"/>
            <a:ext cx="505508" cy="72061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136E28-7909-4B44-B2DD-EDA8AB694C9C}"/>
              </a:ext>
            </a:extLst>
          </p:cNvPr>
          <p:cNvCxnSpPr/>
          <p:nvPr/>
        </p:nvCxnSpPr>
        <p:spPr>
          <a:xfrm>
            <a:off x="2455524" y="4408285"/>
            <a:ext cx="3195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BA938-BC56-3F4F-80F7-5EDDC3DA95DA}"/>
              </a:ext>
            </a:extLst>
          </p:cNvPr>
          <p:cNvSpPr txBox="1"/>
          <p:nvPr/>
        </p:nvSpPr>
        <p:spPr>
          <a:xfrm>
            <a:off x="705395" y="5317756"/>
            <a:ext cx="21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key pinning for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DD45E5-1034-2748-A2FC-4856EC597BCB}"/>
              </a:ext>
            </a:extLst>
          </p:cNvPr>
          <p:cNvSpPr txBox="1"/>
          <p:nvPr/>
        </p:nvSpPr>
        <p:spPr>
          <a:xfrm>
            <a:off x="3383933" y="4001294"/>
            <a:ext cx="148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Enc</a:t>
            </a:r>
            <a:r>
              <a:rPr lang="en-US" dirty="0"/>
              <a:t>(</a:t>
            </a:r>
            <a:r>
              <a:rPr lang="en-US" dirty="0" err="1"/>
              <a:t>Dest:A</a:t>
            </a:r>
            <a:r>
              <a:rPr lang="en-US" dirty="0"/>
              <a:t>…)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E14104-0655-3442-8E8F-F8735058A249}"/>
              </a:ext>
            </a:extLst>
          </p:cNvPr>
          <p:cNvSpPr txBox="1"/>
          <p:nvPr/>
        </p:nvSpPr>
        <p:spPr>
          <a:xfrm>
            <a:off x="10256392" y="28666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C799D-F202-A045-A497-5179B7BC8E13}"/>
              </a:ext>
            </a:extLst>
          </p:cNvPr>
          <p:cNvSpPr txBox="1"/>
          <p:nvPr/>
        </p:nvSpPr>
        <p:spPr>
          <a:xfrm>
            <a:off x="10256392" y="42319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05CF62-86B3-D341-9F4D-69635E580521}"/>
              </a:ext>
            </a:extLst>
          </p:cNvPr>
          <p:cNvSpPr txBox="1"/>
          <p:nvPr/>
        </p:nvSpPr>
        <p:spPr>
          <a:xfrm>
            <a:off x="10256392" y="56837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7FF29-0D5C-5742-B039-4B4B6751AEE8}"/>
              </a:ext>
            </a:extLst>
          </p:cNvPr>
          <p:cNvSpPr txBox="1"/>
          <p:nvPr/>
        </p:nvSpPr>
        <p:spPr>
          <a:xfrm>
            <a:off x="5068693" y="5374959"/>
            <a:ext cx="274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 or Server hosting multiple endpoints on same machine</a:t>
            </a:r>
          </a:p>
        </p:txBody>
      </p:sp>
    </p:spTree>
    <p:extLst>
      <p:ext uri="{BB962C8B-B14F-4D97-AF65-F5344CB8AC3E}">
        <p14:creationId xmlns:p14="http://schemas.microsoft.com/office/powerpoint/2010/main" val="35842004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Problem: A server may be responsible for multiple endpoints, only one of which has the correct key.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A11E6-EC51-9D44-A1F6-75F2C05D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47" y="3434061"/>
            <a:ext cx="1193800" cy="170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F8DCC-399A-6B4C-A37D-AA865C6D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858" y="3434061"/>
            <a:ext cx="1204359" cy="170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3BD6F-E177-F24A-A643-101B8C60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037" y="5386849"/>
            <a:ext cx="5969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76CE4-3874-3D40-AFC8-7241AE39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217" y="4001294"/>
            <a:ext cx="571002" cy="813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D60C2-B2D1-A24B-9213-C52F704D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964" y="2709103"/>
            <a:ext cx="505508" cy="72061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136E28-7909-4B44-B2DD-EDA8AB694C9C}"/>
              </a:ext>
            </a:extLst>
          </p:cNvPr>
          <p:cNvCxnSpPr/>
          <p:nvPr/>
        </p:nvCxnSpPr>
        <p:spPr>
          <a:xfrm>
            <a:off x="2455524" y="4408285"/>
            <a:ext cx="3195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BA938-BC56-3F4F-80F7-5EDDC3DA95DA}"/>
              </a:ext>
            </a:extLst>
          </p:cNvPr>
          <p:cNvSpPr txBox="1"/>
          <p:nvPr/>
        </p:nvSpPr>
        <p:spPr>
          <a:xfrm>
            <a:off x="705395" y="5317756"/>
            <a:ext cx="21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key pinning for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DD45E5-1034-2748-A2FC-4856EC597BCB}"/>
              </a:ext>
            </a:extLst>
          </p:cNvPr>
          <p:cNvSpPr txBox="1"/>
          <p:nvPr/>
        </p:nvSpPr>
        <p:spPr>
          <a:xfrm>
            <a:off x="3383933" y="4001294"/>
            <a:ext cx="148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Enc</a:t>
            </a:r>
            <a:r>
              <a:rPr lang="en-US" dirty="0"/>
              <a:t>(</a:t>
            </a:r>
            <a:r>
              <a:rPr lang="en-US" dirty="0" err="1"/>
              <a:t>Dest:A</a:t>
            </a:r>
            <a:r>
              <a:rPr lang="en-US" dirty="0"/>
              <a:t>…)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E14104-0655-3442-8E8F-F8735058A249}"/>
              </a:ext>
            </a:extLst>
          </p:cNvPr>
          <p:cNvSpPr txBox="1"/>
          <p:nvPr/>
        </p:nvSpPr>
        <p:spPr>
          <a:xfrm>
            <a:off x="10256392" y="28666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C799D-F202-A045-A497-5179B7BC8E13}"/>
              </a:ext>
            </a:extLst>
          </p:cNvPr>
          <p:cNvSpPr txBox="1"/>
          <p:nvPr/>
        </p:nvSpPr>
        <p:spPr>
          <a:xfrm>
            <a:off x="10256392" y="42319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05CF62-86B3-D341-9F4D-69635E580521}"/>
              </a:ext>
            </a:extLst>
          </p:cNvPr>
          <p:cNvSpPr txBox="1"/>
          <p:nvPr/>
        </p:nvSpPr>
        <p:spPr>
          <a:xfrm>
            <a:off x="10256392" y="56837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7FF29-0D5C-5742-B039-4B4B6751AEE8}"/>
              </a:ext>
            </a:extLst>
          </p:cNvPr>
          <p:cNvSpPr txBox="1"/>
          <p:nvPr/>
        </p:nvSpPr>
        <p:spPr>
          <a:xfrm>
            <a:off x="5068693" y="5374959"/>
            <a:ext cx="274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 or Server hosting multiple endpoints on same 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C08D0-4653-E744-AE63-3A5B01DCB0A4}"/>
              </a:ext>
            </a:extLst>
          </p:cNvPr>
          <p:cNvSpPr txBox="1"/>
          <p:nvPr/>
        </p:nvSpPr>
        <p:spPr>
          <a:xfrm>
            <a:off x="7934683" y="3429721"/>
            <a:ext cx="82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29208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TLS, SNI solves this by including the server id as part of the TLS negotiation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A11E6-EC51-9D44-A1F6-75F2C05D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47" y="3434061"/>
            <a:ext cx="1193800" cy="170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F8DCC-399A-6B4C-A37D-AA865C6D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858" y="3434061"/>
            <a:ext cx="1204359" cy="170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3BD6F-E177-F24A-A643-101B8C60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037" y="5386849"/>
            <a:ext cx="5969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76CE4-3874-3D40-AFC8-7241AE39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217" y="4001294"/>
            <a:ext cx="571002" cy="813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D60C2-B2D1-A24B-9213-C52F704D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964" y="2709103"/>
            <a:ext cx="505508" cy="7206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1BA938-BC56-3F4F-80F7-5EDDC3DA95DA}"/>
              </a:ext>
            </a:extLst>
          </p:cNvPr>
          <p:cNvSpPr txBox="1"/>
          <p:nvPr/>
        </p:nvSpPr>
        <p:spPr>
          <a:xfrm>
            <a:off x="705395" y="5317756"/>
            <a:ext cx="21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key pinning for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E14104-0655-3442-8E8F-F8735058A249}"/>
              </a:ext>
            </a:extLst>
          </p:cNvPr>
          <p:cNvSpPr txBox="1"/>
          <p:nvPr/>
        </p:nvSpPr>
        <p:spPr>
          <a:xfrm>
            <a:off x="10256392" y="28666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C799D-F202-A045-A497-5179B7BC8E13}"/>
              </a:ext>
            </a:extLst>
          </p:cNvPr>
          <p:cNvSpPr txBox="1"/>
          <p:nvPr/>
        </p:nvSpPr>
        <p:spPr>
          <a:xfrm>
            <a:off x="10256392" y="42319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05CF62-86B3-D341-9F4D-69635E580521}"/>
              </a:ext>
            </a:extLst>
          </p:cNvPr>
          <p:cNvSpPr txBox="1"/>
          <p:nvPr/>
        </p:nvSpPr>
        <p:spPr>
          <a:xfrm>
            <a:off x="10256392" y="56837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7FF29-0D5C-5742-B039-4B4B6751AEE8}"/>
              </a:ext>
            </a:extLst>
          </p:cNvPr>
          <p:cNvSpPr txBox="1"/>
          <p:nvPr/>
        </p:nvSpPr>
        <p:spPr>
          <a:xfrm>
            <a:off x="5068693" y="5374959"/>
            <a:ext cx="274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 or Server hosting multiple endpoints on same machine</a:t>
            </a:r>
          </a:p>
        </p:txBody>
      </p:sp>
    </p:spTree>
    <p:extLst>
      <p:ext uri="{BB962C8B-B14F-4D97-AF65-F5344CB8AC3E}">
        <p14:creationId xmlns:p14="http://schemas.microsoft.com/office/powerpoint/2010/main" val="24213588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TLS, SNI solves this by including the server id as part of the TLS negotiation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A11E6-EC51-9D44-A1F6-75F2C05D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47" y="3434061"/>
            <a:ext cx="1193800" cy="170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F8DCC-399A-6B4C-A37D-AA865C6D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858" y="3434061"/>
            <a:ext cx="1204359" cy="170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3BD6F-E177-F24A-A643-101B8C60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037" y="5386849"/>
            <a:ext cx="5969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76CE4-3874-3D40-AFC8-7241AE39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217" y="4001294"/>
            <a:ext cx="571002" cy="813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D60C2-B2D1-A24B-9213-C52F704D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964" y="2709103"/>
            <a:ext cx="505508" cy="7206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1BA938-BC56-3F4F-80F7-5EDDC3DA95DA}"/>
              </a:ext>
            </a:extLst>
          </p:cNvPr>
          <p:cNvSpPr txBox="1"/>
          <p:nvPr/>
        </p:nvSpPr>
        <p:spPr>
          <a:xfrm>
            <a:off x="705395" y="5317756"/>
            <a:ext cx="21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key pinning for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E14104-0655-3442-8E8F-F8735058A249}"/>
              </a:ext>
            </a:extLst>
          </p:cNvPr>
          <p:cNvSpPr txBox="1"/>
          <p:nvPr/>
        </p:nvSpPr>
        <p:spPr>
          <a:xfrm>
            <a:off x="10256392" y="28666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C799D-F202-A045-A497-5179B7BC8E13}"/>
              </a:ext>
            </a:extLst>
          </p:cNvPr>
          <p:cNvSpPr txBox="1"/>
          <p:nvPr/>
        </p:nvSpPr>
        <p:spPr>
          <a:xfrm>
            <a:off x="10256392" y="42319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05CF62-86B3-D341-9F4D-69635E580521}"/>
              </a:ext>
            </a:extLst>
          </p:cNvPr>
          <p:cNvSpPr txBox="1"/>
          <p:nvPr/>
        </p:nvSpPr>
        <p:spPr>
          <a:xfrm>
            <a:off x="10256392" y="56837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7FF29-0D5C-5742-B039-4B4B6751AEE8}"/>
              </a:ext>
            </a:extLst>
          </p:cNvPr>
          <p:cNvSpPr txBox="1"/>
          <p:nvPr/>
        </p:nvSpPr>
        <p:spPr>
          <a:xfrm>
            <a:off x="5068693" y="5374959"/>
            <a:ext cx="274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 or Server hosting multiple endpoints on same machine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0452D7-CE5D-414A-BE7E-C0FA99AC2878}"/>
              </a:ext>
            </a:extLst>
          </p:cNvPr>
          <p:cNvCxnSpPr/>
          <p:nvPr/>
        </p:nvCxnSpPr>
        <p:spPr>
          <a:xfrm>
            <a:off x="2429703" y="4001294"/>
            <a:ext cx="3195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B33113-2B24-C544-B5DC-7EB036299A07}"/>
              </a:ext>
            </a:extLst>
          </p:cNvPr>
          <p:cNvSpPr txBox="1"/>
          <p:nvPr/>
        </p:nvSpPr>
        <p:spPr>
          <a:xfrm>
            <a:off x="2308502" y="3554106"/>
            <a:ext cx="346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 handshake (“I am talking to A”)</a:t>
            </a:r>
          </a:p>
        </p:txBody>
      </p:sp>
    </p:spTree>
    <p:extLst>
      <p:ext uri="{BB962C8B-B14F-4D97-AF65-F5344CB8AC3E}">
        <p14:creationId xmlns:p14="http://schemas.microsoft.com/office/powerpoint/2010/main" val="1304823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TLS, SNI solves this by including the server id as part of the TLS negotiation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A11E6-EC51-9D44-A1F6-75F2C05D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47" y="3434061"/>
            <a:ext cx="1193800" cy="170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F8DCC-399A-6B4C-A37D-AA865C6D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858" y="3434061"/>
            <a:ext cx="1204359" cy="170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3BD6F-E177-F24A-A643-101B8C60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037" y="5386849"/>
            <a:ext cx="5969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76CE4-3874-3D40-AFC8-7241AE39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217" y="4001294"/>
            <a:ext cx="571002" cy="813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D60C2-B2D1-A24B-9213-C52F704D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964" y="2709103"/>
            <a:ext cx="505508" cy="72061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136E28-7909-4B44-B2DD-EDA8AB694C9C}"/>
              </a:ext>
            </a:extLst>
          </p:cNvPr>
          <p:cNvCxnSpPr/>
          <p:nvPr/>
        </p:nvCxnSpPr>
        <p:spPr>
          <a:xfrm>
            <a:off x="2429703" y="4834441"/>
            <a:ext cx="3195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BA938-BC56-3F4F-80F7-5EDDC3DA95DA}"/>
              </a:ext>
            </a:extLst>
          </p:cNvPr>
          <p:cNvSpPr txBox="1"/>
          <p:nvPr/>
        </p:nvSpPr>
        <p:spPr>
          <a:xfrm>
            <a:off x="705395" y="5317756"/>
            <a:ext cx="21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key pinning for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DD45E5-1034-2748-A2FC-4856EC597BCB}"/>
              </a:ext>
            </a:extLst>
          </p:cNvPr>
          <p:cNvSpPr txBox="1"/>
          <p:nvPr/>
        </p:nvSpPr>
        <p:spPr>
          <a:xfrm>
            <a:off x="3209041" y="4420695"/>
            <a:ext cx="148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Enc</a:t>
            </a:r>
            <a:r>
              <a:rPr lang="en-US" dirty="0"/>
              <a:t>(</a:t>
            </a:r>
            <a:r>
              <a:rPr lang="en-US" dirty="0" err="1"/>
              <a:t>Dest:A</a:t>
            </a:r>
            <a:r>
              <a:rPr lang="en-US" dirty="0"/>
              <a:t>…)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E14104-0655-3442-8E8F-F8735058A249}"/>
              </a:ext>
            </a:extLst>
          </p:cNvPr>
          <p:cNvSpPr txBox="1"/>
          <p:nvPr/>
        </p:nvSpPr>
        <p:spPr>
          <a:xfrm>
            <a:off x="10256392" y="28666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C799D-F202-A045-A497-5179B7BC8E13}"/>
              </a:ext>
            </a:extLst>
          </p:cNvPr>
          <p:cNvSpPr txBox="1"/>
          <p:nvPr/>
        </p:nvSpPr>
        <p:spPr>
          <a:xfrm>
            <a:off x="10256392" y="42319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05CF62-86B3-D341-9F4D-69635E580521}"/>
              </a:ext>
            </a:extLst>
          </p:cNvPr>
          <p:cNvSpPr txBox="1"/>
          <p:nvPr/>
        </p:nvSpPr>
        <p:spPr>
          <a:xfrm>
            <a:off x="10256392" y="56837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7FF29-0D5C-5742-B039-4B4B6751AEE8}"/>
              </a:ext>
            </a:extLst>
          </p:cNvPr>
          <p:cNvSpPr txBox="1"/>
          <p:nvPr/>
        </p:nvSpPr>
        <p:spPr>
          <a:xfrm>
            <a:off x="5068693" y="5374959"/>
            <a:ext cx="274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 or Server hosting multiple endpoints on same machine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0452D7-CE5D-414A-BE7E-C0FA99AC2878}"/>
              </a:ext>
            </a:extLst>
          </p:cNvPr>
          <p:cNvCxnSpPr/>
          <p:nvPr/>
        </p:nvCxnSpPr>
        <p:spPr>
          <a:xfrm>
            <a:off x="2429703" y="4001294"/>
            <a:ext cx="3195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B33113-2B24-C544-B5DC-7EB036299A07}"/>
              </a:ext>
            </a:extLst>
          </p:cNvPr>
          <p:cNvSpPr txBox="1"/>
          <p:nvPr/>
        </p:nvSpPr>
        <p:spPr>
          <a:xfrm>
            <a:off x="2308502" y="3554106"/>
            <a:ext cx="346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 handshake (“I am talking to A”)</a:t>
            </a:r>
          </a:p>
        </p:txBody>
      </p:sp>
    </p:spTree>
    <p:extLst>
      <p:ext uri="{BB962C8B-B14F-4D97-AF65-F5344CB8AC3E}">
        <p14:creationId xmlns:p14="http://schemas.microsoft.com/office/powerpoint/2010/main" val="417894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E233-E794-B145-823E-3470565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Protocols with TLS</a:t>
            </a:r>
          </a:p>
        </p:txBody>
      </p:sp>
    </p:spTree>
    <p:extLst>
      <p:ext uri="{BB962C8B-B14F-4D97-AF65-F5344CB8AC3E}">
        <p14:creationId xmlns:p14="http://schemas.microsoft.com/office/powerpoint/2010/main" val="29971104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TLS, SNI solves this by including the server id as part of the TLS negotiation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A11E6-EC51-9D44-A1F6-75F2C05D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647" y="3434061"/>
            <a:ext cx="1193800" cy="170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F8DCC-399A-6B4C-A37D-AA865C6D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14858" y="3434061"/>
            <a:ext cx="1204359" cy="170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3BD6F-E177-F24A-A643-101B8C60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037" y="5386849"/>
            <a:ext cx="596900" cy="85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76CE4-3874-3D40-AFC8-7241AE396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217" y="4001294"/>
            <a:ext cx="571002" cy="813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D60C2-B2D1-A24B-9213-C52F704D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964" y="2709103"/>
            <a:ext cx="505508" cy="72061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136E28-7909-4B44-B2DD-EDA8AB694C9C}"/>
              </a:ext>
            </a:extLst>
          </p:cNvPr>
          <p:cNvCxnSpPr/>
          <p:nvPr/>
        </p:nvCxnSpPr>
        <p:spPr>
          <a:xfrm>
            <a:off x="2429703" y="4834441"/>
            <a:ext cx="3195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DAFFF4-3D3A-AA4F-80BB-A490D930D13D}"/>
              </a:ext>
            </a:extLst>
          </p:cNvPr>
          <p:cNvCxnSpPr>
            <a:cxnSpLocks/>
          </p:cNvCxnSpPr>
          <p:nvPr/>
        </p:nvCxnSpPr>
        <p:spPr>
          <a:xfrm flipV="1">
            <a:off x="7388426" y="3213463"/>
            <a:ext cx="1886203" cy="5837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BA938-BC56-3F4F-80F7-5EDDC3DA95DA}"/>
              </a:ext>
            </a:extLst>
          </p:cNvPr>
          <p:cNvSpPr txBox="1"/>
          <p:nvPr/>
        </p:nvSpPr>
        <p:spPr>
          <a:xfrm>
            <a:off x="705395" y="5317756"/>
            <a:ext cx="21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key pinning for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DD45E5-1034-2748-A2FC-4856EC597BCB}"/>
              </a:ext>
            </a:extLst>
          </p:cNvPr>
          <p:cNvSpPr txBox="1"/>
          <p:nvPr/>
        </p:nvSpPr>
        <p:spPr>
          <a:xfrm>
            <a:off x="3209041" y="4420695"/>
            <a:ext cx="148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Enc</a:t>
            </a:r>
            <a:r>
              <a:rPr lang="en-US" dirty="0"/>
              <a:t>(</a:t>
            </a:r>
            <a:r>
              <a:rPr lang="en-US" dirty="0" err="1"/>
              <a:t>Dest:A</a:t>
            </a:r>
            <a:r>
              <a:rPr lang="en-US" dirty="0"/>
              <a:t>…)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E14104-0655-3442-8E8F-F8735058A249}"/>
              </a:ext>
            </a:extLst>
          </p:cNvPr>
          <p:cNvSpPr txBox="1"/>
          <p:nvPr/>
        </p:nvSpPr>
        <p:spPr>
          <a:xfrm>
            <a:off x="10256392" y="28666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C799D-F202-A045-A497-5179B7BC8E13}"/>
              </a:ext>
            </a:extLst>
          </p:cNvPr>
          <p:cNvSpPr txBox="1"/>
          <p:nvPr/>
        </p:nvSpPr>
        <p:spPr>
          <a:xfrm>
            <a:off x="10256392" y="42319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05CF62-86B3-D341-9F4D-69635E580521}"/>
              </a:ext>
            </a:extLst>
          </p:cNvPr>
          <p:cNvSpPr txBox="1"/>
          <p:nvPr/>
        </p:nvSpPr>
        <p:spPr>
          <a:xfrm>
            <a:off x="10256392" y="56837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7FF29-0D5C-5742-B039-4B4B6751AEE8}"/>
              </a:ext>
            </a:extLst>
          </p:cNvPr>
          <p:cNvSpPr txBox="1"/>
          <p:nvPr/>
        </p:nvSpPr>
        <p:spPr>
          <a:xfrm>
            <a:off x="5068693" y="5374959"/>
            <a:ext cx="274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Balancer or Server hosting multiple endpoints on same machine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0452D7-CE5D-414A-BE7E-C0FA99AC2878}"/>
              </a:ext>
            </a:extLst>
          </p:cNvPr>
          <p:cNvCxnSpPr/>
          <p:nvPr/>
        </p:nvCxnSpPr>
        <p:spPr>
          <a:xfrm>
            <a:off x="2429703" y="4001294"/>
            <a:ext cx="3195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B33113-2B24-C544-B5DC-7EB036299A07}"/>
              </a:ext>
            </a:extLst>
          </p:cNvPr>
          <p:cNvSpPr txBox="1"/>
          <p:nvPr/>
        </p:nvSpPr>
        <p:spPr>
          <a:xfrm>
            <a:off x="2308502" y="3554106"/>
            <a:ext cx="346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 handshake (“I am talking to A”)</a:t>
            </a:r>
          </a:p>
        </p:txBody>
      </p:sp>
    </p:spTree>
    <p:extLst>
      <p:ext uri="{BB962C8B-B14F-4D97-AF65-F5344CB8AC3E}">
        <p14:creationId xmlns:p14="http://schemas.microsoft.com/office/powerpoint/2010/main" val="26270372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has a Prologue field that requires both parties to initialize the handshake with the same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42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has a Prologue field that requires both parties to initialize the handshake with the same value</a:t>
            </a:r>
          </a:p>
          <a:p>
            <a:endParaRPr lang="en-US" dirty="0"/>
          </a:p>
          <a:p>
            <a:r>
              <a:rPr lang="en-US" dirty="0"/>
              <a:t>We can use this field to support SNI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5236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148D-38D2-9A4E-A317-D106DA1D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Hostname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0203-276E-CA44-9244-9CEFCD1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Noise has a Prologue field that requires both parties to initialize the handshake with the same value</a:t>
            </a:r>
          </a:p>
          <a:p>
            <a:endParaRPr lang="en-US" dirty="0"/>
          </a:p>
          <a:p>
            <a:r>
              <a:rPr lang="en-US" dirty="0"/>
              <a:t>We can use this field to support SNI</a:t>
            </a:r>
          </a:p>
          <a:p>
            <a:endParaRPr lang="en-US" dirty="0"/>
          </a:p>
          <a:p>
            <a:r>
              <a:rPr lang="en-US" dirty="0"/>
              <a:t>If we need to hide this data from the forwarding server we can encrypt it using the N pattern: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598E6B-8006-B845-880D-AEF31501F3E1}"/>
              </a:ext>
            </a:extLst>
          </p:cNvPr>
          <p:cNvSpPr/>
          <p:nvPr/>
        </p:nvSpPr>
        <p:spPr>
          <a:xfrm>
            <a:off x="7065153" y="6077853"/>
            <a:ext cx="605481" cy="621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57ECCF7-A5D1-4B4F-9294-32B19FA1FC37}"/>
              </a:ext>
            </a:extLst>
          </p:cNvPr>
          <p:cNvSpPr/>
          <p:nvPr/>
        </p:nvSpPr>
        <p:spPr>
          <a:xfrm>
            <a:off x="6024097" y="6233896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38B096D-A140-A642-BCEF-47245D32C7DB}"/>
              </a:ext>
            </a:extLst>
          </p:cNvPr>
          <p:cNvSpPr/>
          <p:nvPr/>
        </p:nvSpPr>
        <p:spPr>
          <a:xfrm rot="10800000">
            <a:off x="6014459" y="4920993"/>
            <a:ext cx="741405" cy="3089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845E69-82AD-A046-BA29-E448B8B7B85C}"/>
              </a:ext>
            </a:extLst>
          </p:cNvPr>
          <p:cNvSpPr/>
          <p:nvPr/>
        </p:nvSpPr>
        <p:spPr>
          <a:xfrm>
            <a:off x="7065153" y="4764949"/>
            <a:ext cx="605481" cy="621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74AD5B-C413-DA46-8367-E8E300B27BC1}"/>
              </a:ext>
            </a:extLst>
          </p:cNvPr>
          <p:cNvSpPr/>
          <p:nvPr/>
        </p:nvSpPr>
        <p:spPr>
          <a:xfrm>
            <a:off x="5990118" y="5615561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43704B-8EF1-4C4E-90A9-D87D05B5C63C}"/>
              </a:ext>
            </a:extLst>
          </p:cNvPr>
          <p:cNvSpPr/>
          <p:nvPr/>
        </p:nvSpPr>
        <p:spPr>
          <a:xfrm>
            <a:off x="6388622" y="5612387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0B67FE-0C78-4F46-A8C1-C2DF81F3E0CD}"/>
              </a:ext>
            </a:extLst>
          </p:cNvPr>
          <p:cNvSpPr/>
          <p:nvPr/>
        </p:nvSpPr>
        <p:spPr>
          <a:xfrm>
            <a:off x="6765502" y="5612387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2691B-3C61-2345-B8E3-F80AB597E0B2}"/>
              </a:ext>
            </a:extLst>
          </p:cNvPr>
          <p:cNvGrpSpPr/>
          <p:nvPr/>
        </p:nvGrpSpPr>
        <p:grpSpPr>
          <a:xfrm>
            <a:off x="7824084" y="6054707"/>
            <a:ext cx="668585" cy="631729"/>
            <a:chOff x="5585254" y="3793524"/>
            <a:chExt cx="642551" cy="607130"/>
          </a:xfrm>
        </p:grpSpPr>
        <p:sp>
          <p:nvSpPr>
            <p:cNvPr id="12" name="Pie 11">
              <a:extLst>
                <a:ext uri="{FF2B5EF4-FFF2-40B4-BE49-F238E27FC236}">
                  <a16:creationId xmlns:a16="http://schemas.microsoft.com/office/drawing/2014/main" id="{8AA026B7-6ABB-444F-B821-4659AB0537E2}"/>
                </a:ext>
              </a:extLst>
            </p:cNvPr>
            <p:cNvSpPr/>
            <p:nvPr/>
          </p:nvSpPr>
          <p:spPr>
            <a:xfrm rot="10800000"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47D6A29F-2AEA-2A45-A042-0A9D885585D8}"/>
                </a:ext>
              </a:extLst>
            </p:cNvPr>
            <p:cNvSpPr/>
            <p:nvPr/>
          </p:nvSpPr>
          <p:spPr>
            <a:xfrm>
              <a:off x="5585254" y="3793524"/>
              <a:ext cx="642551" cy="607130"/>
            </a:xfrm>
            <a:prstGeom prst="pie">
              <a:avLst>
                <a:gd name="adj1" fmla="val 53999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 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73000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D75C-96C6-A04C-90C3-9E08B2AC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69123-0269-9F45-A658-4D84B9E7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Indicates the start of the cryptographic handshake</a:t>
            </a:r>
          </a:p>
          <a:p>
            <a:r>
              <a:rPr lang="en-US" dirty="0"/>
              <a:t>Transmits encrypted client transport parameters</a:t>
            </a:r>
          </a:p>
          <a:p>
            <a:r>
              <a:rPr lang="en-US" dirty="0"/>
              <a:t>Optionally presents client’s Identity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D6424-7F87-8341-BE29-B745940B668E}"/>
              </a:ext>
            </a:extLst>
          </p:cNvPr>
          <p:cNvSpPr/>
          <p:nvPr/>
        </p:nvSpPr>
        <p:spPr>
          <a:xfrm>
            <a:off x="3860189" y="3892378"/>
            <a:ext cx="4500454" cy="55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Ephemeral (32 bytes)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12B82-1FC6-4349-A9EC-AD0D1D51E72C}"/>
              </a:ext>
            </a:extLst>
          </p:cNvPr>
          <p:cNvSpPr/>
          <p:nvPr/>
        </p:nvSpPr>
        <p:spPr>
          <a:xfrm>
            <a:off x="3860189" y="4448432"/>
            <a:ext cx="4500454" cy="55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Static (32 + 16 bytes)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1E181-ACD3-4A41-9194-3E26E497D128}"/>
              </a:ext>
            </a:extLst>
          </p:cNvPr>
          <p:cNvSpPr/>
          <p:nvPr/>
        </p:nvSpPr>
        <p:spPr>
          <a:xfrm>
            <a:off x="3860189" y="5004486"/>
            <a:ext cx="4500454" cy="55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Encrypted Transport Parameters (n + 16 bytes)</a:t>
            </a:r>
          </a:p>
        </p:txBody>
      </p:sp>
    </p:spTree>
    <p:extLst>
      <p:ext uri="{BB962C8B-B14F-4D97-AF65-F5344CB8AC3E}">
        <p14:creationId xmlns:p14="http://schemas.microsoft.com/office/powerpoint/2010/main" val="18094184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D75C-96C6-A04C-90C3-9E08B2AC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69123-0269-9F45-A658-4D84B9E7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Completes Negotiation of Transport Keys</a:t>
            </a:r>
          </a:p>
          <a:p>
            <a:r>
              <a:rPr lang="en-US" dirty="0"/>
              <a:t>Transmits encrypted server transport parameters</a:t>
            </a:r>
          </a:p>
          <a:p>
            <a:r>
              <a:rPr lang="en-US" dirty="0"/>
              <a:t>Proves server’s identity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After this step, final keys are derived and passed to QUIC packet protector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D6424-7F87-8341-BE29-B745940B668E}"/>
              </a:ext>
            </a:extLst>
          </p:cNvPr>
          <p:cNvSpPr/>
          <p:nvPr/>
        </p:nvSpPr>
        <p:spPr>
          <a:xfrm>
            <a:off x="3860189" y="3546883"/>
            <a:ext cx="4500454" cy="55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Ephemeral (32 bytes)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1E181-ACD3-4A41-9194-3E26E497D128}"/>
              </a:ext>
            </a:extLst>
          </p:cNvPr>
          <p:cNvSpPr/>
          <p:nvPr/>
        </p:nvSpPr>
        <p:spPr>
          <a:xfrm>
            <a:off x="3860189" y="4102937"/>
            <a:ext cx="4500454" cy="55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Encrypted Transport Parameters (n + 16 bytes)</a:t>
            </a:r>
          </a:p>
        </p:txBody>
      </p:sp>
    </p:spTree>
    <p:extLst>
      <p:ext uri="{BB962C8B-B14F-4D97-AF65-F5344CB8AC3E}">
        <p14:creationId xmlns:p14="http://schemas.microsoft.com/office/powerpoint/2010/main" val="31211916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786B-0767-0A47-ACCB-C8951576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0BF2-4C75-8C43-BD29-508C79AE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avoid replay or Key Compromise attacks, client must immediately send a packet encrypted under transport keys upon completing the handshake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4560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786B-0767-0A47-ACCB-C8951576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0BF2-4C75-8C43-BD29-508C79AE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avoid replay or Key Compromise attacks, client must immediately send a packet encrypted under transport keys upon completing the handshake</a:t>
            </a:r>
          </a:p>
          <a:p>
            <a:endParaRPr lang="en-US" dirty="0"/>
          </a:p>
          <a:p>
            <a:r>
              <a:rPr lang="en-US" dirty="0"/>
              <a:t>Only after this does the server consider the handshake finished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0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786B-0767-0A47-ACCB-C8951576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0BF2-4C75-8C43-BD29-508C79AE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avoid replay or Key Compromise attacks, client must immediately send a packet encrypted under transport keys upon completing the handshake</a:t>
            </a:r>
          </a:p>
          <a:p>
            <a:endParaRPr lang="en-US" dirty="0"/>
          </a:p>
          <a:p>
            <a:r>
              <a:rPr lang="en-US" dirty="0"/>
              <a:t>Only after this does the server consider the handshake finished</a:t>
            </a:r>
          </a:p>
          <a:p>
            <a:endParaRPr lang="en-US" dirty="0"/>
          </a:p>
          <a:p>
            <a:r>
              <a:rPr lang="en-US" dirty="0"/>
              <a:t>If application data is not available a PADDING or PING frame is sent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0526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786B-0767-0A47-ACCB-C8951576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0BF2-4C75-8C43-BD29-508C79AE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avoid replay or Key Compromise attacks, client must immediately send a packet encrypted under transport keys upon completing the handshake</a:t>
            </a:r>
          </a:p>
          <a:p>
            <a:endParaRPr lang="en-US" dirty="0"/>
          </a:p>
          <a:p>
            <a:r>
              <a:rPr lang="en-US" dirty="0"/>
              <a:t>Only after this does the server consider the handshake finished</a:t>
            </a:r>
          </a:p>
          <a:p>
            <a:endParaRPr lang="en-US" dirty="0"/>
          </a:p>
          <a:p>
            <a:r>
              <a:rPr lang="en-US" dirty="0"/>
              <a:t>If application data is not available a PADDING or PING frame is sent</a:t>
            </a:r>
          </a:p>
          <a:p>
            <a:endParaRPr lang="en-US" dirty="0"/>
          </a:p>
          <a:p>
            <a:r>
              <a:rPr lang="en-US" dirty="0"/>
              <a:t>Clients ACK frames are not sufficient for this</a:t>
            </a:r>
          </a:p>
        </p:txBody>
      </p:sp>
    </p:spTree>
    <p:extLst>
      <p:ext uri="{BB962C8B-B14F-4D97-AF65-F5344CB8AC3E}">
        <p14:creationId xmlns:p14="http://schemas.microsoft.com/office/powerpoint/2010/main" val="58025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3326</Words>
  <Application>Microsoft Macintosh PowerPoint</Application>
  <PresentationFormat>Widescreen</PresentationFormat>
  <Paragraphs>990</Paragraphs>
  <Slides>119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3" baseType="lpstr">
      <vt:lpstr>Arial</vt:lpstr>
      <vt:lpstr>Calibri</vt:lpstr>
      <vt:lpstr>Calibri Light</vt:lpstr>
      <vt:lpstr>Office Theme</vt:lpstr>
      <vt:lpstr>nQUIC: Noise-Based Packet Protection</vt:lpstr>
      <vt:lpstr>The Traditional HTTPS Stack </vt:lpstr>
      <vt:lpstr>The Traditional HTTPS Stack </vt:lpstr>
      <vt:lpstr>The Traditional HTTPS Stack </vt:lpstr>
      <vt:lpstr>The Traditional HTTPS Stack </vt:lpstr>
      <vt:lpstr>The Traditional HTTPS Stack </vt:lpstr>
      <vt:lpstr>The QUIC way of doing things</vt:lpstr>
      <vt:lpstr>The QUIC way of doing things</vt:lpstr>
      <vt:lpstr>Securing Protocols with TLS</vt:lpstr>
      <vt:lpstr>Securing Protocols with TLS: TCP</vt:lpstr>
      <vt:lpstr>Securing Protocols with TLS: TCP</vt:lpstr>
      <vt:lpstr>Securing Protocols with TLS: TCP</vt:lpstr>
      <vt:lpstr>Securing Protocols with TLS: TCP</vt:lpstr>
      <vt:lpstr>Securing Protocols with TLS: QUIC</vt:lpstr>
      <vt:lpstr>Securing Protocols with TLS: QUIC</vt:lpstr>
      <vt:lpstr>Handshake Modularity</vt:lpstr>
      <vt:lpstr>Handshake Modularity</vt:lpstr>
      <vt:lpstr>Handshake Modularity</vt:lpstr>
      <vt:lpstr>Handshake Modularity</vt:lpstr>
      <vt:lpstr>Handshake Modularity</vt:lpstr>
      <vt:lpstr>Handshake Modularity?</vt:lpstr>
      <vt:lpstr>Handshake Modularity?</vt:lpstr>
      <vt:lpstr>Handshake Modularity?</vt:lpstr>
      <vt:lpstr>Handshake Modularity?</vt:lpstr>
      <vt:lpstr>Handshake Modularity?</vt:lpstr>
      <vt:lpstr>Handshake Modularity?</vt:lpstr>
      <vt:lpstr>Are there circumstances we can do better than TLS 1.3?</vt:lpstr>
      <vt:lpstr>What is Noise</vt:lpstr>
      <vt:lpstr>What is Noise</vt:lpstr>
      <vt:lpstr>What is Noise</vt:lpstr>
      <vt:lpstr>What is Noise</vt:lpstr>
      <vt:lpstr>What is Noise</vt:lpstr>
      <vt:lpstr>What is Noise</vt:lpstr>
      <vt:lpstr>What is Noise</vt:lpstr>
      <vt:lpstr>What is Noise</vt:lpstr>
      <vt:lpstr>What is Noise</vt:lpstr>
      <vt:lpstr>What is Noise</vt:lpstr>
      <vt:lpstr>What is Noise</vt:lpstr>
      <vt:lpstr>What is Noise</vt:lpstr>
      <vt:lpstr>What is Noise</vt:lpstr>
      <vt:lpstr>What is Noise</vt:lpstr>
      <vt:lpstr>Noise vs TLS</vt:lpstr>
      <vt:lpstr>Noise vs TLS</vt:lpstr>
      <vt:lpstr>Noise vs TLS</vt:lpstr>
      <vt:lpstr>Noise vs TLS</vt:lpstr>
      <vt:lpstr>Peer Authentication and Pinning</vt:lpstr>
      <vt:lpstr>Peer Authentication and Pinning</vt:lpstr>
      <vt:lpstr>Peer Authentication and Pinning</vt:lpstr>
      <vt:lpstr>Peer Authentication and Pinning</vt:lpstr>
      <vt:lpstr>Peer Authentication and Pinning</vt:lpstr>
      <vt:lpstr>Peer Authentication and Pinning</vt:lpstr>
      <vt:lpstr>Peer Authentication and Pinning</vt:lpstr>
      <vt:lpstr>Peer Authentication and Pinning</vt:lpstr>
      <vt:lpstr>Peer Authentication and Pinning</vt:lpstr>
      <vt:lpstr>Peer Authentication and Pinning</vt:lpstr>
      <vt:lpstr>Peer Authentication and Pinning</vt:lpstr>
      <vt:lpstr>nQUIC</vt:lpstr>
      <vt:lpstr>nQUIC</vt:lpstr>
      <vt:lpstr>nQUIC’s Noise Pattern</vt:lpstr>
      <vt:lpstr>nQUIC’s Noise Pattern</vt:lpstr>
      <vt:lpstr>nQUIC’s Noise Pattern</vt:lpstr>
      <vt:lpstr>nQUIC’s Noise Pattern</vt:lpstr>
      <vt:lpstr>nQUIC’s Noise Pattern</vt:lpstr>
      <vt:lpstr>nQUIC’s Noise Pattern</vt:lpstr>
      <vt:lpstr>nQUIC’s Noise Pattern</vt:lpstr>
      <vt:lpstr>nQUIC’s Noise Pattern</vt:lpstr>
      <vt:lpstr>nQUIC’s Noise Pattern</vt:lpstr>
      <vt:lpstr>Why IK?</vt:lpstr>
      <vt:lpstr>Why IK?</vt:lpstr>
      <vt:lpstr>Why IK?</vt:lpstr>
      <vt:lpstr>Why IK?</vt:lpstr>
      <vt:lpstr>             XK                                              IK</vt:lpstr>
      <vt:lpstr>             XK                                              IK</vt:lpstr>
      <vt:lpstr>             XK                                              IK</vt:lpstr>
      <vt:lpstr>             XK                                              IK</vt:lpstr>
      <vt:lpstr>             XK                                              IK</vt:lpstr>
      <vt:lpstr>Anatomy of nQUIC</vt:lpstr>
      <vt:lpstr>Anatomy of nQUIC</vt:lpstr>
      <vt:lpstr>Anatomy of nQUIC</vt:lpstr>
      <vt:lpstr>Anatomy of nQUIC</vt:lpstr>
      <vt:lpstr>Anatomy of nQUIC</vt:lpstr>
      <vt:lpstr>Hostname Selection</vt:lpstr>
      <vt:lpstr>Hostname Selection</vt:lpstr>
      <vt:lpstr>Hostname Selection</vt:lpstr>
      <vt:lpstr>Hostname Selection</vt:lpstr>
      <vt:lpstr>Hostname Selection</vt:lpstr>
      <vt:lpstr>Hostname Selection</vt:lpstr>
      <vt:lpstr>Hostname Selection</vt:lpstr>
      <vt:lpstr>Hostname Selection</vt:lpstr>
      <vt:lpstr>Hostname Selection</vt:lpstr>
      <vt:lpstr>Hostname Selection</vt:lpstr>
      <vt:lpstr>Hostname Selection</vt:lpstr>
      <vt:lpstr>Hostname Selection</vt:lpstr>
      <vt:lpstr>Handshake Request</vt:lpstr>
      <vt:lpstr>Handshake Response</vt:lpstr>
      <vt:lpstr>Implicit Acknowledgement</vt:lpstr>
      <vt:lpstr>Implicit Acknowledgement</vt:lpstr>
      <vt:lpstr>Implicit Acknowledgement</vt:lpstr>
      <vt:lpstr>Implicit Acknowledgement</vt:lpstr>
      <vt:lpstr>Ratcheting in nQUIC</vt:lpstr>
      <vt:lpstr>Ratcheting in nQUIC</vt:lpstr>
      <vt:lpstr>Ratcheting in nQUIC</vt:lpstr>
      <vt:lpstr>Ratcheting in nQUIC</vt:lpstr>
      <vt:lpstr>Ratcheting in nQUIC</vt:lpstr>
      <vt:lpstr>Interoperability</vt:lpstr>
      <vt:lpstr>Interoperability</vt:lpstr>
      <vt:lpstr>Interoperability</vt:lpstr>
      <vt:lpstr>Cost Comparison</vt:lpstr>
      <vt:lpstr>Performance Evaluation </vt:lpstr>
      <vt:lpstr>Performance Evaluation </vt:lpstr>
      <vt:lpstr>Performance Evaluation </vt:lpstr>
      <vt:lpstr>Performance Evaluation </vt:lpstr>
      <vt:lpstr>Moving Forward</vt:lpstr>
      <vt:lpstr>Conclusion</vt:lpstr>
      <vt:lpstr>Conclusion</vt:lpstr>
      <vt:lpstr>Conclusion</vt:lpstr>
      <vt:lpstr>Conclusion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nQUIC: Noise-Based Packet Protection</dc:title>
  <dc:creator>Alishah Chator</dc:creator>
  <cp:lastModifiedBy>Alishah Chator</cp:lastModifiedBy>
  <cp:revision>12</cp:revision>
  <dcterms:created xsi:type="dcterms:W3CDTF">2020-02-19T16:39:56Z</dcterms:created>
  <dcterms:modified xsi:type="dcterms:W3CDTF">2020-02-23T16:42:43Z</dcterms:modified>
</cp:coreProperties>
</file>