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5" r:id="rId7"/>
    <p:sldId id="267" r:id="rId8"/>
    <p:sldId id="26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91509" autoAdjust="0"/>
  </p:normalViewPr>
  <p:slideViewPr>
    <p:cSldViewPr snapToGrid="0" snapToObjects="1">
      <p:cViewPr varScale="1">
        <p:scale>
          <a:sx n="28" d="100"/>
          <a:sy n="28" d="100"/>
        </p:scale>
        <p:origin x="-112" y="-12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525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"/>
          <p:cNvSpPr/>
          <p:nvPr/>
        </p:nvSpPr>
        <p:spPr>
          <a:xfrm rot="2700000">
            <a:off x="19808301" y="12674606"/>
            <a:ext cx="2084932" cy="2084933"/>
          </a:xfrm>
          <a:prstGeom prst="roundRect">
            <a:avLst>
              <a:gd name="adj" fmla="val 6115"/>
            </a:avLst>
          </a:prstGeom>
          <a:solidFill>
            <a:srgbClr val="3E404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圆角矩形"/>
          <p:cNvSpPr/>
          <p:nvPr/>
        </p:nvSpPr>
        <p:spPr>
          <a:xfrm rot="2700000">
            <a:off x="21447558" y="11950347"/>
            <a:ext cx="3533451" cy="3533451"/>
          </a:xfrm>
          <a:prstGeom prst="roundRect">
            <a:avLst>
              <a:gd name="adj" fmla="val 3856"/>
            </a:avLst>
          </a:prstGeom>
          <a:solidFill>
            <a:srgbClr val="44B8B5">
              <a:alpha val="958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圆角矩形"/>
          <p:cNvSpPr/>
          <p:nvPr/>
        </p:nvSpPr>
        <p:spPr>
          <a:xfrm rot="2700000">
            <a:off x="2583079" y="-1015067"/>
            <a:ext cx="2084932" cy="2084932"/>
          </a:xfrm>
          <a:prstGeom prst="roundRect">
            <a:avLst>
              <a:gd name="adj" fmla="val 6115"/>
            </a:avLst>
          </a:prstGeom>
          <a:solidFill>
            <a:srgbClr val="3E404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圆角矩形"/>
          <p:cNvSpPr/>
          <p:nvPr/>
        </p:nvSpPr>
        <p:spPr>
          <a:xfrm rot="2700000">
            <a:off x="-598301" y="-1739327"/>
            <a:ext cx="3533451" cy="3533451"/>
          </a:xfrm>
          <a:prstGeom prst="roundRect">
            <a:avLst>
              <a:gd name="adj" fmla="val 3856"/>
            </a:avLst>
          </a:prstGeom>
          <a:solidFill>
            <a:srgbClr val="44B8B5">
              <a:alpha val="958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AliOS PRESENTATION"/>
          <p:cNvSpPr txBox="1"/>
          <p:nvPr/>
        </p:nvSpPr>
        <p:spPr>
          <a:xfrm>
            <a:off x="2923800" y="6053531"/>
            <a:ext cx="800184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en-US" altLang="zh-CN" dirty="0" smtClean="0"/>
              <a:t>NMS-</a:t>
            </a:r>
            <a:r>
              <a:rPr lang="zh-CN" altLang="en-US" dirty="0" smtClean="0"/>
              <a:t>非极大值抑制</a:t>
            </a:r>
            <a:endParaRPr lang="en-US" altLang="zh-CN" dirty="0"/>
          </a:p>
        </p:txBody>
      </p:sp>
      <p:pic>
        <p:nvPicPr>
          <p:cNvPr id="12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000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4938310" y="9323838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dirty="0" smtClean="0"/>
              <a:t>陈功</a:t>
            </a:r>
            <a:endParaRPr kumimoji="0" lang="en-US" altLang="zh-CN" sz="6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28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ESENTATION"/>
          <p:cNvSpPr txBox="1"/>
          <p:nvPr/>
        </p:nvSpPr>
        <p:spPr>
          <a:xfrm>
            <a:off x="1800544" y="1816014"/>
            <a:ext cx="807487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7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sz="5200" dirty="0" smtClean="0"/>
              <a:t>使用场景</a:t>
            </a:r>
            <a:endParaRPr lang="x-none" sz="5200" dirty="0" smtClean="0"/>
          </a:p>
        </p:txBody>
      </p:sp>
      <p:sp>
        <p:nvSpPr>
          <p:cNvPr id="130" name="圆角矩形"/>
          <p:cNvSpPr/>
          <p:nvPr/>
        </p:nvSpPr>
        <p:spPr>
          <a:xfrm>
            <a:off x="1892324" y="1653559"/>
            <a:ext cx="1270001" cy="81296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Part two title here"/>
          <p:cNvSpPr txBox="1"/>
          <p:nvPr/>
        </p:nvSpPr>
        <p:spPr>
          <a:xfrm>
            <a:off x="2447774" y="3331112"/>
            <a:ext cx="19041521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400" b="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 marL="571500" indent="-571500">
              <a:buFont typeface="Wingdings" charset="2"/>
              <a:buChar char="l"/>
            </a:pPr>
            <a:r>
              <a:rPr lang="zh-CN" altLang="en-US" sz="3600" dirty="0" smtClean="0"/>
              <a:t>物体检测中，滑动窗口经提取特征，通过分类器分类识别后，每个窗口得到一个分数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571500" indent="-571500">
              <a:buFont typeface="Wingdings" charset="2"/>
              <a:buChar char="l"/>
            </a:pPr>
            <a:r>
              <a:rPr lang="en-US" altLang="zh-CN" sz="3600" dirty="0" smtClean="0"/>
              <a:t>NMS</a:t>
            </a:r>
            <a:r>
              <a:rPr lang="zh-CN" altLang="en-US" sz="3600" dirty="0" smtClean="0"/>
              <a:t>用来抑制那些冗余的框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</p:txBody>
      </p:sp>
      <p:sp>
        <p:nvSpPr>
          <p:cNvPr id="142" name="圆角矩形"/>
          <p:cNvSpPr/>
          <p:nvPr/>
        </p:nvSpPr>
        <p:spPr>
          <a:xfrm rot="2700000">
            <a:off x="19808301" y="12674606"/>
            <a:ext cx="2084932" cy="2084933"/>
          </a:xfrm>
          <a:prstGeom prst="roundRect">
            <a:avLst>
              <a:gd name="adj" fmla="val 6115"/>
            </a:avLst>
          </a:prstGeom>
          <a:solidFill>
            <a:srgbClr val="3E404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圆角矩形"/>
          <p:cNvSpPr/>
          <p:nvPr/>
        </p:nvSpPr>
        <p:spPr>
          <a:xfrm rot="2700000">
            <a:off x="21447559" y="11950347"/>
            <a:ext cx="3533450" cy="3533451"/>
          </a:xfrm>
          <a:prstGeom prst="roundRect">
            <a:avLst>
              <a:gd name="adj" fmla="val 3856"/>
            </a:avLst>
          </a:prstGeom>
          <a:solidFill>
            <a:srgbClr val="44B8B5">
              <a:alpha val="9589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46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73" y="5225649"/>
            <a:ext cx="12487015" cy="5992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2769989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算法</a:t>
            </a:r>
            <a:r>
              <a:rPr lang="zh-CN" altLang="en-US" dirty="0" smtClean="0"/>
              <a:t>步骤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2738565"/>
            <a:ext cx="19365042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第一步，将</a:t>
            </a:r>
            <a:r>
              <a:rPr lang="zh-CN" altLang="en-US" sz="3600" dirty="0"/>
              <a:t>所有框的得分排序，选中最高分及其对应的</a:t>
            </a:r>
            <a:r>
              <a:rPr lang="zh-CN" altLang="en-US" sz="3600" dirty="0" smtClean="0"/>
              <a:t>框</a:t>
            </a:r>
            <a:endParaRPr lang="zh-CN" altLang="en-US" sz="3600" dirty="0" smtClean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8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43" y="4211292"/>
            <a:ext cx="14583939" cy="6524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2769989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算法</a:t>
            </a:r>
            <a:r>
              <a:rPr lang="zh-CN" altLang="en-US" dirty="0" smtClean="0"/>
              <a:t>步骤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2738565"/>
            <a:ext cx="19365042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第二步，</a:t>
            </a:r>
            <a:r>
              <a:rPr lang="zh-CN" altLang="en-US" sz="3600" dirty="0" smtClean="0"/>
              <a:t>遍历</a:t>
            </a:r>
            <a:r>
              <a:rPr lang="zh-CN" altLang="en-US" sz="3600" dirty="0"/>
              <a:t>其余的框，如果和当前最高分</a:t>
            </a:r>
            <a:r>
              <a:rPr lang="zh-CN" altLang="en-US" sz="3600" dirty="0" smtClean="0"/>
              <a:t>框的重叠面积</a:t>
            </a:r>
            <a:r>
              <a:rPr lang="en-US" altLang="zh-CN" sz="3600" dirty="0" smtClean="0"/>
              <a:t>(</a:t>
            </a:r>
            <a:r>
              <a:rPr lang="en-US" altLang="zh-CN" sz="3600" dirty="0"/>
              <a:t>IOU)</a:t>
            </a:r>
            <a:r>
              <a:rPr lang="zh-CN" altLang="en-US" sz="3600" dirty="0"/>
              <a:t>大于一定阈值，我们就将框删除</a:t>
            </a:r>
            <a:endParaRPr lang="zh-CN" altLang="en-US" sz="3600" dirty="0" smtClean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8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3" y="3992360"/>
            <a:ext cx="14565863" cy="65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2769989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算法</a:t>
            </a:r>
            <a:r>
              <a:rPr lang="zh-CN" altLang="en-US" dirty="0" smtClean="0"/>
              <a:t>步骤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2738565"/>
            <a:ext cx="19365042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第三步，</a:t>
            </a:r>
            <a:r>
              <a:rPr lang="zh-CN" altLang="en-US" sz="3600" dirty="0" smtClean="0"/>
              <a:t>从未处</a:t>
            </a:r>
            <a:r>
              <a:rPr lang="zh-CN" altLang="en-US" sz="3600" dirty="0"/>
              <a:t>理的框中继续选一个得分最高的，重复上述过程。</a:t>
            </a:r>
            <a:endParaRPr lang="zh-CN" altLang="en-US" sz="3600" dirty="0" smtClean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8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43" y="4079933"/>
            <a:ext cx="14404359" cy="6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2769989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zh-CN" altLang="en-US" dirty="0" smtClean="0"/>
              <a:t>算法</a:t>
            </a:r>
            <a:r>
              <a:rPr lang="zh-CN" altLang="en-US" dirty="0" smtClean="0"/>
              <a:t>缺陷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2738565"/>
            <a:ext cx="19365042" cy="141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稠密</a:t>
            </a:r>
            <a:r>
              <a:rPr lang="zh-CN" altLang="en-US" sz="3600" dirty="0"/>
              <a:t>目标检测中</a:t>
            </a:r>
            <a:r>
              <a:rPr lang="zh-CN" altLang="en-US" sz="3600" dirty="0" smtClean="0"/>
              <a:t>，当同类</a:t>
            </a:r>
            <a:r>
              <a:rPr lang="zh-CN" altLang="en-US" sz="3600" dirty="0"/>
              <a:t>的两个目标距离较近时，如果使用</a:t>
            </a:r>
            <a:r>
              <a:rPr lang="zh-CN" altLang="en-US" sz="3600" dirty="0" smtClean="0"/>
              <a:t>原生的</a:t>
            </a:r>
            <a:r>
              <a:rPr lang="en-US" altLang="zh-CN" sz="3600" dirty="0" smtClean="0"/>
              <a:t>NMS</a:t>
            </a:r>
            <a:r>
              <a:rPr lang="zh-CN" altLang="en-US" sz="3600" dirty="0" smtClean="0"/>
              <a:t>，</a:t>
            </a:r>
            <a:r>
              <a:rPr lang="zh-CN" altLang="en-US" sz="3600" dirty="0"/>
              <a:t>就会导致其中一个目标不能被召</a:t>
            </a:r>
            <a:r>
              <a:rPr lang="zh-CN" altLang="en-US" sz="3600" dirty="0" smtClean="0"/>
              <a:t>回</a:t>
            </a:r>
            <a:endParaRPr lang="zh-CN" altLang="en-US" sz="3600" dirty="0" smtClean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8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3" y="4440671"/>
            <a:ext cx="9643395" cy="64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310276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en-US" altLang="zh-CN" dirty="0"/>
              <a:t>Soft-NMS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2738565"/>
            <a:ext cx="19365042" cy="141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算法思路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不要</a:t>
            </a:r>
            <a:r>
              <a:rPr lang="zh-CN" altLang="en-US" sz="3600" dirty="0" smtClean="0"/>
              <a:t>简单</a:t>
            </a:r>
            <a:r>
              <a:rPr lang="zh-CN" altLang="en-US" sz="3600" dirty="0" smtClean="0"/>
              <a:t>删除</a:t>
            </a:r>
            <a:r>
              <a:rPr lang="zh-CN" altLang="en-US" sz="3600" dirty="0"/>
              <a:t>所有</a:t>
            </a:r>
            <a:r>
              <a:rPr lang="en-US" altLang="zh-CN" sz="3600" dirty="0"/>
              <a:t>IOU</a:t>
            </a:r>
            <a:r>
              <a:rPr lang="zh-CN" altLang="en-US" sz="3600" dirty="0"/>
              <a:t>大于阈值的框，而是降低其置</a:t>
            </a:r>
            <a:r>
              <a:rPr lang="zh-CN" altLang="en-US" sz="3600" dirty="0" smtClean="0"/>
              <a:t>信度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出现不同物体的目标框置信度高于出现同一物体的目标框</a:t>
            </a:r>
            <a:r>
              <a:rPr lang="en-US" altLang="zh-CN" sz="3600" dirty="0" smtClean="0"/>
              <a:t>)</a:t>
            </a:r>
            <a:endParaRPr lang="zh-CN" altLang="en-US" sz="3600" dirty="0" smtClean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8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04" y="4527387"/>
            <a:ext cx="5550639" cy="69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ngle-line title item"/>
          <p:cNvSpPr txBox="1"/>
          <p:nvPr/>
        </p:nvSpPr>
        <p:spPr>
          <a:xfrm>
            <a:off x="1800544" y="1215380"/>
            <a:ext cx="3102762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200">
                <a:solidFill>
                  <a:srgbClr val="3E404C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r>
              <a:rPr lang="en-US" altLang="zh-CN" dirty="0"/>
              <a:t>Soft-NMS</a:t>
            </a:r>
            <a:endParaRPr lang="en-US" altLang="zh-CN" dirty="0"/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44" y="12496276"/>
            <a:ext cx="2290174" cy="23903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892324" y="1115333"/>
            <a:ext cx="1270001" cy="81295"/>
          </a:xfrm>
          <a:prstGeom prst="roundRect">
            <a:avLst>
              <a:gd name="adj" fmla="val 50000"/>
            </a:avLst>
          </a:prstGeom>
          <a:solidFill>
            <a:srgbClr val="44B8B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Lorem ipsum dolor sit amet, consectetur adipisicing elit, sed do eiusmod tempor incididunt ut labore et dolore magna wirl aliqua. Up exlaborum incididunt quis nostrud exercitatn.…"/>
          <p:cNvSpPr txBox="1"/>
          <p:nvPr/>
        </p:nvSpPr>
        <p:spPr>
          <a:xfrm>
            <a:off x="1800544" y="2738565"/>
            <a:ext cx="7194639" cy="67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zh-CN" altLang="en-US" sz="3600" dirty="0" smtClean="0"/>
              <a:t>原始的</a:t>
            </a:r>
            <a:r>
              <a:rPr lang="zh-CN" altLang="zh-CN" sz="3600" dirty="0" smtClean="0"/>
              <a:t>NM</a:t>
            </a:r>
            <a:r>
              <a:rPr lang="en-US" altLang="zh-CN" sz="3600" dirty="0" smtClean="0"/>
              <a:t>S</a:t>
            </a:r>
            <a:r>
              <a:rPr lang="zh-CN" altLang="en-US" sz="3600" dirty="0" smtClean="0"/>
              <a:t>只会检测出一个</a:t>
            </a:r>
            <a:r>
              <a:rPr lang="en-US" altLang="zh-CN" sz="3600" dirty="0"/>
              <a:t>1</a:t>
            </a:r>
            <a:r>
              <a:rPr lang="zh-CN" altLang="en-US" sz="3600" dirty="0"/>
              <a:t>号框并剔除</a:t>
            </a:r>
            <a:r>
              <a:rPr lang="en-US" altLang="zh-CN" sz="3600" dirty="0"/>
              <a:t>2</a:t>
            </a:r>
            <a:r>
              <a:rPr lang="zh-CN" altLang="en-US" sz="3600" dirty="0"/>
              <a:t>号框和</a:t>
            </a:r>
            <a:r>
              <a:rPr lang="en-US" altLang="zh-CN" sz="3600" dirty="0"/>
              <a:t>3</a:t>
            </a:r>
            <a:r>
              <a:rPr lang="zh-CN" altLang="en-US" sz="3600" dirty="0"/>
              <a:t>号</a:t>
            </a:r>
            <a:r>
              <a:rPr lang="zh-CN" altLang="en-US" sz="3600" dirty="0" smtClean="0"/>
              <a:t>框</a:t>
            </a:r>
          </a:p>
          <a:p>
            <a:pPr algn="l" defTabSz="127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endParaRPr lang="zh-CN" altLang="en-US" sz="3600" dirty="0"/>
          </a:p>
          <a:p>
            <a:pPr marL="571500" indent="-571500" algn="l" defTabSz="12700">
              <a:lnSpc>
                <a:spcPct val="120000"/>
              </a:lnSpc>
              <a:buFont typeface="Wingdings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b="0">
                <a:solidFill>
                  <a:srgbClr val="5E5E5E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 lang="en-US" altLang="zh-CN" sz="3600" dirty="0" smtClean="0"/>
              <a:t>Soft-</a:t>
            </a:r>
            <a:r>
              <a:rPr lang="en-US" altLang="zh-CN" sz="3600" dirty="0" smtClean="0"/>
              <a:t>NMS </a:t>
            </a:r>
            <a:r>
              <a:rPr lang="zh-CN" altLang="en-US" sz="3600" dirty="0" smtClean="0"/>
              <a:t>可以对</a:t>
            </a: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3</a:t>
            </a:r>
            <a:r>
              <a:rPr lang="zh-CN" altLang="en-US" sz="3600" dirty="0"/>
              <a:t>号检测框进行置信度排序，可以知道这三个框的置信度从大到小的顺序依次为</a:t>
            </a:r>
            <a:r>
              <a:rPr lang="zh-CN" altLang="en-US" sz="3600" dirty="0" smtClean="0"/>
              <a:t>：</a:t>
            </a:r>
            <a:r>
              <a:rPr lang="zh-CN" altLang="zh-CN" sz="3600" dirty="0" smtClean="0"/>
              <a:t>1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&gt; </a:t>
            </a:r>
            <a:r>
              <a:rPr lang="en-US" altLang="zh-CN" sz="3600" dirty="0" smtClean="0"/>
              <a:t>2 &gt; 3.  </a:t>
            </a:r>
            <a:r>
              <a:rPr lang="zh-CN" altLang="en-US" sz="3600" dirty="0" smtClean="0"/>
              <a:t>如果我们再选择了合适</a:t>
            </a:r>
            <a:r>
              <a:rPr lang="zh-CN" altLang="en-US" sz="3600" dirty="0"/>
              <a:t>的置信度阈值，就可以保留</a:t>
            </a:r>
            <a:r>
              <a:rPr lang="en-US" altLang="zh-CN" sz="3600" dirty="0"/>
              <a:t>1</a:t>
            </a:r>
            <a:r>
              <a:rPr lang="zh-CN" altLang="en-US" sz="3600" dirty="0"/>
              <a:t>号和</a:t>
            </a:r>
            <a:r>
              <a:rPr lang="en-US" altLang="zh-CN" sz="3600" dirty="0"/>
              <a:t>2</a:t>
            </a:r>
            <a:r>
              <a:rPr lang="zh-CN" altLang="en-US" sz="3600" dirty="0"/>
              <a:t>号，同时剔除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号</a:t>
            </a:r>
            <a:r>
              <a:rPr lang="zh-CN" altLang="en-US" sz="3600" dirty="0" smtClean="0"/>
              <a:t>。</a:t>
            </a:r>
            <a:endParaRPr lang="zh-CN" altLang="en-US" sz="3600" dirty="0" smtClean="0"/>
          </a:p>
        </p:txBody>
      </p:sp>
      <p:sp>
        <p:nvSpPr>
          <p:cNvPr id="18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E6636BC20180234D78A0072836F0BCD012B9B20E1CBB8B70A1D98336B1982BACDB48B63811680B0E22B92708384629EB951921DAA1D02B011BBFC229730E15DC24FDBDAD0C2CA4A744862BB76AA247465E31E83571A0637ED8189198611FAC08D8162B926E3</a:t>
            </a:r>
          </a:p>
        </p:txBody>
      </p:sp>
      <p:sp>
        <p:nvSpPr>
          <p:cNvPr id="18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E6636BC20180234D78A0072836F0B970B2B9B2041A038B70A2D98A39B16D2B891B4CB738416DDB0C2269220838460CEB271921FAE1D0AB611BBFC2717F5E19DA24FCDBADDA2D9497E4A22A776E5248BF5EF1E4C37D523254580EF19801710C18DDB626969E3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23" y="2738565"/>
            <a:ext cx="11531690" cy="77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173</Words>
  <Application>Microsoft Macintosh PowerPoint</Application>
  <PresentationFormat>自定义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gong chen</cp:lastModifiedBy>
  <cp:revision>543</cp:revision>
  <dcterms:modified xsi:type="dcterms:W3CDTF">2019-03-01T10:26:39Z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E6636BC20180234D78A0072836F0BCD012B9B20E1CBB8B70A1D98336B1982BACDB48B63811680B0E22B92708384629EB951921DAA1D02B011BBFC229730E15DC24FDBDAD0C2CA4A744862BB76AA247465E31E83571A0637ED8189198611FAC08D8162B926E3</vt:lpwstr>
  </property>
  <property fmtid="{D5CDD505-2E9C-101B-9397-08002B2CF9AE}" pid="3" name="property2">
    <vt:lpwstr>E6636BC20180234D78A0072836F0B970B2B9B2041A038B70A2D98A39B16D2B891B4CB738416DDB0C2269220838460CEB271921FAE1D0AB611BBFC2717F5E19DA24FCDBADDA2D9497E4A22A776E5248BF5EF1E4C37D523254580EF19801710C18DDB626969E3</vt:lpwstr>
  </property>
</Properties>
</file>