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6" r:id="rId6"/>
    <p:sldId id="265" r:id="rId7"/>
    <p:sldId id="269" r:id="rId8"/>
    <p:sldId id="263" r:id="rId9"/>
    <p:sldId id="270" r:id="rId10"/>
    <p:sldId id="27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1509" autoAdjust="0"/>
  </p:normalViewPr>
  <p:slideViewPr>
    <p:cSldViewPr snapToGrid="0" snapToObjects="1">
      <p:cViewPr varScale="1">
        <p:scale>
          <a:sx n="38" d="100"/>
          <a:sy n="38" d="100"/>
        </p:scale>
        <p:origin x="-160" y="-88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525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"/>
          <p:cNvSpPr/>
          <p:nvPr/>
        </p:nvSpPr>
        <p:spPr>
          <a:xfrm rot="2700000">
            <a:off x="19808301" y="12674606"/>
            <a:ext cx="2084932" cy="2084933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圆角矩形"/>
          <p:cNvSpPr/>
          <p:nvPr/>
        </p:nvSpPr>
        <p:spPr>
          <a:xfrm rot="2700000">
            <a:off x="21447558" y="11950347"/>
            <a:ext cx="3533451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圆角矩形"/>
          <p:cNvSpPr/>
          <p:nvPr/>
        </p:nvSpPr>
        <p:spPr>
          <a:xfrm rot="2700000">
            <a:off x="2583079" y="-1015067"/>
            <a:ext cx="2084932" cy="2084932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圆角矩形"/>
          <p:cNvSpPr/>
          <p:nvPr/>
        </p:nvSpPr>
        <p:spPr>
          <a:xfrm rot="2700000">
            <a:off x="-598301" y="-1739327"/>
            <a:ext cx="3533451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AliOS PRESENTATION"/>
          <p:cNvSpPr txBox="1"/>
          <p:nvPr/>
        </p:nvSpPr>
        <p:spPr>
          <a:xfrm>
            <a:off x="2923800" y="6053531"/>
            <a:ext cx="85144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一月分享</a:t>
            </a:r>
            <a:r>
              <a:rPr lang="en-US" altLang="zh-CN" dirty="0" smtClean="0"/>
              <a:t>-CART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000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4938310" y="9323838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dirty="0" smtClean="0"/>
              <a:t>陈功</a:t>
            </a:r>
            <a:endParaRPr kumimoji="0" lang="en-US" altLang="zh-CN" sz="6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name="文本框 3" id="128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1436291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剪枝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5402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预剪枝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设定一个阈值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节点数据量</a:t>
            </a:r>
            <a:r>
              <a:rPr lang="zh-CN" altLang="en-US" sz="3600" dirty="0" smtClean="0"/>
              <a:t>，深度等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熵减小的数量小于这个阈值，即使还可以继续降低熵，也停止继续创建分支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en-US" altLang="zh-CN" sz="3600" dirty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后剪枝</a:t>
            </a:r>
            <a:endParaRPr lang="en-US" altLang="zh-CN" sz="3600" dirty="0" smtClean="0"/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创建一个新测试集</a:t>
            </a:r>
            <a:endParaRPr lang="en-US" altLang="zh-CN" sz="3600" dirty="0" smtClean="0"/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合并叶子节点，父节点设置成叶子节点，类别以该节点样本类别数量最多的为准。</a:t>
            </a:r>
            <a:endParaRPr lang="en-US" altLang="zh-CN" sz="3600" dirty="0" smtClean="0"/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简化后的决策树在新的测试集上验证，错误率可以接受的话，完成剪枝优化。</a:t>
            </a:r>
            <a:endParaRPr lang="en-US" altLang="zh-CN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3193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ESENTATION"/>
          <p:cNvSpPr txBox="1"/>
          <p:nvPr/>
        </p:nvSpPr>
        <p:spPr>
          <a:xfrm>
            <a:off x="1800544" y="1816014"/>
            <a:ext cx="807487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7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sz="5200" dirty="0" smtClean="0"/>
              <a:t>介绍</a:t>
            </a:r>
            <a:endParaRPr lang="x-none" sz="5200" dirty="0" smtClean="0"/>
          </a:p>
        </p:txBody>
      </p:sp>
      <p:sp>
        <p:nvSpPr>
          <p:cNvPr id="130" name="圆角矩形"/>
          <p:cNvSpPr/>
          <p:nvPr/>
        </p:nvSpPr>
        <p:spPr>
          <a:xfrm>
            <a:off x="1892324" y="1653559"/>
            <a:ext cx="1270001" cy="81296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Part two title here"/>
          <p:cNvSpPr txBox="1"/>
          <p:nvPr/>
        </p:nvSpPr>
        <p:spPr>
          <a:xfrm>
            <a:off x="2447774" y="4798875"/>
            <a:ext cx="19041521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 b="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 marL="571500" indent="-571500">
              <a:buFont typeface="Wingdings" charset="2"/>
              <a:buChar char="l"/>
            </a:pPr>
            <a:r>
              <a:rPr lang="zh-CN" altLang="en-US" sz="3600" dirty="0"/>
              <a:t>分类回归树</a:t>
            </a:r>
            <a:r>
              <a:rPr lang="en-US" altLang="zh-CN" sz="3600" dirty="0"/>
              <a:t>(classification and regression tree</a:t>
            </a:r>
            <a:r>
              <a:rPr lang="zh-CN" altLang="en-US" sz="3600" dirty="0"/>
              <a:t>，</a:t>
            </a:r>
            <a:r>
              <a:rPr lang="en-US" altLang="zh-CN" sz="3600" dirty="0"/>
              <a:t>CART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由</a:t>
            </a:r>
            <a:r>
              <a:rPr lang="en-US" altLang="zh-CN" sz="3600" dirty="0" err="1"/>
              <a:t>Breiman</a:t>
            </a:r>
            <a:r>
              <a:rPr lang="zh-CN" altLang="en-US" sz="3600" dirty="0"/>
              <a:t>等人在</a:t>
            </a:r>
            <a:r>
              <a:rPr lang="en-US" altLang="zh-CN" sz="3600" dirty="0"/>
              <a:t>1984</a:t>
            </a:r>
            <a:r>
              <a:rPr lang="zh-CN" altLang="en-US" sz="3600" dirty="0"/>
              <a:t>年提出，是应用广泛的决策树学习方法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571500" indent="-571500">
              <a:buFont typeface="Wingdings" charset="2"/>
              <a:buChar char="l"/>
            </a:pPr>
            <a:r>
              <a:rPr lang="en-US" altLang="zh-CN" sz="3600" dirty="0" smtClean="0"/>
              <a:t>CART</a:t>
            </a:r>
            <a:r>
              <a:rPr lang="zh-CN" altLang="en-US" sz="3600" dirty="0" smtClean="0"/>
              <a:t>算法</a:t>
            </a:r>
            <a:r>
              <a:rPr lang="zh-CN" altLang="en-US" sz="3600" dirty="0" smtClean="0"/>
              <a:t>既可以用于分类也可以用于回归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属于决策树</a:t>
            </a:r>
            <a:r>
              <a:rPr lang="zh-CN" altLang="en-US" sz="3600" dirty="0"/>
              <a:t>的一种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</p:txBody>
      </p:sp>
      <p:sp>
        <p:nvSpPr>
          <p:cNvPr id="142" name="圆角矩形"/>
          <p:cNvSpPr/>
          <p:nvPr/>
        </p:nvSpPr>
        <p:spPr>
          <a:xfrm rot="2700000">
            <a:off x="19808301" y="12674606"/>
            <a:ext cx="2084932" cy="2084933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圆角矩形"/>
          <p:cNvSpPr/>
          <p:nvPr/>
        </p:nvSpPr>
        <p:spPr>
          <a:xfrm rot="2700000">
            <a:off x="21447559" y="11950347"/>
            <a:ext cx="3533450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name="文本框 2" id="146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76998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算法思想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407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CART</a:t>
            </a:r>
            <a:r>
              <a:rPr lang="zh-CN" altLang="en-US" sz="3600" dirty="0"/>
              <a:t>算法采用的是一种二分递归分割的技术，将当前样本分成两个子样本集，使得生成的非叶子节点都有两个分支。预测分类的过程就是遍历这棵二叉树直到叶子节点的过程</a:t>
            </a:r>
            <a:r>
              <a:rPr lang="zh-CN" altLang="en-US" sz="3600" dirty="0" smtClean="0"/>
              <a:t>。</a:t>
            </a:r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err="1"/>
              <a:t>Gini</a:t>
            </a:r>
            <a:r>
              <a:rPr lang="zh-CN" altLang="en-US" sz="3600" dirty="0"/>
              <a:t>值：标识某个特征对分类结果的影响，值越大，不确定性越高，对分类结果影响越小。举例：在对性别进行分类时，胡须特征基本上可以确定性别，</a:t>
            </a:r>
            <a:r>
              <a:rPr lang="en-US" altLang="zh-CN" sz="3600" dirty="0" err="1"/>
              <a:t>Gini</a:t>
            </a:r>
            <a:r>
              <a:rPr lang="zh-CN" altLang="en-US" sz="3600" dirty="0"/>
              <a:t>值几乎是</a:t>
            </a:r>
            <a:r>
              <a:rPr lang="en-US" altLang="zh-CN" sz="3600" dirty="0"/>
              <a:t>0</a:t>
            </a:r>
            <a:r>
              <a:rPr lang="zh-CN" altLang="en-US" sz="3600" dirty="0"/>
              <a:t>。身高特征很难确定性别，</a:t>
            </a:r>
            <a:r>
              <a:rPr lang="en-US" altLang="zh-CN" sz="3600" dirty="0" err="1"/>
              <a:t>Gini</a:t>
            </a:r>
            <a:r>
              <a:rPr lang="zh-CN" altLang="en-US" sz="3600" dirty="0"/>
              <a:t>值很大</a:t>
            </a:r>
            <a:r>
              <a:rPr lang="zh-CN" altLang="en-US" sz="3600" dirty="0" smtClean="0"/>
              <a:t>。</a:t>
            </a:r>
            <a:endParaRPr lang="zh-CN" altLang="en-US" sz="3600" dirty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通过计算</a:t>
            </a:r>
            <a:r>
              <a:rPr lang="en-US" altLang="zh-CN" sz="3600" dirty="0" err="1" smtClean="0"/>
              <a:t>Gini</a:t>
            </a:r>
            <a:r>
              <a:rPr lang="zh-CN" altLang="en-US" sz="3600" dirty="0" smtClean="0"/>
              <a:t>最小值或者增益从多个</a:t>
            </a:r>
            <a:r>
              <a:rPr lang="zh-CN" altLang="en-US" sz="3600" dirty="0"/>
              <a:t>特征中找到预测分类的最优</a:t>
            </a:r>
            <a:r>
              <a:rPr lang="zh-CN" altLang="en-US" sz="3600" dirty="0" smtClean="0"/>
              <a:t>切分点，递归生成二叉树。</a:t>
            </a:r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39971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en-US" altLang="zh-CN" dirty="0" err="1" smtClean="0"/>
              <a:t>Gini</a:t>
            </a:r>
            <a:r>
              <a:rPr lang="zh-CN" altLang="en-US" dirty="0" smtClean="0"/>
              <a:t>值计算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8736195" cy="725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200" dirty="0" smtClean="0"/>
              <a:t>假设某个</a:t>
            </a:r>
            <a:r>
              <a:rPr lang="zh-CN" altLang="en-US" sz="3200" dirty="0"/>
              <a:t>特征有</a:t>
            </a:r>
            <a:r>
              <a:rPr lang="en-US" altLang="zh-CN" sz="3200" dirty="0"/>
              <a:t>K</a:t>
            </a:r>
            <a:r>
              <a:rPr lang="zh-CN" altLang="en-US" sz="3200" dirty="0"/>
              <a:t>个类别，样本点属于第</a:t>
            </a:r>
            <a:r>
              <a:rPr lang="en-US" altLang="zh-CN" sz="3200" dirty="0"/>
              <a:t>K</a:t>
            </a:r>
            <a:r>
              <a:rPr lang="zh-CN" altLang="en-US" sz="3200" dirty="0"/>
              <a:t>类的概率为</a:t>
            </a:r>
            <a:r>
              <a:rPr lang="en-US" altLang="zh-CN" sz="3200" dirty="0" err="1"/>
              <a:t>Pk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则</a:t>
            </a:r>
            <a:r>
              <a:rPr lang="en-US" altLang="zh-CN" sz="3200" dirty="0" err="1" smtClean="0"/>
              <a:t>Gini</a:t>
            </a:r>
            <a:r>
              <a:rPr lang="zh-CN" altLang="en-US" sz="3200" dirty="0" smtClean="0"/>
              <a:t>指数的定义为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en-US" altLang="zh-CN" sz="6000" dirty="0" smtClean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200" dirty="0" smtClean="0"/>
              <a:t>对于给</a:t>
            </a:r>
            <a:r>
              <a:rPr lang="zh-CN" altLang="en-US" sz="3200" dirty="0"/>
              <a:t>定的样本集合</a:t>
            </a:r>
            <a:r>
              <a:rPr lang="en-US" altLang="zh-CN" sz="3200" dirty="0"/>
              <a:t>D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其</a:t>
            </a:r>
            <a:r>
              <a:rPr lang="en-US" altLang="zh-CN" sz="3200" dirty="0" err="1" smtClean="0"/>
              <a:t>Gini</a:t>
            </a:r>
            <a:r>
              <a:rPr lang="zh-CN" altLang="en-US" sz="3200" dirty="0" smtClean="0"/>
              <a:t>指数为（</a:t>
            </a:r>
            <a:r>
              <a:rPr lang="en-US" altLang="zh-CN" sz="3200" dirty="0" err="1" smtClean="0"/>
              <a:t>Ck</a:t>
            </a:r>
            <a:r>
              <a:rPr lang="zh-CN" altLang="en-US" sz="3200" dirty="0"/>
              <a:t>和</a:t>
            </a:r>
            <a:r>
              <a:rPr lang="en-US" altLang="zh-CN" sz="3200" dirty="0"/>
              <a:t>D</a:t>
            </a:r>
            <a:r>
              <a:rPr lang="zh-CN" altLang="en-US" sz="3200" dirty="0"/>
              <a:t>分别表示子集的个数和样本的个数</a:t>
            </a:r>
            <a:r>
              <a:rPr lang="zh-CN" altLang="en-US" sz="3200" dirty="0" smtClean="0"/>
              <a:t>）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                                                        </a:t>
            </a:r>
            <a:endParaRPr lang="zh-CN" altLang="en-US" sz="3200" dirty="0" smtClean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200" dirty="0" smtClean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200" dirty="0" smtClean="0"/>
              <a:t>如果样本</a:t>
            </a:r>
            <a:r>
              <a:rPr lang="zh-CN" altLang="en-US" sz="3200" dirty="0"/>
              <a:t>集合</a:t>
            </a:r>
            <a:r>
              <a:rPr lang="en-US" altLang="zh-CN" sz="3200" dirty="0"/>
              <a:t>D</a:t>
            </a:r>
            <a:r>
              <a:rPr lang="zh-CN" altLang="en-US" sz="3200" dirty="0"/>
              <a:t>根据某个特征</a:t>
            </a:r>
            <a:r>
              <a:rPr lang="en-US" altLang="zh-CN" sz="3200" dirty="0"/>
              <a:t>A</a:t>
            </a:r>
            <a:r>
              <a:rPr lang="zh-CN" altLang="en-US" sz="3200" dirty="0"/>
              <a:t>被分割为</a:t>
            </a:r>
            <a:r>
              <a:rPr lang="en-US" altLang="zh-CN" sz="3200" dirty="0"/>
              <a:t>D1</a:t>
            </a:r>
            <a:r>
              <a:rPr lang="zh-CN" altLang="en-US" sz="3200" dirty="0"/>
              <a:t>，</a:t>
            </a:r>
            <a:r>
              <a:rPr lang="en-US" altLang="zh-CN" sz="3200" dirty="0"/>
              <a:t>D2</a:t>
            </a:r>
            <a:r>
              <a:rPr lang="zh-CN" altLang="en-US" sz="3200" dirty="0"/>
              <a:t>两个部分，那么在特征</a:t>
            </a:r>
            <a:r>
              <a:rPr lang="en-US" altLang="zh-CN" sz="3200" dirty="0"/>
              <a:t>A</a:t>
            </a:r>
            <a:r>
              <a:rPr lang="zh-CN" altLang="en-US" sz="3200" dirty="0"/>
              <a:t>的条件下，集合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Gini</a:t>
            </a:r>
            <a:r>
              <a:rPr lang="zh-CN" altLang="en-US" sz="3200" dirty="0" smtClean="0"/>
              <a:t>指数的定义为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2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2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Gini</a:t>
            </a:r>
            <a:r>
              <a:rPr lang="en-US" altLang="zh-CN" sz="3200" dirty="0"/>
              <a:t>(D,A)</a:t>
            </a:r>
            <a:r>
              <a:rPr lang="zh-CN" altLang="en-US" sz="3200" dirty="0"/>
              <a:t>表示特征</a:t>
            </a:r>
            <a:r>
              <a:rPr lang="en-US" altLang="zh-CN" sz="3200" dirty="0"/>
              <a:t>A</a:t>
            </a:r>
            <a:r>
              <a:rPr lang="zh-CN" altLang="en-US" sz="3200" dirty="0"/>
              <a:t>不同分组的数据集</a:t>
            </a:r>
            <a:r>
              <a:rPr lang="en-US" altLang="zh-CN" sz="3200" dirty="0"/>
              <a:t>D</a:t>
            </a:r>
            <a:r>
              <a:rPr lang="zh-CN" altLang="en-US" sz="3200" dirty="0"/>
              <a:t>的不确定性。</a:t>
            </a:r>
            <a:r>
              <a:rPr lang="en-US" altLang="zh-CN" sz="3200" dirty="0" err="1"/>
              <a:t>Gini</a:t>
            </a:r>
            <a:r>
              <a:rPr lang="zh-CN" altLang="en-US" sz="3200" dirty="0"/>
              <a:t>指数值越大，样本集合的不确</a:t>
            </a:r>
            <a:r>
              <a:rPr lang="zh-CN" altLang="en-US" sz="3200" dirty="0" smtClean="0"/>
              <a:t>定性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也就</a:t>
            </a:r>
            <a:r>
              <a:rPr lang="zh-CN" altLang="en-US" sz="3200" dirty="0"/>
              <a:t>越</a:t>
            </a:r>
            <a:r>
              <a:rPr lang="zh-CN" altLang="en-US" sz="3200" dirty="0" smtClean="0"/>
              <a:t>大</a:t>
            </a:r>
            <a:endParaRPr lang="en-US" altLang="zh-CN" sz="3200"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4" y="3845363"/>
            <a:ext cx="11078248" cy="10857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4" y="5612730"/>
            <a:ext cx="6401526" cy="12127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544" y="7861881"/>
            <a:ext cx="10232367" cy="1086448"/>
          </a:xfrm>
          <a:prstGeom prst="rect">
            <a:avLst/>
          </a:prstGeom>
        </p:spPr>
      </p:pic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42419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43683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生成决策树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31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计算无分类时的</a:t>
            </a:r>
            <a:r>
              <a:rPr lang="en-US" altLang="zh-CN" sz="3600" dirty="0" err="1" smtClean="0"/>
              <a:t>Gini</a:t>
            </a:r>
            <a:r>
              <a:rPr lang="zh-CN" altLang="en-US" sz="3600" dirty="0" smtClean="0"/>
              <a:t>值，作为增益计算的基数。</a:t>
            </a:r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使用每个特征对数据集进行分类，计算分类后的</a:t>
            </a:r>
            <a:r>
              <a:rPr lang="en-US" altLang="zh-CN" sz="3600" dirty="0" err="1"/>
              <a:t>Gini</a:t>
            </a:r>
            <a:r>
              <a:rPr lang="zh-CN" altLang="en-US" sz="3600" dirty="0" smtClean="0"/>
              <a:t>值</a:t>
            </a:r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找出增益最大的特征，然后进行拆分（生成二叉树节点）</a:t>
            </a:r>
          </a:p>
          <a:p>
            <a:pPr marL="742950" indent="-742950" algn="l" defTabSz="12700">
              <a:lnSpc>
                <a:spcPct val="120000"/>
              </a:lnSpc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对新生成的叶子节点，进行递归计算。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14586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1436291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举例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8676054" cy="186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分类问题：根据房产状况，婚姻状况，年收入，确定是否存在债务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en-US" altLang="zh-CN" sz="3600" dirty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37737"/>
              </p:ext>
            </p:extLst>
          </p:nvPr>
        </p:nvGraphicFramePr>
        <p:xfrm>
          <a:off x="1800544" y="4716702"/>
          <a:ext cx="16256000" cy="6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0"/>
                <a:gridCol w="3251200"/>
                <a:gridCol w="3251200"/>
                <a:gridCol w="3251200"/>
                <a:gridCol w="3251200"/>
              </a:tblGrid>
              <a:tr h="5974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房产状况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婚姻状况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年收入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存在债务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离婚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5974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10714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584991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计算过程</a:t>
            </a:r>
            <a:r>
              <a:rPr lang="en-US" altLang="zh-CN" dirty="0" smtClean="0"/>
              <a:t>(1)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718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Step 1. </a:t>
            </a:r>
            <a:r>
              <a:rPr lang="zh-CN" altLang="en-US" sz="3600" dirty="0" smtClean="0"/>
              <a:t>计算无分类时的</a:t>
            </a:r>
            <a:r>
              <a:rPr lang="en-US" altLang="zh-CN" sz="3600" dirty="0" err="1" smtClean="0"/>
              <a:t>Gini</a:t>
            </a:r>
            <a:r>
              <a:rPr lang="zh-CN" altLang="en-US" sz="3600" dirty="0" smtClean="0"/>
              <a:t>值，作为增益计算的基数。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 smtClean="0"/>
              <a:t>Gini</a:t>
            </a:r>
            <a:r>
              <a:rPr lang="mr-IN" altLang="zh-CN" sz="3600" dirty="0"/>
              <a:t>(</a:t>
            </a:r>
            <a:r>
              <a:rPr lang="zh-CN" altLang="mr-IN" sz="3600" dirty="0"/>
              <a:t>无分类</a:t>
            </a:r>
            <a:r>
              <a:rPr lang="mr-IN" altLang="zh-CN" sz="3600" dirty="0"/>
              <a:t>) = 1 − (3/10)^2 − (7/10)^2 = </a:t>
            </a:r>
            <a:r>
              <a:rPr lang="mr-IN" altLang="zh-CN" sz="3600" dirty="0" smtClean="0"/>
              <a:t>0.42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mr-IN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Step </a:t>
            </a:r>
            <a:r>
              <a:rPr lang="zh-CN" altLang="zh-CN" sz="3600" dirty="0" smtClean="0"/>
              <a:t>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 使用每个特征对数据集进行分类，计算分类后的</a:t>
            </a:r>
            <a:r>
              <a:rPr lang="en-US" altLang="zh-CN" sz="3600" dirty="0" err="1"/>
              <a:t>Gini</a:t>
            </a:r>
            <a:r>
              <a:rPr lang="zh-CN" altLang="en-US" sz="3600" dirty="0" smtClean="0"/>
              <a:t>值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 smtClean="0"/>
              <a:t>Gini</a:t>
            </a:r>
            <a:r>
              <a:rPr lang="mr-IN" altLang="zh-CN" sz="3600" dirty="0"/>
              <a:t>(</a:t>
            </a:r>
            <a:r>
              <a:rPr lang="zh-CN" altLang="mr-IN" sz="3600" dirty="0"/>
              <a:t>房产</a:t>
            </a:r>
            <a:r>
              <a:rPr lang="mr-IN" altLang="zh-CN" sz="3600" dirty="0"/>
              <a:t>) = </a:t>
            </a:r>
            <a:r>
              <a:rPr lang="mr-IN" altLang="zh-CN" sz="3600" dirty="0" smtClean="0"/>
              <a:t>(</a:t>
            </a:r>
            <a:r>
              <a:rPr lang="mr-IN" altLang="zh-CN" sz="3600" dirty="0"/>
              <a:t>3/</a:t>
            </a:r>
            <a:r>
              <a:rPr lang="mr-IN" altLang="zh-CN" sz="3600" dirty="0" smtClean="0"/>
              <a:t>10) × [</a:t>
            </a:r>
            <a:r>
              <a:rPr lang="mr-IN" altLang="zh-CN" sz="3600" dirty="0"/>
              <a:t>1−(0</a:t>
            </a:r>
            <a:r>
              <a:rPr lang="mr-IN" altLang="zh-CN" sz="3600" dirty="0" smtClean="0"/>
              <a:t>/3)</a:t>
            </a:r>
            <a:r>
              <a:rPr lang="mr-IN" altLang="zh-CN" sz="3600" dirty="0"/>
              <a:t>^2−</a:t>
            </a:r>
            <a:r>
              <a:rPr lang="mr-IN" altLang="zh-CN" sz="3600" dirty="0" smtClean="0"/>
              <a:t>(3/3)</a:t>
            </a:r>
            <a:r>
              <a:rPr lang="mr-IN" altLang="zh-CN" sz="3600" dirty="0"/>
              <a:t>^</a:t>
            </a:r>
            <a:r>
              <a:rPr lang="mr-IN" altLang="zh-CN" sz="3600" dirty="0" smtClean="0"/>
              <a:t>2] + </a:t>
            </a:r>
            <a:r>
              <a:rPr lang="mr-IN" altLang="zh-CN" sz="3600" dirty="0"/>
              <a:t>(7/10) ×  [1−</a:t>
            </a:r>
            <a:r>
              <a:rPr lang="mr-IN" altLang="zh-CN" sz="3600" dirty="0" smtClean="0"/>
              <a:t>(3/7)</a:t>
            </a:r>
            <a:r>
              <a:rPr lang="mr-IN" altLang="zh-CN" sz="3600" dirty="0"/>
              <a:t>^2−</a:t>
            </a:r>
            <a:r>
              <a:rPr lang="mr-IN" altLang="zh-CN" sz="3600" dirty="0" smtClean="0"/>
              <a:t>(4/7)</a:t>
            </a:r>
            <a:r>
              <a:rPr lang="mr-IN" altLang="zh-CN" sz="3600" dirty="0"/>
              <a:t>^2] </a:t>
            </a:r>
            <a:r>
              <a:rPr lang="mr-IN" altLang="zh-CN" sz="3600" dirty="0" smtClean="0"/>
              <a:t> = 0.343</a:t>
            </a:r>
            <a:endParaRPr lang="zh-CN" altLang="en-US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/>
              <a:t>Gini(</a:t>
            </a:r>
            <a:r>
              <a:rPr lang="zh-CN" altLang="mr-IN" sz="3600" dirty="0"/>
              <a:t>已婚</a:t>
            </a:r>
            <a:r>
              <a:rPr lang="mr-IN" altLang="zh-CN" sz="3600" dirty="0"/>
              <a:t>) = (4/10) × [1−(0/4)^2−(4/4)^2] </a:t>
            </a:r>
            <a:r>
              <a:rPr lang="mr-IN" altLang="zh-CN" sz="3600" dirty="0" smtClean="0"/>
              <a:t>+ </a:t>
            </a:r>
            <a:r>
              <a:rPr lang="mr-IN" altLang="zh-CN" sz="3600" dirty="0"/>
              <a:t>(6/10) × [1−(3/6)^2−(3/6)^2] = </a:t>
            </a:r>
            <a:r>
              <a:rPr lang="mr-IN" altLang="zh-CN" sz="3600" dirty="0" smtClean="0"/>
              <a:t>0.3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/>
              <a:t>Gini(</a:t>
            </a:r>
            <a:r>
              <a:rPr lang="zh-CN" altLang="mr-IN" sz="3600" dirty="0"/>
              <a:t>单身</a:t>
            </a:r>
            <a:r>
              <a:rPr lang="mr-IN" altLang="zh-CN" sz="3600" dirty="0"/>
              <a:t>) = (4/10) × [1−(2/4^)2−(2/4)^2] </a:t>
            </a:r>
            <a:r>
              <a:rPr lang="mr-IN" altLang="zh-CN" sz="3600" dirty="0" smtClean="0"/>
              <a:t>+ </a:t>
            </a:r>
            <a:r>
              <a:rPr lang="mr-IN" altLang="zh-CN" sz="3600" dirty="0"/>
              <a:t>(6/10) × [1−(1/6^)2−(5/6)^2] = </a:t>
            </a:r>
            <a:r>
              <a:rPr lang="mr-IN" altLang="zh-CN" sz="3600" dirty="0" smtClean="0"/>
              <a:t>0.367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/>
              <a:t>Gini(</a:t>
            </a:r>
            <a:r>
              <a:rPr lang="zh-CN" altLang="mr-IN" sz="3600" dirty="0"/>
              <a:t>离婚</a:t>
            </a:r>
            <a:r>
              <a:rPr lang="mr-IN" altLang="zh-CN" sz="3600" dirty="0"/>
              <a:t>) = (2/10) × [1-(1/2^)2−(1/2)^2] </a:t>
            </a:r>
            <a:r>
              <a:rPr lang="mr-IN" altLang="zh-CN" sz="3600" dirty="0" smtClean="0"/>
              <a:t>+ </a:t>
            </a:r>
            <a:r>
              <a:rPr lang="mr-IN" altLang="zh-CN" sz="3600" dirty="0"/>
              <a:t>(8/10) × [1−(2/8)^2 −(6/8)^2] = 0.4</a:t>
            </a:r>
            <a:endParaRPr lang="zh-CN" altLang="en-US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收入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参考特征取相邻数字的中值点，比如</a:t>
            </a:r>
            <a:r>
              <a:rPr lang="en-US" altLang="zh-CN" sz="3600" dirty="0" smtClean="0"/>
              <a:t>60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70</a:t>
            </a:r>
            <a:r>
              <a:rPr lang="zh-CN" altLang="en-US" sz="3600" dirty="0" smtClean="0"/>
              <a:t>之间取</a:t>
            </a:r>
            <a:r>
              <a:rPr lang="en-US" altLang="zh-CN" sz="3600" dirty="0" smtClean="0"/>
              <a:t>65</a:t>
            </a:r>
            <a:r>
              <a:rPr lang="zh-CN" altLang="en-US" sz="3600" dirty="0" smtClean="0"/>
              <a:t>）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2890"/>
              </p:ext>
            </p:extLst>
          </p:nvPr>
        </p:nvGraphicFramePr>
        <p:xfrm>
          <a:off x="1959242" y="9330564"/>
          <a:ext cx="17693700" cy="192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370"/>
                <a:gridCol w="1769370"/>
                <a:gridCol w="1769370"/>
                <a:gridCol w="1769370"/>
                <a:gridCol w="1769370"/>
                <a:gridCol w="1769370"/>
                <a:gridCol w="1769370"/>
                <a:gridCol w="1769370"/>
                <a:gridCol w="1769370"/>
                <a:gridCol w="1769370"/>
              </a:tblGrid>
              <a:tr h="991663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中值点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65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72.5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80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87.7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92.5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97.5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110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122.5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172.5</a:t>
                      </a:r>
                      <a:endParaRPr lang="zh-CN" altLang="en-US" sz="3000" dirty="0"/>
                    </a:p>
                  </a:txBody>
                  <a:tcPr anchor="ctr"/>
                </a:tc>
              </a:tr>
              <a:tr h="936173">
                <a:tc>
                  <a:txBody>
                    <a:bodyPr/>
                    <a:lstStyle/>
                    <a:p>
                      <a:r>
                        <a:rPr lang="en-US" altLang="zh-CN" sz="3000" dirty="0" err="1" smtClean="0"/>
                        <a:t>Gini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0.4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0.375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0.343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0.417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0.4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0.3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0.343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0.375</a:t>
                      </a:r>
                      <a:endParaRPr lang="zh-CN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0.4</a:t>
                      </a:r>
                      <a:endParaRPr lang="zh-CN" alt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18935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584991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计算过程</a:t>
            </a:r>
            <a:r>
              <a:rPr lang="en-US" altLang="zh-CN" dirty="0" smtClean="0"/>
              <a:t>(2)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141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en-US" dirty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x-none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dirty="0"/>
          </a:p>
        </p:txBody>
      </p:sp>
      <p:sp>
        <p:nvSpPr>
          <p:cNvPr id="8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678526"/>
            <a:ext cx="10355816" cy="9391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Step3 </a:t>
            </a:r>
            <a:r>
              <a:rPr lang="zh-CN" altLang="en-US" sz="3600" dirty="0" smtClean="0"/>
              <a:t>找出增</a:t>
            </a:r>
            <a:r>
              <a:rPr lang="zh-CN" altLang="en-US" sz="3600" dirty="0"/>
              <a:t>益最大的特征，然后进行拆分（</a:t>
            </a:r>
            <a:r>
              <a:rPr lang="zh-CN" altLang="en-US" sz="3600" dirty="0" smtClean="0"/>
              <a:t>生成二叉树节点</a:t>
            </a:r>
            <a:r>
              <a:rPr lang="zh-CN" altLang="zh-CN" sz="3600" dirty="0"/>
              <a:t>）</a:t>
            </a:r>
            <a:r>
              <a:rPr lang="zh-CN" altLang="en-US" sz="3600" dirty="0" smtClean="0"/>
              <a:t>。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mr-IN" altLang="zh-CN" sz="3600" dirty="0"/>
              <a:t>Gini</a:t>
            </a:r>
            <a:r>
              <a:rPr lang="mr-IN" altLang="zh-CN" sz="3600" dirty="0" smtClean="0"/>
              <a:t>(</a:t>
            </a:r>
            <a:r>
              <a:rPr lang="zh-CN" altLang="en-US" sz="3600" dirty="0" smtClean="0"/>
              <a:t>增益</a:t>
            </a:r>
            <a:r>
              <a:rPr lang="mr-IN" altLang="zh-CN" sz="3600" dirty="0" smtClean="0"/>
              <a:t>) 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 </a:t>
            </a:r>
            <a:r>
              <a:rPr lang="mr-IN" altLang="zh-CN" sz="3600" dirty="0"/>
              <a:t>Gini(</a:t>
            </a:r>
            <a:r>
              <a:rPr lang="zh-CN" altLang="mr-IN" sz="3600" dirty="0"/>
              <a:t>无分类</a:t>
            </a:r>
            <a:r>
              <a:rPr lang="mr-IN" altLang="zh-CN" sz="3600" dirty="0"/>
              <a:t>) 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 </a:t>
            </a:r>
            <a:r>
              <a:rPr lang="mr-IN" altLang="zh-CN" sz="3600" dirty="0"/>
              <a:t>Gini</a:t>
            </a:r>
            <a:r>
              <a:rPr lang="mr-IN" altLang="zh-CN" sz="3600" dirty="0" smtClean="0"/>
              <a:t>(</a:t>
            </a:r>
            <a:r>
              <a:rPr lang="zh-CN" altLang="en-US" sz="3600" dirty="0" smtClean="0"/>
              <a:t>特征</a:t>
            </a:r>
            <a:r>
              <a:rPr lang="mr-IN" altLang="zh-CN" sz="3600" dirty="0" smtClean="0"/>
              <a:t>) </a:t>
            </a:r>
            <a:endParaRPr lang="zh-CN" altLang="en-US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很明显第一轮增益最大的是</a:t>
            </a:r>
            <a:r>
              <a:rPr lang="mr-IN" altLang="zh-CN" sz="3600" dirty="0"/>
              <a:t>Gini(</a:t>
            </a:r>
            <a:r>
              <a:rPr lang="zh-CN" altLang="mr-IN" sz="3600" dirty="0"/>
              <a:t>已婚</a:t>
            </a:r>
            <a:r>
              <a:rPr lang="mr-IN" altLang="zh-CN" sz="3600" dirty="0"/>
              <a:t>) </a:t>
            </a:r>
            <a:r>
              <a:rPr lang="zh-CN" altLang="en-US" sz="3600" dirty="0" smtClean="0"/>
              <a:t>或者 </a:t>
            </a:r>
            <a:r>
              <a:rPr lang="en-US" altLang="zh-CN" sz="3600" dirty="0" err="1" smtClean="0"/>
              <a:t>Gini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收入</a:t>
            </a:r>
            <a:r>
              <a:rPr lang="en-US" altLang="zh-CN" sz="3600" dirty="0" smtClean="0"/>
              <a:t>97.5k)</a:t>
            </a:r>
            <a:r>
              <a:rPr lang="zh-CN" altLang="en-US" sz="3600" dirty="0" smtClean="0"/>
              <a:t>。根据计算结果对数据集进行拆分。</a:t>
            </a:r>
            <a:endParaRPr lang="zh-CN" altLang="en-US" sz="3600" dirty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Step4 </a:t>
            </a:r>
            <a:r>
              <a:rPr lang="zh-CN" altLang="en-US" sz="3600" dirty="0" smtClean="0"/>
              <a:t>对</a:t>
            </a:r>
            <a:r>
              <a:rPr lang="zh-CN" altLang="en-US" sz="3600" dirty="0"/>
              <a:t>新生成的叶子节点，</a:t>
            </a:r>
            <a:r>
              <a:rPr lang="zh-CN" altLang="en-US" sz="3600" dirty="0" smtClean="0"/>
              <a:t>进行递归计算，</a:t>
            </a:r>
            <a:r>
              <a:rPr lang="zh-CN" altLang="en-US" sz="3600" dirty="0" smtClean="0"/>
              <a:t>最终生成决策树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分裂终止条件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zh-CN" sz="3600" dirty="0"/>
              <a:t>1</a:t>
            </a:r>
            <a:r>
              <a:rPr lang="en-US" altLang="zh-CN" sz="3600" dirty="0"/>
              <a:t>. </a:t>
            </a:r>
            <a:r>
              <a:rPr lang="zh-CN" altLang="en-US" sz="3600" dirty="0" smtClean="0"/>
              <a:t>节点数据量低于阈值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2.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Gini</a:t>
            </a:r>
            <a:r>
              <a:rPr lang="zh-CN" altLang="en-US" sz="3600" dirty="0" smtClean="0"/>
              <a:t>值小于阀值</a:t>
            </a:r>
            <a:r>
              <a:rPr lang="zh-CN" altLang="en-US" sz="3600" dirty="0"/>
              <a:t>（</a:t>
            </a:r>
            <a:r>
              <a:rPr lang="en-US" altLang="zh-CN" sz="3600" dirty="0" smtClean="0"/>
              <a:t>0</a:t>
            </a:r>
            <a:r>
              <a:rPr lang="zh-CN" altLang="en-US" sz="3600" dirty="0" smtClean="0"/>
              <a:t>是完美的状况）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 </a:t>
            </a:r>
            <a:r>
              <a:rPr lang="zh-CN" altLang="en-US" sz="3600" dirty="0" smtClean="0"/>
              <a:t>决策树的深度达到</a:t>
            </a:r>
            <a:r>
              <a:rPr lang="zh-CN" altLang="en-US" sz="3600" dirty="0" smtClean="0"/>
              <a:t>阈值</a:t>
            </a:r>
            <a:endParaRPr lang="en-US" altLang="zh-CN" sz="3600" dirty="0" smtClean="0"/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zh-CN" sz="3600" dirty="0" smtClean="0"/>
              <a:t>4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 特征分类完毕</a:t>
            </a:r>
            <a:endParaRPr lang="en-US" altLang="zh-CN" sz="3600"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579" y="1936779"/>
            <a:ext cx="5994464" cy="9373457"/>
          </a:xfrm>
          <a:prstGeom prst="rect">
            <a:avLst/>
          </a:prstGeom>
        </p:spPr>
      </p:pic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38869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103140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过拟合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3113027"/>
            <a:ext cx="1936504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dirty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3113026"/>
            <a:ext cx="14707331" cy="8447599"/>
          </a:xfrm>
          <a:prstGeom prst="rect">
            <a:avLst/>
          </a:prstGeom>
        </p:spPr>
      </p:pic>
      <p:sp>
        <p:nvSpPr>
          <p:cNvPr name="文本框 2" id="18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E6636BC20180234D78A0072836F0B9C012B9B2041C140B70A1D98C3CB1912B79CB41B938B1660B0B2239290838467AEBB91921AA11D0AB211BBFC2F2701E1BD524FFC2AD7320A487A48D2A876AB24A44D9B1EFC1722002A2F89841981A42AC78DC862B9D9E3</a:t>
            </a:r>
          </a:p>
        </p:txBody>
      </p:sp>
    </p:spTree>
    <p:extLst>
      <p:ext uri="{BB962C8B-B14F-4D97-AF65-F5344CB8AC3E}">
        <p14:creationId xmlns:p14="http://schemas.microsoft.com/office/powerpoint/2010/main" val="18323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751</Words>
  <Application>Microsoft Macintosh PowerPoint</Application>
  <PresentationFormat>自定义</PresentationFormat>
  <Paragraphs>155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gong chen</cp:lastModifiedBy>
  <cp:revision>511</cp:revision>
  <dcterms:modified xsi:type="dcterms:W3CDTF">2019-01-24T09:38:15Z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E6636BC20180234D78A0072836F0BCD012B9B20E1CBB8B70A1D98336B1982BACDB48B63811680B0E22B92708384629EB951921DAA1D02B011BBFC229730E15DC24FDBDAD0C2CA4A744862BB76AA247465E31E83571A0637ED8189198611FAC08D8162B926E3</vt:lpwstr>
  </property>
  <property fmtid="{D5CDD505-2E9C-101B-9397-08002B2CF9AE}" pid="3" name="property2">
    <vt:lpwstr>E6636BC20180234D78A0072836F0B9C012B9B2041C140B70A1D98C3CB1912B79CB41B938B1660B0B2239290838467AEBB91921AA11D0AB211BBFC2F2701E1BD524FFC2AD7320A487A48D2A876AB24A44D9B1EFC1722002A2F89841981A42AC78DC862B9D9E3</vt:lpwstr>
  </property>
</Properties>
</file>