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58" r:id="rId4"/>
    <p:sldId id="277" r:id="rId5"/>
    <p:sldId id="278" r:id="rId6"/>
    <p:sldId id="280" r:id="rId7"/>
    <p:sldId id="265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hjCYdZbLiPxHT2TkuP6+2ZFJjj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B7E"/>
    <a:srgbClr val="E85636"/>
    <a:srgbClr val="EA6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07AE3636-3499-38DF-42A8-F7963615A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48b6f56bc_7_0:notes">
            <a:extLst>
              <a:ext uri="{FF2B5EF4-FFF2-40B4-BE49-F238E27FC236}">
                <a16:creationId xmlns:a16="http://schemas.microsoft.com/office/drawing/2014/main" id="{76C6FD3E-6614-EA09-373B-8CCCD7C1E3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248b6f56bc_7_0:notes">
            <a:extLst>
              <a:ext uri="{FF2B5EF4-FFF2-40B4-BE49-F238E27FC236}">
                <a16:creationId xmlns:a16="http://schemas.microsoft.com/office/drawing/2014/main" id="{DC7CD942-6F81-2659-A952-4B8728CE87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00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48b6f56bc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248b6f56bc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CB31CB7C-EB30-D45E-4B7D-BBF80FFA3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48b6f56bc_7_0:notes">
            <a:extLst>
              <a:ext uri="{FF2B5EF4-FFF2-40B4-BE49-F238E27FC236}">
                <a16:creationId xmlns:a16="http://schemas.microsoft.com/office/drawing/2014/main" id="{ADFB8A2F-4D1B-82FE-4EE7-221246363E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248b6f56bc_7_0:notes">
            <a:extLst>
              <a:ext uri="{FF2B5EF4-FFF2-40B4-BE49-F238E27FC236}">
                <a16:creationId xmlns:a16="http://schemas.microsoft.com/office/drawing/2014/main" id="{9FE56836-FE79-5517-C243-18B7BD33FC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777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056D2BAC-5EF4-01BB-0AF1-86670D267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48b6f56bc_7_0:notes">
            <a:extLst>
              <a:ext uri="{FF2B5EF4-FFF2-40B4-BE49-F238E27FC236}">
                <a16:creationId xmlns:a16="http://schemas.microsoft.com/office/drawing/2014/main" id="{7E03D0A4-45C8-DBE2-3BB6-910992DF09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248b6f56bc_7_0:notes">
            <a:extLst>
              <a:ext uri="{FF2B5EF4-FFF2-40B4-BE49-F238E27FC236}">
                <a16:creationId xmlns:a16="http://schemas.microsoft.com/office/drawing/2014/main" id="{96211E6A-9E57-A1A3-8A8B-782FFE2CBB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88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F36A77BB-326C-3991-D314-BD317FC44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48b6f56bc_7_0:notes">
            <a:extLst>
              <a:ext uri="{FF2B5EF4-FFF2-40B4-BE49-F238E27FC236}">
                <a16:creationId xmlns:a16="http://schemas.microsoft.com/office/drawing/2014/main" id="{ADE04952-0E87-0AD9-D925-ACE1DA6CE5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2248b6f56bc_7_0:notes">
            <a:extLst>
              <a:ext uri="{FF2B5EF4-FFF2-40B4-BE49-F238E27FC236}">
                <a16:creationId xmlns:a16="http://schemas.microsoft.com/office/drawing/2014/main" id="{CEAFB2D5-17ED-C0A4-278C-332CF3A313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58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2"/>
          <p:cNvCxnSpPr/>
          <p:nvPr/>
        </p:nvCxnSpPr>
        <p:spPr>
          <a:xfrm>
            <a:off x="3188901" y="2499715"/>
            <a:ext cx="5810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9" name="Google Shape;8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9526" y="4475767"/>
            <a:ext cx="1708848" cy="111598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"/>
          <p:cNvSpPr txBox="1"/>
          <p:nvPr/>
        </p:nvSpPr>
        <p:spPr>
          <a:xfrm>
            <a:off x="749065" y="1034391"/>
            <a:ext cx="10689771" cy="128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172B7E"/>
              </a:buClr>
              <a:buSzPts val="4000"/>
            </a:pPr>
            <a:r>
              <a:rPr lang="en-US" sz="4400" dirty="0">
                <a:solidFill>
                  <a:srgbClr val="172B7E"/>
                </a:solidFill>
                <a:latin typeface="Ancizar Sans" panose="020B0602040300000003" pitchFamily="34" charset="0"/>
              </a:rPr>
              <a:t>Multicriteria Spatial Analysis: Ideal areas for living in Cundinamarca </a:t>
            </a:r>
            <a:endParaRPr sz="1600" b="0" i="0" u="none" strike="noStrike" cap="none" dirty="0">
              <a:solidFill>
                <a:srgbClr val="000000"/>
              </a:solidFill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4320650" y="2907036"/>
            <a:ext cx="35466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800" b="0" i="0" u="none" strike="noStrike" cap="none" dirty="0">
                <a:solidFill>
                  <a:srgbClr val="000000"/>
                </a:solidFill>
                <a:latin typeface="Ancizar Sans" panose="020B0602040300000003" pitchFamily="34" charset="0"/>
                <a:sym typeface="Arial"/>
              </a:rPr>
              <a:t>Alicia Arévalo Robinson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800" dirty="0" err="1">
                <a:latin typeface="Ancizar Sans" panose="020B0602040300000003" pitchFamily="34" charset="0"/>
              </a:rPr>
              <a:t>July</a:t>
            </a:r>
            <a:r>
              <a:rPr lang="es-CO" sz="1800" dirty="0">
                <a:latin typeface="Ancizar Sans" panose="020B0602040300000003" pitchFamily="34" charset="0"/>
              </a:rPr>
              <a:t>, 2025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800" dirty="0">
              <a:latin typeface="Ancizar Sans" panose="020B06020403000000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E47943FF-5CB6-61D4-405B-5D1F95030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F2648DD2-ADCF-4069-42A8-916BC9774E3F}"/>
              </a:ext>
            </a:extLst>
          </p:cNvPr>
          <p:cNvSpPr txBox="1"/>
          <p:nvPr/>
        </p:nvSpPr>
        <p:spPr>
          <a:xfrm>
            <a:off x="827314" y="464167"/>
            <a:ext cx="10689771" cy="69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172B7E"/>
              </a:buClr>
              <a:buSzPts val="4000"/>
            </a:pPr>
            <a:r>
              <a:rPr lang="es-CO" sz="4400" b="0" i="0" u="none" strike="noStrike" cap="none" dirty="0" err="1">
                <a:solidFill>
                  <a:srgbClr val="172B7E"/>
                </a:solidFill>
                <a:latin typeface="Ancizar Sans" panose="020B0602040300000003" pitchFamily="34" charset="0"/>
                <a:sym typeface="Arial"/>
              </a:rPr>
              <a:t>Objective</a:t>
            </a:r>
            <a:endParaRPr lang="es-CO" sz="1600" b="0" i="0" u="none" strike="noStrike" cap="none" noProof="0" dirty="0">
              <a:latin typeface="Ancizar Sans" panose="020B0602040300000003" pitchFamily="34" charset="0"/>
              <a:sym typeface="Arial"/>
            </a:endParaRPr>
          </a:p>
        </p:txBody>
      </p:sp>
      <p:sp>
        <p:nvSpPr>
          <p:cNvPr id="98" name="Google Shape;98;g2248b6f56bc_7_0">
            <a:extLst>
              <a:ext uri="{FF2B5EF4-FFF2-40B4-BE49-F238E27FC236}">
                <a16:creationId xmlns:a16="http://schemas.microsoft.com/office/drawing/2014/main" id="{09D3E8DB-2E3E-3E7A-256D-F8036CE7DC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0440" y="1887279"/>
            <a:ext cx="6070130" cy="308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>
              <a:buNone/>
            </a:pPr>
            <a:r>
              <a:rPr lang="en-US" dirty="0">
                <a:latin typeface="Ancizar Sans" panose="020B0602040300000003" pitchFamily="34" charset="0"/>
              </a:rPr>
              <a:t>To identify the most suitable areas for living in the department of Cundinamarca through a spatial multi-criteria analysis (SMCA), integrating environmental factors, infrastructure and regulatory restrictions</a:t>
            </a:r>
            <a:endParaRPr dirty="0">
              <a:latin typeface="Ancizar Sans" panose="020B0602040300000003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D7E8796-B90A-98F1-3880-EBF109C71A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7E4D4-EE10-BC4A-E4D3-AB79A009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36" y="1714499"/>
            <a:ext cx="3055493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249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3D5D0834-C523-69C0-F6B5-B5B10BD4AFA4}"/>
              </a:ext>
            </a:extLst>
          </p:cNvPr>
          <p:cNvSpPr txBox="1"/>
          <p:nvPr/>
        </p:nvSpPr>
        <p:spPr>
          <a:xfrm>
            <a:off x="751114" y="187843"/>
            <a:ext cx="10689771" cy="69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172B7E"/>
              </a:buClr>
              <a:buSzPts val="4000"/>
            </a:pPr>
            <a:r>
              <a:rPr lang="es-CO" sz="4000" dirty="0">
                <a:solidFill>
                  <a:srgbClr val="172B7E"/>
                </a:solidFill>
                <a:latin typeface="Ancizar Serif Extrabold" panose="020A0902070300000003" pitchFamily="18" charset="0"/>
              </a:rPr>
              <a:t>Data</a:t>
            </a:r>
            <a:endParaRPr lang="es-CO" sz="1400" b="0" i="0" u="none" strike="noStrike" cap="none" noProof="0" dirty="0">
              <a:latin typeface="Ancizar Serif Extrabold" panose="020A0902070300000003" pitchFamily="18" charset="0"/>
              <a:sym typeface="Arial"/>
            </a:endParaRPr>
          </a:p>
        </p:txBody>
      </p:sp>
      <p:sp>
        <p:nvSpPr>
          <p:cNvPr id="3" name="Google Shape;98;g2248b6f56bc_7_0">
            <a:extLst>
              <a:ext uri="{FF2B5EF4-FFF2-40B4-BE49-F238E27FC236}">
                <a16:creationId xmlns:a16="http://schemas.microsoft.com/office/drawing/2014/main" id="{9B39A2C4-4A75-B835-AD9E-35F5CD5081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899" y="1000786"/>
            <a:ext cx="11506199" cy="507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Ancizar Sans" panose="020B0602040300000003" pitchFamily="34" charset="0"/>
              </a:rPr>
              <a:t>Vector and raster layers are used to represent:</a:t>
            </a:r>
          </a:p>
          <a:p>
            <a:pPr indent="-457200"/>
            <a:r>
              <a:rPr lang="en-US" dirty="0">
                <a:latin typeface="Ancizar Sans" panose="020B0602040300000003" pitchFamily="34" charset="0"/>
              </a:rPr>
              <a:t>Physical conditions: elevation (DEM), slope, average temperature.</a:t>
            </a:r>
          </a:p>
          <a:p>
            <a:pPr indent="-457200"/>
            <a:r>
              <a:rPr lang="en-US" dirty="0">
                <a:latin typeface="Ancizar Sans" panose="020B0602040300000003" pitchFamily="34" charset="0"/>
              </a:rPr>
              <a:t>Infrastructure and services: Water and sewage coverage, road network, population centers, municipal categories.</a:t>
            </a:r>
          </a:p>
          <a:p>
            <a:pPr indent="-457200"/>
            <a:r>
              <a:rPr lang="en-US" dirty="0">
                <a:latin typeface="Ancizar Sans" panose="020B0602040300000003" pitchFamily="34" charset="0"/>
              </a:rPr>
              <a:t>Legal restrictions: Protected areas (RUNAP), mining titles, indigenous reserves, land use coverage (e.g. water bodies).</a:t>
            </a:r>
          </a:p>
          <a:p>
            <a:pPr marL="0" indent="0">
              <a:buNone/>
            </a:pPr>
            <a:r>
              <a:rPr lang="en-US" dirty="0">
                <a:latin typeface="Ancizar Sans" panose="020B0602040300000003" pitchFamily="34" charset="0"/>
              </a:rPr>
              <a:t>All data are reprojected and cropped to the Cundinamarca area to ensure spatial consistency</a:t>
            </a:r>
            <a:endParaRPr dirty="0">
              <a:latin typeface="Ancizar Sans" panose="020B06020403000000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D3D962BB-951D-DAA3-CBF8-15EE74988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58F37B7B-28BF-55B4-AD6C-EC74D6362450}"/>
              </a:ext>
            </a:extLst>
          </p:cNvPr>
          <p:cNvSpPr txBox="1"/>
          <p:nvPr/>
        </p:nvSpPr>
        <p:spPr>
          <a:xfrm>
            <a:off x="751114" y="187843"/>
            <a:ext cx="10689771" cy="69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172B7E"/>
              </a:buClr>
              <a:buSzPts val="4000"/>
            </a:pPr>
            <a:r>
              <a:rPr lang="es-CO" sz="4000" dirty="0">
                <a:solidFill>
                  <a:srgbClr val="172B7E"/>
                </a:solidFill>
                <a:latin typeface="Ancizar Serif Extrabold" panose="020A0902070300000003" pitchFamily="18" charset="0"/>
              </a:rPr>
              <a:t>Data</a:t>
            </a:r>
            <a:endParaRPr lang="es-CO" sz="1400" b="0" i="0" u="none" strike="noStrike" cap="none" noProof="0" dirty="0">
              <a:latin typeface="Ancizar Serif Extrabold" panose="020A0902070300000003" pitchFamily="18" charset="0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950A8-C50A-85AD-4011-09E9CA72D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3" y="761999"/>
            <a:ext cx="10557491" cy="52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6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090AE9AE-79CE-07A1-C4F4-1677E51E1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C7AB683-6BC8-40B4-EDB3-3131B50C520E}"/>
              </a:ext>
            </a:extLst>
          </p:cNvPr>
          <p:cNvSpPr txBox="1"/>
          <p:nvPr/>
        </p:nvSpPr>
        <p:spPr>
          <a:xfrm>
            <a:off x="751114" y="22196"/>
            <a:ext cx="10689771" cy="69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172B7E"/>
              </a:buClr>
              <a:buSzPts val="4000"/>
            </a:pPr>
            <a:r>
              <a:rPr lang="es-CO" sz="4000" dirty="0" err="1">
                <a:solidFill>
                  <a:srgbClr val="172B7E"/>
                </a:solidFill>
                <a:latin typeface="Ancizar Serif Extrabold" panose="020A0902070300000003" pitchFamily="18" charset="0"/>
              </a:rPr>
              <a:t>Methodology</a:t>
            </a:r>
            <a:endParaRPr lang="es-CO" sz="1400" b="0" i="0" u="none" strike="noStrike" cap="none" noProof="0" dirty="0">
              <a:latin typeface="Ancizar Serif Extrabold" panose="020A0902070300000003" pitchFamily="18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D7153-814C-2CCD-9C28-1E89449E575B}"/>
              </a:ext>
            </a:extLst>
          </p:cNvPr>
          <p:cNvSpPr txBox="1"/>
          <p:nvPr/>
        </p:nvSpPr>
        <p:spPr>
          <a:xfrm>
            <a:off x="468085" y="781716"/>
            <a:ext cx="2960914" cy="400110"/>
          </a:xfrm>
          <a:prstGeom prst="rect">
            <a:avLst/>
          </a:prstGeom>
          <a:solidFill>
            <a:srgbClr val="172B7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  <a:latin typeface="Ancizar Serif Semibold" panose="020A0702070300000003" pitchFamily="18" charset="0"/>
              </a:rPr>
              <a:t>1. Data Processing</a:t>
            </a:r>
            <a:endParaRPr lang="en-US" sz="2000" dirty="0">
              <a:solidFill>
                <a:schemeClr val="bg1"/>
              </a:solidFill>
              <a:latin typeface="Ancizar Serif Semibold" panose="020A07020703000000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27D4E-2EFF-EB28-5E3F-0BF3FD01B877}"/>
              </a:ext>
            </a:extLst>
          </p:cNvPr>
          <p:cNvSpPr txBox="1"/>
          <p:nvPr/>
        </p:nvSpPr>
        <p:spPr>
          <a:xfrm>
            <a:off x="468085" y="5184267"/>
            <a:ext cx="2960914" cy="400110"/>
          </a:xfrm>
          <a:prstGeom prst="rect">
            <a:avLst/>
          </a:prstGeom>
          <a:solidFill>
            <a:srgbClr val="172B7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  <a:latin typeface="Ancizar Serif Semibold" panose="020A0702070300000003" pitchFamily="18" charset="0"/>
              </a:rPr>
              <a:t>2. Factor </a:t>
            </a:r>
            <a:r>
              <a:rPr lang="es-CO" sz="2000" dirty="0" err="1">
                <a:solidFill>
                  <a:schemeClr val="bg1"/>
                </a:solidFill>
                <a:latin typeface="Ancizar Serif Semibold" panose="020A0702070300000003" pitchFamily="18" charset="0"/>
              </a:rPr>
              <a:t>calculations</a:t>
            </a:r>
            <a:endParaRPr lang="en-US" sz="2000" dirty="0">
              <a:solidFill>
                <a:schemeClr val="bg1"/>
              </a:solidFill>
              <a:latin typeface="Ancizar Serif Semibold" panose="020A07020703000000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A7D814-EED6-D202-6A80-BA712CC2BC5B}"/>
              </a:ext>
            </a:extLst>
          </p:cNvPr>
          <p:cNvSpPr txBox="1"/>
          <p:nvPr/>
        </p:nvSpPr>
        <p:spPr>
          <a:xfrm>
            <a:off x="4441371" y="781716"/>
            <a:ext cx="2960914" cy="400110"/>
          </a:xfrm>
          <a:prstGeom prst="rect">
            <a:avLst/>
          </a:prstGeom>
          <a:solidFill>
            <a:srgbClr val="172B7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bg1"/>
                </a:solidFill>
                <a:latin typeface="Ancizar Serif Semibold" panose="020A0702070300000003" pitchFamily="18" charset="0"/>
              </a:rPr>
              <a:t>3. Constraints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07A7DC-B01E-3434-6EB4-6D33EBEC3F47}"/>
              </a:ext>
            </a:extLst>
          </p:cNvPr>
          <p:cNvSpPr txBox="1"/>
          <p:nvPr/>
        </p:nvSpPr>
        <p:spPr>
          <a:xfrm>
            <a:off x="4441371" y="5184267"/>
            <a:ext cx="2960914" cy="400110"/>
          </a:xfrm>
          <a:prstGeom prst="rect">
            <a:avLst/>
          </a:prstGeom>
          <a:solidFill>
            <a:srgbClr val="172B7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chemeClr val="bg1"/>
                </a:solidFill>
                <a:latin typeface="Ancizar Serif Semibold" panose="020A0702070300000003" pitchFamily="18" charset="0"/>
              </a:rPr>
              <a:t>4</a:t>
            </a:r>
            <a:r>
              <a:rPr lang="en-US" sz="2000" dirty="0">
                <a:solidFill>
                  <a:schemeClr val="bg1"/>
                </a:solidFill>
                <a:latin typeface="Ancizar Serif Semibold" panose="020A0702070300000003" pitchFamily="18" charset="0"/>
              </a:rPr>
              <a:t>. Multicriteria analysis</a:t>
            </a:r>
            <a:endParaRPr lang="en-US" sz="2000" noProof="0" dirty="0">
              <a:solidFill>
                <a:schemeClr val="bg1"/>
              </a:solidFill>
              <a:latin typeface="Ancizar Serif Semibold" panose="020A07020703000000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E20D1-484F-241A-C4F2-68A6B0B5FA34}"/>
              </a:ext>
            </a:extLst>
          </p:cNvPr>
          <p:cNvSpPr txBox="1"/>
          <p:nvPr/>
        </p:nvSpPr>
        <p:spPr>
          <a:xfrm>
            <a:off x="8871857" y="2832950"/>
            <a:ext cx="2960914" cy="400110"/>
          </a:xfrm>
          <a:prstGeom prst="rect">
            <a:avLst/>
          </a:prstGeom>
          <a:solidFill>
            <a:srgbClr val="172B7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  <a:latin typeface="Ancizar Serif Semibold" panose="020A0702070300000003" pitchFamily="18" charset="0"/>
              </a:rPr>
              <a:t>R</a:t>
            </a:r>
            <a:r>
              <a:rPr lang="en-US" sz="2000" dirty="0" err="1">
                <a:solidFill>
                  <a:schemeClr val="bg1"/>
                </a:solidFill>
                <a:latin typeface="Ancizar Serif Semibold" panose="020A0702070300000003" pitchFamily="18" charset="0"/>
              </a:rPr>
              <a:t>esults</a:t>
            </a:r>
            <a:endParaRPr lang="en-US" sz="2000" noProof="0" dirty="0">
              <a:solidFill>
                <a:schemeClr val="bg1"/>
              </a:solidFill>
              <a:latin typeface="Ancizar Serif Semibold" panose="020A0702070300000003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E1FB7A-9F79-2FED-70C2-3F436819700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4914" y="3033005"/>
            <a:ext cx="8196943" cy="0"/>
          </a:xfrm>
          <a:prstGeom prst="line">
            <a:avLst/>
          </a:prstGeom>
          <a:ln w="38100">
            <a:solidFill>
              <a:srgbClr val="172B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26479CC-C5C8-6544-071E-220459CC459A}"/>
              </a:ext>
            </a:extLst>
          </p:cNvPr>
          <p:cNvSpPr/>
          <p:nvPr/>
        </p:nvSpPr>
        <p:spPr>
          <a:xfrm rot="16200000" flipV="1">
            <a:off x="654473" y="2820733"/>
            <a:ext cx="400110" cy="424542"/>
          </a:xfrm>
          <a:prstGeom prst="triangle">
            <a:avLst/>
          </a:prstGeom>
          <a:solidFill>
            <a:srgbClr val="172B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1CED9D-4F79-0147-521E-5CCBFA066B63}"/>
              </a:ext>
            </a:extLst>
          </p:cNvPr>
          <p:cNvSpPr/>
          <p:nvPr/>
        </p:nvSpPr>
        <p:spPr>
          <a:xfrm>
            <a:off x="8071040" y="2982992"/>
            <a:ext cx="217713" cy="200050"/>
          </a:xfrm>
          <a:prstGeom prst="rect">
            <a:avLst/>
          </a:prstGeom>
          <a:solidFill>
            <a:srgbClr val="172B7E"/>
          </a:solidFill>
          <a:ln>
            <a:solidFill>
              <a:srgbClr val="172B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60A2E-DDD3-738D-9247-13BA7FBCD5DA}"/>
              </a:ext>
            </a:extLst>
          </p:cNvPr>
          <p:cNvSpPr/>
          <p:nvPr/>
        </p:nvSpPr>
        <p:spPr>
          <a:xfrm>
            <a:off x="4049483" y="2961831"/>
            <a:ext cx="217713" cy="200050"/>
          </a:xfrm>
          <a:prstGeom prst="rect">
            <a:avLst/>
          </a:prstGeom>
          <a:solidFill>
            <a:srgbClr val="172B7E"/>
          </a:solidFill>
          <a:ln>
            <a:solidFill>
              <a:srgbClr val="172B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3BD83F-18D5-818A-5BFA-AD4A7101A61C}"/>
              </a:ext>
            </a:extLst>
          </p:cNvPr>
          <p:cNvCxnSpPr>
            <a:cxnSpLocks/>
            <a:stCxn id="25" idx="0"/>
            <a:endCxn id="6" idx="3"/>
          </p:cNvCxnSpPr>
          <p:nvPr/>
        </p:nvCxnSpPr>
        <p:spPr>
          <a:xfrm flipH="1" flipV="1">
            <a:off x="3428999" y="981771"/>
            <a:ext cx="729341" cy="1980060"/>
          </a:xfrm>
          <a:prstGeom prst="line">
            <a:avLst/>
          </a:prstGeom>
          <a:ln>
            <a:solidFill>
              <a:srgbClr val="172B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0EC461-22CD-0730-7237-739B8069CA48}"/>
              </a:ext>
            </a:extLst>
          </p:cNvPr>
          <p:cNvCxnSpPr>
            <a:cxnSpLocks/>
            <a:stCxn id="25" idx="2"/>
            <a:endCxn id="8" idx="3"/>
          </p:cNvCxnSpPr>
          <p:nvPr/>
        </p:nvCxnSpPr>
        <p:spPr>
          <a:xfrm flipH="1">
            <a:off x="3428999" y="3161881"/>
            <a:ext cx="729341" cy="2222441"/>
          </a:xfrm>
          <a:prstGeom prst="line">
            <a:avLst/>
          </a:prstGeom>
          <a:ln>
            <a:solidFill>
              <a:srgbClr val="172B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54B5FD-0B3D-CBB3-1F63-EBC1CC0C0ACC}"/>
              </a:ext>
            </a:extLst>
          </p:cNvPr>
          <p:cNvCxnSpPr>
            <a:cxnSpLocks/>
            <a:stCxn id="24" idx="0"/>
            <a:endCxn id="10" idx="3"/>
          </p:cNvCxnSpPr>
          <p:nvPr/>
        </p:nvCxnSpPr>
        <p:spPr>
          <a:xfrm flipH="1" flipV="1">
            <a:off x="7402285" y="981771"/>
            <a:ext cx="777612" cy="2001221"/>
          </a:xfrm>
          <a:prstGeom prst="line">
            <a:avLst/>
          </a:prstGeom>
          <a:ln>
            <a:solidFill>
              <a:srgbClr val="172B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17884A3-229E-B21A-C60A-172D169697E6}"/>
              </a:ext>
            </a:extLst>
          </p:cNvPr>
          <p:cNvSpPr/>
          <p:nvPr/>
        </p:nvSpPr>
        <p:spPr>
          <a:xfrm rot="16200000" flipV="1">
            <a:off x="8513959" y="2849585"/>
            <a:ext cx="400110" cy="424542"/>
          </a:xfrm>
          <a:prstGeom prst="triangle">
            <a:avLst/>
          </a:prstGeom>
          <a:solidFill>
            <a:srgbClr val="172B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459DC5-E8C0-C759-E94F-615D253832FC}"/>
              </a:ext>
            </a:extLst>
          </p:cNvPr>
          <p:cNvCxnSpPr>
            <a:cxnSpLocks/>
            <a:stCxn id="24" idx="2"/>
            <a:endCxn id="11" idx="3"/>
          </p:cNvCxnSpPr>
          <p:nvPr/>
        </p:nvCxnSpPr>
        <p:spPr>
          <a:xfrm flipH="1">
            <a:off x="7402285" y="3183042"/>
            <a:ext cx="777612" cy="2201280"/>
          </a:xfrm>
          <a:prstGeom prst="line">
            <a:avLst/>
          </a:prstGeom>
          <a:ln>
            <a:solidFill>
              <a:srgbClr val="172B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98;g2248b6f56bc_7_0">
            <a:extLst>
              <a:ext uri="{FF2B5EF4-FFF2-40B4-BE49-F238E27FC236}">
                <a16:creationId xmlns:a16="http://schemas.microsoft.com/office/drawing/2014/main" id="{A5FDBF4F-9EC4-664E-94C7-EA8CD4EC2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6260" y="1271911"/>
            <a:ext cx="2784564" cy="15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563" indent="-173038">
              <a:tabLst>
                <a:tab pos="1524000" algn="l"/>
              </a:tabLst>
            </a:pPr>
            <a:r>
              <a:rPr lang="en-US" sz="1400" dirty="0">
                <a:latin typeface="Ancizar Serif Light" panose="020A0502070300000003" pitchFamily="18" charset="0"/>
              </a:rPr>
              <a:t>Vector: Filtering and cropping according to relevant criteria</a:t>
            </a:r>
          </a:p>
          <a:p>
            <a:pPr marL="182563" indent="-173038">
              <a:tabLst>
                <a:tab pos="1524000" algn="l"/>
              </a:tabLst>
            </a:pPr>
            <a:r>
              <a:rPr lang="en-US" sz="1400" dirty="0">
                <a:latin typeface="Ancizar Serif Light" panose="020A0502070300000003" pitchFamily="18" charset="0"/>
              </a:rPr>
              <a:t> Rasterization: Vector layers are converted to raster aligned to the reference DEM.</a:t>
            </a:r>
          </a:p>
        </p:txBody>
      </p:sp>
      <p:sp>
        <p:nvSpPr>
          <p:cNvPr id="42" name="Google Shape;98;g2248b6f56bc_7_0">
            <a:extLst>
              <a:ext uri="{FF2B5EF4-FFF2-40B4-BE49-F238E27FC236}">
                <a16:creationId xmlns:a16="http://schemas.microsoft.com/office/drawing/2014/main" id="{8C751E88-853D-7F00-1482-67660949A2F1}"/>
              </a:ext>
            </a:extLst>
          </p:cNvPr>
          <p:cNvSpPr txBox="1">
            <a:spLocks/>
          </p:cNvSpPr>
          <p:nvPr/>
        </p:nvSpPr>
        <p:spPr>
          <a:xfrm>
            <a:off x="556260" y="3658816"/>
            <a:ext cx="2784564" cy="15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2563" indent="-173038">
              <a:tabLst>
                <a:tab pos="1524000" algn="l"/>
              </a:tabLst>
            </a:pPr>
            <a:r>
              <a:rPr lang="en-US" sz="1400" dirty="0">
                <a:latin typeface="Ancizar Serif Light" panose="020A0502070300000003" pitchFamily="18" charset="0"/>
              </a:rPr>
              <a:t>Euclidean distance layers to roads, population centers and natural areas are generated.</a:t>
            </a:r>
          </a:p>
          <a:p>
            <a:pPr marL="182563" indent="-173038">
              <a:tabLst>
                <a:tab pos="1524000" algn="l"/>
              </a:tabLst>
            </a:pPr>
            <a:r>
              <a:rPr lang="en-US" sz="1400" dirty="0">
                <a:latin typeface="Ancizar Serif Light" panose="020A0502070300000003" pitchFamily="18" charset="0"/>
              </a:rPr>
              <a:t>All factors are normalized to a common scale (0-10) using </a:t>
            </a:r>
          </a:p>
        </p:txBody>
      </p:sp>
      <p:sp>
        <p:nvSpPr>
          <p:cNvPr id="43" name="Google Shape;98;g2248b6f56bc_7_0">
            <a:extLst>
              <a:ext uri="{FF2B5EF4-FFF2-40B4-BE49-F238E27FC236}">
                <a16:creationId xmlns:a16="http://schemas.microsoft.com/office/drawing/2014/main" id="{70411D78-9AAB-22B5-41B6-832F5A34E97B}"/>
              </a:ext>
            </a:extLst>
          </p:cNvPr>
          <p:cNvSpPr txBox="1">
            <a:spLocks/>
          </p:cNvSpPr>
          <p:nvPr/>
        </p:nvSpPr>
        <p:spPr>
          <a:xfrm>
            <a:off x="4529546" y="1269667"/>
            <a:ext cx="2784564" cy="152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2563" indent="-173038">
              <a:tabLst>
                <a:tab pos="1524000" algn="l"/>
              </a:tabLst>
            </a:pPr>
            <a:r>
              <a:rPr lang="en-US" sz="1400" dirty="0">
                <a:latin typeface="Ancizar Serif Light" panose="020A0502070300000003" pitchFamily="18" charset="0"/>
              </a:rPr>
              <a:t>A combined mask is created to exclude unsuitable areas (protected, mining, indigenous, water bodies).</a:t>
            </a:r>
          </a:p>
        </p:txBody>
      </p:sp>
      <p:sp>
        <p:nvSpPr>
          <p:cNvPr id="44" name="Google Shape;98;g2248b6f56bc_7_0">
            <a:extLst>
              <a:ext uri="{FF2B5EF4-FFF2-40B4-BE49-F238E27FC236}">
                <a16:creationId xmlns:a16="http://schemas.microsoft.com/office/drawing/2014/main" id="{0CC54711-42B8-DB7C-8DF5-7241F781A47F}"/>
              </a:ext>
            </a:extLst>
          </p:cNvPr>
          <p:cNvSpPr txBox="1">
            <a:spLocks/>
          </p:cNvSpPr>
          <p:nvPr/>
        </p:nvSpPr>
        <p:spPr>
          <a:xfrm>
            <a:off x="4441371" y="3083017"/>
            <a:ext cx="3116951" cy="211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2563" indent="-173038">
              <a:tabLst>
                <a:tab pos="1524000" algn="l"/>
              </a:tabLst>
            </a:pPr>
            <a:r>
              <a:rPr lang="en-US" sz="1400" dirty="0">
                <a:latin typeface="Ancizar Serif Light" panose="020A0502070300000003" pitchFamily="18" charset="0"/>
              </a:rPr>
              <a:t> Weight matrices are defined for different scenarios (equal importance, priority in accessibility, services, nature).</a:t>
            </a:r>
          </a:p>
          <a:p>
            <a:pPr marL="182563" indent="-173038">
              <a:tabLst>
                <a:tab pos="1524000" algn="l"/>
              </a:tabLst>
            </a:pPr>
            <a:r>
              <a:rPr lang="en-US" sz="1400" dirty="0">
                <a:latin typeface="Ancizar Serif Light" panose="020A0502070300000003" pitchFamily="18" charset="0"/>
              </a:rPr>
              <a:t>Suitability is calculated as a weighted combination of the normalized factors.</a:t>
            </a:r>
          </a:p>
          <a:p>
            <a:pPr marL="182563" indent="-173038">
              <a:tabLst>
                <a:tab pos="1524000" algn="l"/>
              </a:tabLst>
            </a:pPr>
            <a:r>
              <a:rPr lang="en-US" sz="1400" dirty="0">
                <a:latin typeface="Ancizar Serif Light" panose="020A0502070300000003" pitchFamily="18" charset="0"/>
              </a:rPr>
              <a:t>Restrictions are applied, excluding unsuitable areas.</a:t>
            </a:r>
          </a:p>
        </p:txBody>
      </p:sp>
      <p:sp>
        <p:nvSpPr>
          <p:cNvPr id="45" name="Google Shape;98;g2248b6f56bc_7_0">
            <a:extLst>
              <a:ext uri="{FF2B5EF4-FFF2-40B4-BE49-F238E27FC236}">
                <a16:creationId xmlns:a16="http://schemas.microsoft.com/office/drawing/2014/main" id="{12D9C972-A9E2-E950-DC38-731406C581BE}"/>
              </a:ext>
            </a:extLst>
          </p:cNvPr>
          <p:cNvSpPr txBox="1">
            <a:spLocks/>
          </p:cNvSpPr>
          <p:nvPr/>
        </p:nvSpPr>
        <p:spPr>
          <a:xfrm>
            <a:off x="8793838" y="3404264"/>
            <a:ext cx="3116951" cy="211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82563" indent="-173038">
              <a:tabLst>
                <a:tab pos="1524000" algn="l"/>
              </a:tabLst>
            </a:pPr>
            <a:r>
              <a:rPr lang="en-US" sz="1400" dirty="0">
                <a:latin typeface="Ancizar Serif Light" panose="020A0502070300000003" pitchFamily="18" charset="0"/>
              </a:rPr>
              <a:t>The most suitable zones are concentrated in flat areas, close to infrastructure and services, mainly in the center and west of Cundinamarca.-</a:t>
            </a:r>
          </a:p>
          <a:p>
            <a:pPr marL="182563" indent="-173038">
              <a:tabLst>
                <a:tab pos="1524000" algn="l"/>
              </a:tabLst>
            </a:pPr>
            <a:r>
              <a:rPr lang="en-US" sz="1400" dirty="0">
                <a:latin typeface="Ancizar Serif Light" panose="020A0502070300000003" pitchFamily="18" charset="0"/>
              </a:rPr>
              <a:t>Legal and environmental restrictions exclude large areas, especially in mountainous and protected areas.</a:t>
            </a:r>
          </a:p>
        </p:txBody>
      </p:sp>
    </p:spTree>
    <p:extLst>
      <p:ext uri="{BB962C8B-B14F-4D97-AF65-F5344CB8AC3E}">
        <p14:creationId xmlns:p14="http://schemas.microsoft.com/office/powerpoint/2010/main" val="316919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6A51AEE2-9E96-83F4-913E-34A7BE66B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CABA3C03-170A-CD76-75E0-290A77B9A4E6}"/>
              </a:ext>
            </a:extLst>
          </p:cNvPr>
          <p:cNvSpPr txBox="1"/>
          <p:nvPr/>
        </p:nvSpPr>
        <p:spPr>
          <a:xfrm>
            <a:off x="751114" y="187843"/>
            <a:ext cx="10689771" cy="69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172B7E"/>
              </a:buClr>
              <a:buSzPts val="4000"/>
            </a:pPr>
            <a:r>
              <a:rPr lang="es-CO" sz="4000" dirty="0" err="1">
                <a:solidFill>
                  <a:srgbClr val="172B7E"/>
                </a:solidFill>
                <a:latin typeface="Ancizar Serif Extrabold" panose="020A0902070300000003" pitchFamily="18" charset="0"/>
              </a:rPr>
              <a:t>Results</a:t>
            </a:r>
            <a:endParaRPr lang="es-CO" sz="1400" b="0" i="0" u="none" strike="noStrike" cap="none" noProof="0" dirty="0">
              <a:latin typeface="Ancizar Serif Extrabold" panose="020A0902070300000003" pitchFamily="18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B5C1E-6DA4-34F2-33C8-94FBA0E9E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" y="1660998"/>
            <a:ext cx="11694160" cy="32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1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0;p2">
            <a:extLst>
              <a:ext uri="{FF2B5EF4-FFF2-40B4-BE49-F238E27FC236}">
                <a16:creationId xmlns:a16="http://schemas.microsoft.com/office/drawing/2014/main" id="{626DD93F-0B94-9CD3-29EE-CFE5D269A9F1}"/>
              </a:ext>
            </a:extLst>
          </p:cNvPr>
          <p:cNvSpPr txBox="1"/>
          <p:nvPr/>
        </p:nvSpPr>
        <p:spPr>
          <a:xfrm>
            <a:off x="3047345" y="2735099"/>
            <a:ext cx="6097309" cy="69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172B7E"/>
              </a:buClr>
              <a:buSzPts val="4000"/>
            </a:pPr>
            <a:r>
              <a:rPr lang="en-US" sz="4000" dirty="0">
                <a:solidFill>
                  <a:srgbClr val="E85636"/>
                </a:solidFill>
                <a:latin typeface="Ancizar Serif Extrabold" panose="020A0902070300000003" pitchFamily="18" charset="0"/>
              </a:rPr>
              <a:t>Thanks</a:t>
            </a:r>
            <a:endParaRPr lang="en-US" sz="4000" noProof="0" dirty="0">
              <a:solidFill>
                <a:srgbClr val="E85636"/>
              </a:solidFill>
              <a:latin typeface="Ancizar Serif Extrabold" panose="020A09020703000000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295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Ancizar Sans</vt:lpstr>
      <vt:lpstr>Ancizar Serif Extrabold</vt:lpstr>
      <vt:lpstr>Ancizar Serif Light</vt:lpstr>
      <vt:lpstr>Ancizar Serif Semibold</vt:lpstr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Helena Brochero</dc:creator>
  <cp:lastModifiedBy>Alicia Arevalo Robinson</cp:lastModifiedBy>
  <cp:revision>24</cp:revision>
  <dcterms:created xsi:type="dcterms:W3CDTF">2020-08-20T17:24:47Z</dcterms:created>
  <dcterms:modified xsi:type="dcterms:W3CDTF">2025-07-21T10:27:59Z</dcterms:modified>
</cp:coreProperties>
</file>