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9" r:id="rId3"/>
    <p:sldId id="260" r:id="rId4"/>
    <p:sldId id="266" r:id="rId5"/>
    <p:sldId id="279" r:id="rId6"/>
    <p:sldId id="271" r:id="rId7"/>
    <p:sldId id="275" r:id="rId8"/>
    <p:sldId id="281" r:id="rId9"/>
    <p:sldId id="308" r:id="rId10"/>
    <p:sldId id="267" r:id="rId11"/>
    <p:sldId id="268" r:id="rId12"/>
    <p:sldId id="309" r:id="rId13"/>
    <p:sldId id="264" r:id="rId14"/>
    <p:sldId id="261" r:id="rId15"/>
    <p:sldId id="272" r:id="rId16"/>
    <p:sldId id="312" r:id="rId17"/>
    <p:sldId id="310" r:id="rId18"/>
    <p:sldId id="311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IBM Plex Mono" panose="020B0509050203000203" pitchFamily="49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B12420-8184-4C64-ACA4-80457EED8B26}">
  <a:tblStyle styleId="{C8B12420-8184-4C64-ACA4-80457EED8B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93FA164D-7034-9750-C57B-BB57B8710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C3CBD848-B4A2-43A4-9868-8FF5F1D51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1D285BD5-1F8B-F023-A486-6F570770B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51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>
          <a:extLst>
            <a:ext uri="{FF2B5EF4-FFF2-40B4-BE49-F238E27FC236}">
              <a16:creationId xmlns:a16="http://schemas.microsoft.com/office/drawing/2014/main" id="{AD4E1077-DDF5-413B-0772-3C39758F4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>
            <a:extLst>
              <a:ext uri="{FF2B5EF4-FFF2-40B4-BE49-F238E27FC236}">
                <a16:creationId xmlns:a16="http://schemas.microsoft.com/office/drawing/2014/main" id="{67E320EC-7632-9905-8DA7-967086E2A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>
            <a:extLst>
              <a:ext uri="{FF2B5EF4-FFF2-40B4-BE49-F238E27FC236}">
                <a16:creationId xmlns:a16="http://schemas.microsoft.com/office/drawing/2014/main" id="{9B8B7AA7-76BB-28DD-706E-B22089883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5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>
          <a:extLst>
            <a:ext uri="{FF2B5EF4-FFF2-40B4-BE49-F238E27FC236}">
              <a16:creationId xmlns:a16="http://schemas.microsoft.com/office/drawing/2014/main" id="{B3F2C25B-ED0E-D73B-3D7C-8D2A75C7E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>
            <a:extLst>
              <a:ext uri="{FF2B5EF4-FFF2-40B4-BE49-F238E27FC236}">
                <a16:creationId xmlns:a16="http://schemas.microsoft.com/office/drawing/2014/main" id="{829E5A23-5161-F70D-5CC0-369C8B31F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>
            <a:extLst>
              <a:ext uri="{FF2B5EF4-FFF2-40B4-BE49-F238E27FC236}">
                <a16:creationId xmlns:a16="http://schemas.microsoft.com/office/drawing/2014/main" id="{05E9D4B0-5490-583E-292F-33099222B1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171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>
          <a:extLst>
            <a:ext uri="{FF2B5EF4-FFF2-40B4-BE49-F238E27FC236}">
              <a16:creationId xmlns:a16="http://schemas.microsoft.com/office/drawing/2014/main" id="{D5A5A6E7-085B-04AB-13B3-51CD0712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24ef22aa1ac_0_1604:notes">
            <a:extLst>
              <a:ext uri="{FF2B5EF4-FFF2-40B4-BE49-F238E27FC236}">
                <a16:creationId xmlns:a16="http://schemas.microsoft.com/office/drawing/2014/main" id="{8E1371DC-9A43-FE1B-8690-6DACEA7CD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24ef22aa1ac_0_1604:notes">
            <a:extLst>
              <a:ext uri="{FF2B5EF4-FFF2-40B4-BE49-F238E27FC236}">
                <a16:creationId xmlns:a16="http://schemas.microsoft.com/office/drawing/2014/main" id="{CA17120F-657F-1ABF-CB72-D76FFF346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73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24ef22aa1ac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24ef22aa1ac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>
          <a:extLst>
            <a:ext uri="{FF2B5EF4-FFF2-40B4-BE49-F238E27FC236}">
              <a16:creationId xmlns:a16="http://schemas.microsoft.com/office/drawing/2014/main" id="{E452BCDA-4D2F-3314-67BE-B7F31A70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24ef22aa1ac_0_1442:notes">
            <a:extLst>
              <a:ext uri="{FF2B5EF4-FFF2-40B4-BE49-F238E27FC236}">
                <a16:creationId xmlns:a16="http://schemas.microsoft.com/office/drawing/2014/main" id="{61686E57-F990-3D88-3300-B11D94553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24ef22aa1ac_0_1442:notes">
            <a:extLst>
              <a:ext uri="{FF2B5EF4-FFF2-40B4-BE49-F238E27FC236}">
                <a16:creationId xmlns:a16="http://schemas.microsoft.com/office/drawing/2014/main" id="{D262AF99-A424-D7A9-AF5F-E62F717DB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11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5" r:id="rId10"/>
    <p:sldLayoutId id="2147483666" r:id="rId11"/>
    <p:sldLayoutId id="2147483669" r:id="rId12"/>
    <p:sldLayoutId id="2147483672" r:id="rId13"/>
    <p:sldLayoutId id="2147483673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Alicia Arifin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NIM : 20214920001</a:t>
            </a:r>
            <a:endParaRPr sz="2000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Big </a:t>
            </a:r>
            <a:r>
              <a:rPr lang="en" sz="6600" dirty="0">
                <a:solidFill>
                  <a:schemeClr val="dk1"/>
                </a:solidFill>
              </a:rPr>
              <a:t>Data</a:t>
            </a:r>
            <a:endParaRPr sz="66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46"/>
          <p:cNvSpPr txBox="1">
            <a:spLocks noGrp="1"/>
          </p:cNvSpPr>
          <p:nvPr>
            <p:ph type="title"/>
          </p:nvPr>
        </p:nvSpPr>
        <p:spPr>
          <a:xfrm>
            <a:off x="706300" y="413921"/>
            <a:ext cx="6638622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1"/>
                </a:solidFill>
              </a:rPr>
              <a:t>Mengapa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statistisi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perlu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belajar</a:t>
            </a:r>
            <a:r>
              <a:rPr lang="en-US" sz="2800" dirty="0">
                <a:solidFill>
                  <a:schemeClr val="bg2"/>
                </a:solidFill>
              </a:rPr>
              <a:t> Big data ?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1843" name="Google Shape;1843;p46"/>
          <p:cNvSpPr txBox="1">
            <a:spLocks noGrp="1"/>
          </p:cNvSpPr>
          <p:nvPr>
            <p:ph type="subTitle" idx="1"/>
          </p:nvPr>
        </p:nvSpPr>
        <p:spPr>
          <a:xfrm>
            <a:off x="635103" y="1829745"/>
            <a:ext cx="7681961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 err="1"/>
              <a:t>Statistisi</a:t>
            </a:r>
            <a:r>
              <a:rPr lang="en-ID" sz="1450" dirty="0"/>
              <a:t> </a:t>
            </a:r>
            <a:r>
              <a:rPr lang="en-ID" sz="1450" dirty="0" err="1"/>
              <a:t>akan</a:t>
            </a:r>
            <a:r>
              <a:rPr lang="en-ID" sz="1450" dirty="0"/>
              <a:t> </a:t>
            </a:r>
            <a:r>
              <a:rPr lang="en-ID" sz="1450" dirty="0" err="1"/>
              <a:t>selalu</a:t>
            </a:r>
            <a:r>
              <a:rPr lang="en-ID" sz="1450" dirty="0"/>
              <a:t> </a:t>
            </a:r>
            <a:r>
              <a:rPr lang="en-ID" sz="1450" dirty="0" err="1"/>
              <a:t>belajar</a:t>
            </a:r>
            <a:r>
              <a:rPr lang="en-ID" sz="1450" dirty="0"/>
              <a:t> </a:t>
            </a:r>
            <a:r>
              <a:rPr lang="en-ID" sz="1450" dirty="0" err="1"/>
              <a:t>dengan</a:t>
            </a:r>
            <a:r>
              <a:rPr lang="en-ID" sz="1450" dirty="0"/>
              <a:t> data. Pada era </a:t>
            </a:r>
            <a:r>
              <a:rPr lang="en-ID" sz="1450" dirty="0" err="1"/>
              <a:t>jaman</a:t>
            </a:r>
            <a:r>
              <a:rPr lang="en-ID" sz="1450" dirty="0"/>
              <a:t> </a:t>
            </a:r>
            <a:r>
              <a:rPr lang="en-ID" sz="1450" dirty="0" err="1"/>
              <a:t>sekarang</a:t>
            </a:r>
            <a:r>
              <a:rPr lang="en-ID" sz="1450" dirty="0"/>
              <a:t> yang data </a:t>
            </a:r>
            <a:r>
              <a:rPr lang="en-ID" sz="1450" dirty="0" err="1"/>
              <a:t>semakin</a:t>
            </a:r>
            <a:r>
              <a:rPr lang="en-ID" sz="1450" dirty="0"/>
              <a:t> lama </a:t>
            </a:r>
            <a:r>
              <a:rPr lang="en-ID" sz="1450" dirty="0" err="1"/>
              <a:t>akan</a:t>
            </a:r>
            <a:r>
              <a:rPr lang="en-ID" sz="1450" dirty="0"/>
              <a:t> </a:t>
            </a:r>
            <a:r>
              <a:rPr lang="en-ID" sz="1450" dirty="0" err="1"/>
              <a:t>semakin</a:t>
            </a:r>
            <a:r>
              <a:rPr lang="en-ID" sz="1450" dirty="0"/>
              <a:t> </a:t>
            </a:r>
            <a:r>
              <a:rPr lang="en-ID" sz="1450" dirty="0" err="1"/>
              <a:t>besar</a:t>
            </a:r>
            <a:r>
              <a:rPr lang="en-ID" sz="1450" dirty="0"/>
              <a:t>, data yang </a:t>
            </a:r>
            <a:r>
              <a:rPr lang="en-ID" sz="1450" dirty="0" err="1"/>
              <a:t>tradisional</a:t>
            </a:r>
            <a:r>
              <a:rPr lang="en-ID" sz="1450" dirty="0"/>
              <a:t> </a:t>
            </a:r>
            <a:r>
              <a:rPr lang="en-ID" sz="1450" dirty="0" err="1"/>
              <a:t>akan</a:t>
            </a:r>
            <a:r>
              <a:rPr lang="en-ID" sz="1450" dirty="0"/>
              <a:t> </a:t>
            </a:r>
            <a:r>
              <a:rPr lang="en-ID" sz="1450" dirty="0" err="1"/>
              <a:t>perlahan</a:t>
            </a:r>
            <a:r>
              <a:rPr lang="en-ID" sz="1450" dirty="0"/>
              <a:t> </a:t>
            </a:r>
            <a:r>
              <a:rPr lang="en-ID" sz="1450" dirty="0" err="1"/>
              <a:t>menjadi</a:t>
            </a:r>
            <a:r>
              <a:rPr lang="en-ID" sz="1450" dirty="0"/>
              <a:t> big data. </a:t>
            </a:r>
            <a:r>
              <a:rPr lang="en-ID" sz="1450" dirty="0" err="1"/>
              <a:t>Statistisi</a:t>
            </a:r>
            <a:r>
              <a:rPr lang="en-ID" sz="1450" dirty="0"/>
              <a:t> </a:t>
            </a:r>
            <a:r>
              <a:rPr lang="en-ID" sz="1450" dirty="0" err="1"/>
              <a:t>memang</a:t>
            </a:r>
            <a:r>
              <a:rPr lang="en-ID" sz="1450" dirty="0"/>
              <a:t> </a:t>
            </a:r>
            <a:r>
              <a:rPr lang="en-ID" sz="1450" dirty="0" err="1"/>
              <a:t>hanya</a:t>
            </a:r>
            <a:r>
              <a:rPr lang="en-ID" sz="1450" dirty="0"/>
              <a:t> </a:t>
            </a:r>
            <a:r>
              <a:rPr lang="en-ID" sz="1450" dirty="0" err="1"/>
              <a:t>menganalisis</a:t>
            </a:r>
            <a:r>
              <a:rPr lang="en-ID" sz="1450" dirty="0"/>
              <a:t> data, </a:t>
            </a:r>
            <a:r>
              <a:rPr lang="en-ID" sz="1450" dirty="0" err="1"/>
              <a:t>analisis</a:t>
            </a:r>
            <a:r>
              <a:rPr lang="en-ID" sz="1450" dirty="0"/>
              <a:t> </a:t>
            </a:r>
            <a:r>
              <a:rPr lang="en-ID" sz="1450" dirty="0" err="1"/>
              <a:t>akan</a:t>
            </a:r>
            <a:r>
              <a:rPr lang="en-ID" sz="1450" dirty="0"/>
              <a:t> </a:t>
            </a:r>
            <a:r>
              <a:rPr lang="en-ID" sz="1450" dirty="0" err="1"/>
              <a:t>berjalan</a:t>
            </a:r>
            <a:r>
              <a:rPr lang="en-ID" sz="1450" dirty="0"/>
              <a:t> </a:t>
            </a:r>
            <a:r>
              <a:rPr lang="en-ID" sz="1450" dirty="0" err="1"/>
              <a:t>ketika</a:t>
            </a:r>
            <a:r>
              <a:rPr lang="en-ID" sz="1450" dirty="0"/>
              <a:t> data </a:t>
            </a:r>
            <a:r>
              <a:rPr lang="en-ID" sz="1450" dirty="0" err="1"/>
              <a:t>telah</a:t>
            </a:r>
            <a:r>
              <a:rPr lang="en-ID" sz="1450" dirty="0"/>
              <a:t> </a:t>
            </a:r>
            <a:r>
              <a:rPr lang="en-ID" sz="1450" dirty="0" err="1"/>
              <a:t>tersedia</a:t>
            </a:r>
            <a:r>
              <a:rPr lang="en-ID" sz="1450" dirty="0"/>
              <a:t>. </a:t>
            </a:r>
            <a:r>
              <a:rPr lang="en-ID" sz="1450" dirty="0" err="1"/>
              <a:t>Meskipun</a:t>
            </a:r>
            <a:r>
              <a:rPr lang="en-ID" sz="1450" dirty="0"/>
              <a:t> </a:t>
            </a:r>
            <a:r>
              <a:rPr lang="en-ID" sz="1450" dirty="0" err="1"/>
              <a:t>statistisi</a:t>
            </a:r>
            <a:r>
              <a:rPr lang="en-ID" sz="1450" dirty="0"/>
              <a:t> </a:t>
            </a:r>
            <a:r>
              <a:rPr lang="en-ID" sz="1450" dirty="0" err="1"/>
              <a:t>hanya</a:t>
            </a:r>
            <a:r>
              <a:rPr lang="en-ID" sz="1450" dirty="0"/>
              <a:t> </a:t>
            </a:r>
            <a:r>
              <a:rPr lang="en-ID" sz="1450" dirty="0" err="1"/>
              <a:t>menganalisis</a:t>
            </a:r>
            <a:r>
              <a:rPr lang="en-ID" sz="1450" dirty="0"/>
              <a:t>, </a:t>
            </a:r>
            <a:r>
              <a:rPr lang="en-ID" sz="1450" dirty="0" err="1"/>
              <a:t>setatistisi</a:t>
            </a:r>
            <a:r>
              <a:rPr lang="en-ID" sz="1450" dirty="0"/>
              <a:t> juga </a:t>
            </a:r>
            <a:r>
              <a:rPr lang="en-ID" sz="1450" dirty="0" err="1"/>
              <a:t>perlu</a:t>
            </a:r>
            <a:r>
              <a:rPr lang="en-ID" sz="1450" dirty="0"/>
              <a:t> </a:t>
            </a:r>
            <a:r>
              <a:rPr lang="en-ID" sz="1450" dirty="0" err="1"/>
              <a:t>belajar</a:t>
            </a:r>
            <a:r>
              <a:rPr lang="en-ID" sz="1450" dirty="0"/>
              <a:t> </a:t>
            </a:r>
            <a:r>
              <a:rPr lang="en-ID" sz="1450" dirty="0" err="1"/>
              <a:t>bagaimana</a:t>
            </a:r>
            <a:r>
              <a:rPr lang="en-ID" sz="1450" dirty="0"/>
              <a:t> </a:t>
            </a:r>
            <a:r>
              <a:rPr lang="en-ID" sz="1450" dirty="0" err="1"/>
              <a:t>cara</a:t>
            </a:r>
            <a:r>
              <a:rPr lang="en-ID" sz="1450" dirty="0"/>
              <a:t> </a:t>
            </a:r>
            <a:r>
              <a:rPr lang="en-ID" sz="1450" dirty="0" err="1"/>
              <a:t>mengekstrak</a:t>
            </a:r>
            <a:r>
              <a:rPr lang="en-ID" sz="1450" dirty="0"/>
              <a:t> data </a:t>
            </a:r>
            <a:r>
              <a:rPr lang="en-ID" sz="1450" dirty="0" err="1"/>
              <a:t>dari</a:t>
            </a:r>
            <a:r>
              <a:rPr lang="en-ID" sz="1450" dirty="0"/>
              <a:t> database. </a:t>
            </a:r>
            <a:r>
              <a:rPr lang="en-ID" sz="1450" dirty="0" err="1"/>
              <a:t>Seiring</a:t>
            </a:r>
            <a:r>
              <a:rPr lang="en-ID" sz="1450" dirty="0"/>
              <a:t> </a:t>
            </a:r>
            <a:r>
              <a:rPr lang="en-ID" sz="1450" dirty="0" err="1"/>
              <a:t>berjalannya</a:t>
            </a:r>
            <a:r>
              <a:rPr lang="en-ID" sz="1450" dirty="0"/>
              <a:t> </a:t>
            </a:r>
            <a:r>
              <a:rPr lang="en-ID" sz="1450" dirty="0" err="1"/>
              <a:t>waktu</a:t>
            </a:r>
            <a:r>
              <a:rPr lang="en-ID" sz="1450" dirty="0"/>
              <a:t> </a:t>
            </a:r>
            <a:r>
              <a:rPr lang="en-ID" sz="1450" dirty="0" err="1"/>
              <a:t>penyimpanan</a:t>
            </a:r>
            <a:r>
              <a:rPr lang="en-ID" sz="1450" dirty="0"/>
              <a:t> database </a:t>
            </a:r>
            <a:r>
              <a:rPr lang="en-ID" sz="1450" dirty="0" err="1"/>
              <a:t>tidak</a:t>
            </a:r>
            <a:r>
              <a:rPr lang="en-ID" sz="1450" dirty="0"/>
              <a:t> </a:t>
            </a:r>
            <a:r>
              <a:rPr lang="en-ID" sz="1450" dirty="0" err="1"/>
              <a:t>hanya</a:t>
            </a:r>
            <a:r>
              <a:rPr lang="en-ID" sz="1450" dirty="0"/>
              <a:t> </a:t>
            </a:r>
            <a:r>
              <a:rPr lang="en-ID" sz="1450" dirty="0" err="1"/>
              <a:t>menggunakan</a:t>
            </a:r>
            <a:r>
              <a:rPr lang="en-ID" sz="1450" dirty="0"/>
              <a:t> SQL, </a:t>
            </a:r>
            <a:r>
              <a:rPr lang="en-ID" sz="1450" dirty="0" err="1"/>
              <a:t>melainkan</a:t>
            </a:r>
            <a:r>
              <a:rPr lang="en-ID" sz="1450" dirty="0"/>
              <a:t> </a:t>
            </a:r>
            <a:r>
              <a:rPr lang="en-ID" sz="1450" dirty="0" err="1"/>
              <a:t>bahasa</a:t>
            </a:r>
            <a:r>
              <a:rPr lang="en-ID" sz="1450" dirty="0"/>
              <a:t> database </a:t>
            </a:r>
            <a:r>
              <a:rPr lang="en-ID" sz="1450" dirty="0" err="1"/>
              <a:t>lainnya</a:t>
            </a:r>
            <a:r>
              <a:rPr lang="en-ID" sz="1450" dirty="0"/>
              <a:t> </a:t>
            </a:r>
            <a:r>
              <a:rPr lang="en-ID" sz="1450" dirty="0" err="1"/>
              <a:t>seperti</a:t>
            </a:r>
            <a:r>
              <a:rPr lang="en-ID" sz="1450" dirty="0"/>
              <a:t> NoSQL. Maka, </a:t>
            </a:r>
            <a:r>
              <a:rPr lang="en-ID" sz="1450" dirty="0" err="1"/>
              <a:t>setiap</a:t>
            </a:r>
            <a:r>
              <a:rPr lang="en-ID" sz="1450" dirty="0"/>
              <a:t> </a:t>
            </a:r>
            <a:r>
              <a:rPr lang="en-ID" sz="1450" dirty="0" err="1"/>
              <a:t>statistisi</a:t>
            </a:r>
            <a:r>
              <a:rPr lang="en-ID" sz="1450" dirty="0"/>
              <a:t> </a:t>
            </a:r>
            <a:r>
              <a:rPr lang="en-ID" sz="1450" dirty="0" err="1"/>
              <a:t>perlu</a:t>
            </a:r>
            <a:r>
              <a:rPr lang="en-ID" sz="1450" dirty="0"/>
              <a:t> </a:t>
            </a:r>
            <a:r>
              <a:rPr lang="en-ID" sz="1450" dirty="0" err="1"/>
              <a:t>beradaptasi</a:t>
            </a:r>
            <a:r>
              <a:rPr lang="en-ID" sz="1450" dirty="0"/>
              <a:t> </a:t>
            </a:r>
            <a:r>
              <a:rPr lang="en-ID" sz="1450" dirty="0" err="1"/>
              <a:t>mengekstrak</a:t>
            </a:r>
            <a:r>
              <a:rPr lang="en-ID" sz="1450" dirty="0"/>
              <a:t> big data agar </a:t>
            </a:r>
            <a:r>
              <a:rPr lang="en-ID" sz="1450" dirty="0" err="1"/>
              <a:t>memudahkan</a:t>
            </a:r>
            <a:r>
              <a:rPr lang="en-ID" sz="1450" dirty="0"/>
              <a:t> proses </a:t>
            </a:r>
            <a:r>
              <a:rPr lang="en-ID" sz="1450" dirty="0" err="1"/>
              <a:t>analisis</a:t>
            </a:r>
            <a:r>
              <a:rPr lang="en-ID" sz="1450" dirty="0"/>
              <a:t> </a:t>
            </a:r>
            <a:r>
              <a:rPr lang="en-ID" sz="1450" dirty="0" err="1"/>
              <a:t>ke</a:t>
            </a:r>
            <a:r>
              <a:rPr lang="en-ID" sz="1450" dirty="0"/>
              <a:t> </a:t>
            </a:r>
            <a:r>
              <a:rPr lang="en-ID" sz="1450" dirty="0" err="1"/>
              <a:t>depannya</a:t>
            </a:r>
            <a:r>
              <a:rPr lang="en-ID" sz="1450" dirty="0"/>
              <a:t> </a:t>
            </a:r>
            <a:r>
              <a:rPr lang="en-ID" sz="1450" dirty="0" err="1"/>
              <a:t>dengan</a:t>
            </a:r>
            <a:r>
              <a:rPr lang="en-ID" sz="1450" dirty="0"/>
              <a:t> </a:t>
            </a:r>
            <a:r>
              <a:rPr lang="en-ID" sz="1450" dirty="0" err="1"/>
              <a:t>waktu</a:t>
            </a:r>
            <a:r>
              <a:rPr lang="en-ID" sz="1450" dirty="0"/>
              <a:t> yang </a:t>
            </a:r>
            <a:r>
              <a:rPr lang="en-ID" sz="1450" dirty="0" err="1"/>
              <a:t>efisien</a:t>
            </a:r>
            <a:r>
              <a:rPr lang="en-ID" sz="1450" dirty="0"/>
              <a:t> dan </a:t>
            </a:r>
            <a:r>
              <a:rPr lang="en-ID" sz="1450" dirty="0" err="1"/>
              <a:t>tidak</a:t>
            </a:r>
            <a:r>
              <a:rPr lang="en-ID" sz="1450" dirty="0"/>
              <a:t> </a:t>
            </a:r>
            <a:r>
              <a:rPr lang="en-ID" sz="1450" dirty="0" err="1"/>
              <a:t>ada</a:t>
            </a:r>
            <a:r>
              <a:rPr lang="en-ID" sz="1450" dirty="0"/>
              <a:t> </a:t>
            </a:r>
            <a:r>
              <a:rPr lang="en-ID" sz="1450" dirty="0" err="1"/>
              <a:t>kendala</a:t>
            </a:r>
            <a:r>
              <a:rPr lang="en-ID" sz="1450" dirty="0"/>
              <a:t> </a:t>
            </a:r>
            <a:r>
              <a:rPr lang="en-ID" sz="1450" dirty="0" err="1"/>
              <a:t>dalam</a:t>
            </a:r>
            <a:r>
              <a:rPr lang="en-ID" sz="1450" dirty="0"/>
              <a:t> </a:t>
            </a:r>
            <a:r>
              <a:rPr lang="en-ID" sz="1450" dirty="0" err="1"/>
              <a:t>mengesktrak</a:t>
            </a:r>
            <a:r>
              <a:rPr lang="en-ID" sz="1450" dirty="0"/>
              <a:t> data.</a:t>
            </a:r>
          </a:p>
        </p:txBody>
      </p:sp>
      <p:grpSp>
        <p:nvGrpSpPr>
          <p:cNvPr id="1844" name="Google Shape;1844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5" name="Google Shape;1845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title"/>
          </p:nvPr>
        </p:nvSpPr>
        <p:spPr>
          <a:xfrm>
            <a:off x="1985748" y="-151843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Apa itu </a:t>
            </a:r>
            <a:r>
              <a:rPr lang="en" sz="4000" dirty="0">
                <a:solidFill>
                  <a:schemeClr val="bg2"/>
                </a:solidFill>
              </a:rPr>
              <a:t>MongoDB?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858" name="Google Shape;1858;p47"/>
          <p:cNvSpPr txBox="1">
            <a:spLocks noGrp="1"/>
          </p:cNvSpPr>
          <p:nvPr>
            <p:ph type="subTitle" idx="1"/>
          </p:nvPr>
        </p:nvSpPr>
        <p:spPr>
          <a:xfrm>
            <a:off x="355458" y="1206797"/>
            <a:ext cx="7189320" cy="312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MongoDB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dokumen</a:t>
            </a:r>
            <a:r>
              <a:rPr lang="en-US" sz="1700" dirty="0"/>
              <a:t> database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struktur</a:t>
            </a:r>
            <a:r>
              <a:rPr lang="en-US" sz="1700" dirty="0"/>
              <a:t> </a:t>
            </a:r>
            <a:r>
              <a:rPr lang="en-US" sz="1700" dirty="0" err="1"/>
              <a:t>fleksibel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menyimpan</a:t>
            </a:r>
            <a:r>
              <a:rPr lang="en-US" sz="1700" dirty="0"/>
              <a:t> data. MongoDB database </a:t>
            </a:r>
            <a:r>
              <a:rPr lang="en-US" sz="1700" dirty="0" err="1"/>
              <a:t>menyimpan</a:t>
            </a:r>
            <a:r>
              <a:rPr lang="en-US" sz="1700" dirty="0"/>
              <a:t> data </a:t>
            </a:r>
            <a:r>
              <a:rPr lang="en-US" sz="1700" dirty="0" err="1"/>
              <a:t>tidak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data pada </a:t>
            </a:r>
            <a:r>
              <a:rPr lang="en-US" sz="1700" dirty="0" err="1"/>
              <a:t>umumnya</a:t>
            </a:r>
            <a:r>
              <a:rPr lang="en-US" sz="1700" dirty="0"/>
              <a:t> yang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kolom</a:t>
            </a:r>
            <a:r>
              <a:rPr lang="en-US" sz="1700" dirty="0"/>
              <a:t> dan baris. </a:t>
            </a:r>
            <a:r>
              <a:rPr lang="en-US" sz="1700" dirty="0" err="1"/>
              <a:t>setiap</a:t>
            </a:r>
            <a:r>
              <a:rPr lang="en-US" sz="1700" dirty="0"/>
              <a:t> record data </a:t>
            </a:r>
            <a:r>
              <a:rPr lang="en-US" sz="1700" dirty="0" err="1"/>
              <a:t>dideskripsikan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file JSON </a:t>
            </a:r>
            <a:r>
              <a:rPr lang="en-US" sz="1700" dirty="0" err="1"/>
              <a:t>atau</a:t>
            </a:r>
            <a:r>
              <a:rPr lang="en-US" sz="1700" dirty="0"/>
              <a:t> </a:t>
            </a:r>
            <a:r>
              <a:rPr lang="en-US" sz="1700" dirty="0" err="1"/>
              <a:t>biasa</a:t>
            </a:r>
            <a:r>
              <a:rPr lang="en-US" sz="1700" dirty="0"/>
              <a:t> </a:t>
            </a:r>
            <a:r>
              <a:rPr lang="en-US" sz="1700" dirty="0" err="1"/>
              <a:t>disebut</a:t>
            </a:r>
            <a:r>
              <a:rPr lang="en-US" sz="1700" dirty="0"/>
              <a:t> BSON (</a:t>
            </a:r>
            <a:r>
              <a:rPr lang="en-US" sz="1700" dirty="0" err="1"/>
              <a:t>representatif</a:t>
            </a:r>
            <a:r>
              <a:rPr lang="en-US" sz="1700" dirty="0"/>
              <a:t> biner pada data). MongoDB </a:t>
            </a:r>
            <a:r>
              <a:rPr lang="en-US" sz="1700" dirty="0" err="1"/>
              <a:t>menggunakan</a:t>
            </a:r>
            <a:r>
              <a:rPr lang="en-US" sz="1700" dirty="0"/>
              <a:t> file format JSON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menyimpan</a:t>
            </a:r>
            <a:r>
              <a:rPr lang="en-US" sz="1700" dirty="0"/>
              <a:t> data. </a:t>
            </a:r>
            <a:r>
              <a:rPr lang="en-US" sz="1700" dirty="0" err="1"/>
              <a:t>Dokumen</a:t>
            </a:r>
            <a:r>
              <a:rPr lang="en-US" sz="1700" dirty="0"/>
              <a:t> database ini sangat </a:t>
            </a:r>
            <a:r>
              <a:rPr lang="en-US" sz="1700" dirty="0" err="1"/>
              <a:t>fleksibel</a:t>
            </a:r>
            <a:r>
              <a:rPr lang="en-US" sz="1700" dirty="0"/>
              <a:t>,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suatu</a:t>
            </a:r>
            <a:r>
              <a:rPr lang="en-US" sz="1700" dirty="0"/>
              <a:t> </a:t>
            </a:r>
            <a:r>
              <a:rPr lang="en-US" sz="1700" dirty="0" err="1"/>
              <a:t>struktur</a:t>
            </a:r>
            <a:r>
              <a:rPr lang="en-US" sz="1700" dirty="0"/>
              <a:t> </a:t>
            </a:r>
            <a:r>
              <a:rPr lang="en-US" sz="1700" dirty="0" err="1"/>
              <a:t>dokumen</a:t>
            </a:r>
            <a:r>
              <a:rPr lang="en-US" sz="170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data. MongoDB </a:t>
            </a:r>
            <a:r>
              <a:rPr lang="en-US" sz="1700" dirty="0" err="1"/>
              <a:t>dibentuk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memudahkan</a:t>
            </a:r>
            <a:r>
              <a:rPr lang="en-US" sz="1700" dirty="0"/>
              <a:t> </a:t>
            </a:r>
            <a:r>
              <a:rPr lang="en-US" sz="1700" dirty="0" err="1"/>
              <a:t>kerja</a:t>
            </a:r>
            <a:r>
              <a:rPr lang="en-US" sz="1700" dirty="0"/>
              <a:t> </a:t>
            </a:r>
            <a:r>
              <a:rPr lang="en-US" sz="1700" dirty="0" err="1"/>
              <a:t>komputer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membagi</a:t>
            </a:r>
            <a:r>
              <a:rPr lang="en-US" sz="1700" dirty="0"/>
              <a:t> data </a:t>
            </a:r>
            <a:r>
              <a:rPr lang="en-US" sz="1700" dirty="0" err="1"/>
              <a:t>ke</a:t>
            </a:r>
            <a:r>
              <a:rPr lang="en-US" sz="1700" dirty="0"/>
              <a:t> </a:t>
            </a:r>
            <a:r>
              <a:rPr lang="en-US" sz="1700" dirty="0" err="1"/>
              <a:t>beberapa</a:t>
            </a:r>
            <a:r>
              <a:rPr lang="en-US" sz="1700" dirty="0"/>
              <a:t> </a:t>
            </a:r>
            <a:r>
              <a:rPr lang="en-US" sz="1700" dirty="0" err="1"/>
              <a:t>mesin</a:t>
            </a:r>
            <a:r>
              <a:rPr lang="en-US" sz="1700" dirty="0"/>
              <a:t> yang </a:t>
            </a:r>
            <a:r>
              <a:rPr lang="en-US" sz="1700" dirty="0" err="1"/>
              <a:t>kecil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membuat</a:t>
            </a:r>
            <a:r>
              <a:rPr lang="en-US" sz="1700" dirty="0"/>
              <a:t> </a:t>
            </a:r>
            <a:r>
              <a:rPr lang="en-US" sz="1700" dirty="0" err="1"/>
              <a:t>sistim</a:t>
            </a:r>
            <a:r>
              <a:rPr lang="en-US" sz="1700" dirty="0"/>
              <a:t> yang </a:t>
            </a:r>
            <a:r>
              <a:rPr lang="en-US" sz="1700" dirty="0" err="1"/>
              <a:t>cepat</a:t>
            </a:r>
            <a:r>
              <a:rPr lang="en-US" sz="1700" dirty="0"/>
              <a:t> dan </a:t>
            </a:r>
            <a:r>
              <a:rPr lang="en-US" sz="1700" dirty="0" err="1"/>
              <a:t>dapat</a:t>
            </a:r>
            <a:r>
              <a:rPr lang="en-US" sz="1700" dirty="0"/>
              <a:t> handle data yang sangat </a:t>
            </a:r>
            <a:r>
              <a:rPr lang="en-US" sz="1700" dirty="0" err="1"/>
              <a:t>banyak</a:t>
            </a:r>
            <a:r>
              <a:rPr lang="en-US" sz="1700" dirty="0"/>
              <a:t>.</a:t>
            </a:r>
          </a:p>
        </p:txBody>
      </p:sp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7"/>
          <p:cNvGrpSpPr/>
          <p:nvPr/>
        </p:nvGrpSpPr>
        <p:grpSpPr>
          <a:xfrm>
            <a:off x="1299568" y="861141"/>
            <a:ext cx="5132617" cy="134100"/>
            <a:chOff x="741975" y="2893476"/>
            <a:chExt cx="5132617" cy="134100"/>
          </a:xfrm>
        </p:grpSpPr>
        <p:sp>
          <p:nvSpPr>
            <p:cNvPr id="1910" name="Google Shape;1910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1" name="Google Shape;1911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2" name="Google Shape;1912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6590F645-4B08-4E03-0AA1-83311CB15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3F98D4DC-B84A-E2CA-44CC-024C85A60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09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Import Data </a:t>
            </a:r>
            <a:r>
              <a:rPr lang="en" dirty="0">
                <a:solidFill>
                  <a:schemeClr val="bg2"/>
                </a:solidFill>
              </a:rPr>
              <a:t>Phyton </a:t>
            </a:r>
            <a:r>
              <a:rPr lang="en" dirty="0">
                <a:solidFill>
                  <a:schemeClr val="tx1"/>
                </a:solidFill>
              </a:rPr>
              <a:t>ke </a:t>
            </a:r>
            <a:r>
              <a:rPr lang="en" dirty="0">
                <a:solidFill>
                  <a:schemeClr val="bg2"/>
                </a:solidFill>
              </a:rPr>
              <a:t>MongoDB</a:t>
            </a:r>
            <a:r>
              <a:rPr lang="en" dirty="0">
                <a:solidFill>
                  <a:schemeClr val="tx1"/>
                </a:solidFill>
              </a:rPr>
              <a:t> ?</a:t>
            </a:r>
            <a:endParaRPr dirty="0"/>
          </a:p>
        </p:txBody>
      </p:sp>
      <p:sp>
        <p:nvSpPr>
          <p:cNvPr id="1533" name="Google Shape;1533;p39">
            <a:extLst>
              <a:ext uri="{FF2B5EF4-FFF2-40B4-BE49-F238E27FC236}">
                <a16:creationId xmlns:a16="http://schemas.microsoft.com/office/drawing/2014/main" id="{06752F48-C154-9BBC-762E-29BAB590757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03150" y="1589645"/>
            <a:ext cx="707145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mengimport</a:t>
            </a:r>
            <a:r>
              <a:rPr lang="en-ID" sz="1600" dirty="0"/>
              <a:t> data </a:t>
            </a:r>
            <a:r>
              <a:rPr lang="en-ID" sz="1600" dirty="0" err="1"/>
              <a:t>ke</a:t>
            </a:r>
            <a:r>
              <a:rPr lang="en-ID" sz="1600" dirty="0"/>
              <a:t> mongo DB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python </a:t>
            </a:r>
            <a:r>
              <a:rPr lang="en-ID" sz="1600" dirty="0" err="1"/>
              <a:t>atau</a:t>
            </a:r>
            <a:r>
              <a:rPr lang="en-ID" sz="1600" dirty="0"/>
              <a:t> MongoDB Compass. Data yang </a:t>
            </a:r>
            <a:r>
              <a:rPr lang="en-ID" sz="1600" dirty="0" err="1"/>
              <a:t>dimasukkan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MongoDB </a:t>
            </a:r>
            <a:r>
              <a:rPr lang="en-ID" sz="1600" dirty="0" err="1"/>
              <a:t>biasanya</a:t>
            </a:r>
            <a:r>
              <a:rPr lang="en-ID" sz="1600" dirty="0"/>
              <a:t> </a:t>
            </a:r>
            <a:r>
              <a:rPr lang="en-ID" sz="1600" dirty="0" err="1"/>
              <a:t>termasuk</a:t>
            </a:r>
            <a:r>
              <a:rPr lang="en-ID" sz="1600" dirty="0"/>
              <a:t> big data,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coba</a:t>
            </a:r>
            <a:r>
              <a:rPr lang="en-ID" sz="1600" dirty="0"/>
              <a:t> </a:t>
            </a:r>
            <a:r>
              <a:rPr lang="en-ID" sz="1600" dirty="0" err="1"/>
              <a:t>masukkan</a:t>
            </a:r>
            <a:r>
              <a:rPr lang="en-ID" sz="1600" dirty="0"/>
              <a:t> file csv yang </a:t>
            </a:r>
            <a:r>
              <a:rPr lang="en-ID" sz="1600" dirty="0" err="1"/>
              <a:t>namanya</a:t>
            </a:r>
            <a:r>
              <a:rPr lang="en-ID" sz="1600" dirty="0"/>
              <a:t> events dan orders. File events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data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kejadian</a:t>
            </a:r>
            <a:r>
              <a:rPr lang="en-ID" sz="1600" dirty="0"/>
              <a:t> </a:t>
            </a:r>
            <a:r>
              <a:rPr lang="en-ID" sz="1600" dirty="0" err="1"/>
              <a:t>memasukkan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keranjang</a:t>
            </a:r>
            <a:r>
              <a:rPr lang="en-ID" sz="1600" dirty="0"/>
              <a:t> (add to cart) pada </a:t>
            </a:r>
            <a:r>
              <a:rPr lang="en-ID" sz="1600" dirty="0" err="1"/>
              <a:t>suatu</a:t>
            </a:r>
            <a:r>
              <a:rPr lang="en-ID" sz="1600" dirty="0"/>
              <a:t> e-commerce. Data events </a:t>
            </a:r>
            <a:r>
              <a:rPr lang="en-ID" sz="1600" dirty="0" err="1"/>
              <a:t>sebnayak</a:t>
            </a:r>
            <a:r>
              <a:rPr lang="en-ID" sz="1600" dirty="0"/>
              <a:t> 2,4 </a:t>
            </a:r>
            <a:r>
              <a:rPr lang="en-ID" sz="1600" dirty="0" err="1"/>
              <a:t>juta</a:t>
            </a:r>
            <a:r>
              <a:rPr lang="en-ID" sz="1600" dirty="0"/>
              <a:t> baris dan 10 </a:t>
            </a:r>
            <a:r>
              <a:rPr lang="en-ID" sz="1600" dirty="0" err="1"/>
              <a:t>kolom</a:t>
            </a:r>
            <a:r>
              <a:rPr lang="en-ID" sz="1600" dirty="0"/>
              <a:t>. File orders </a:t>
            </a:r>
            <a:r>
              <a:rPr lang="en-ID" sz="1600" dirty="0" err="1"/>
              <a:t>adalah</a:t>
            </a:r>
            <a:r>
              <a:rPr lang="en-ID" sz="1600" dirty="0"/>
              <a:t> data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yang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dipesan</a:t>
            </a:r>
            <a:r>
              <a:rPr lang="en-ID" sz="1600" dirty="0"/>
              <a:t> oleh </a:t>
            </a:r>
            <a:r>
              <a:rPr lang="en-ID" sz="1600" dirty="0" err="1"/>
              <a:t>suatu</a:t>
            </a:r>
            <a:r>
              <a:rPr lang="en-ID" sz="1600" dirty="0"/>
              <a:t> e-commerce. Data orders </a:t>
            </a:r>
            <a:r>
              <a:rPr lang="en-ID" sz="1600" dirty="0" err="1"/>
              <a:t>berisi</a:t>
            </a:r>
            <a:r>
              <a:rPr lang="en-ID" sz="1600" dirty="0"/>
              <a:t> </a:t>
            </a:r>
            <a:r>
              <a:rPr lang="en-ID" sz="1600" dirty="0" err="1"/>
              <a:t>sebanyak</a:t>
            </a:r>
            <a:r>
              <a:rPr lang="en-ID" sz="1600" dirty="0"/>
              <a:t> 120 </a:t>
            </a:r>
            <a:r>
              <a:rPr lang="en-ID" sz="1600" dirty="0" err="1"/>
              <a:t>ribu</a:t>
            </a:r>
            <a:r>
              <a:rPr lang="en-ID" sz="1600" dirty="0"/>
              <a:t> dan 7 </a:t>
            </a:r>
            <a:r>
              <a:rPr lang="en-ID" sz="1600" dirty="0" err="1"/>
              <a:t>kolom</a:t>
            </a:r>
            <a:r>
              <a:rPr lang="en-ID" sz="1600" dirty="0"/>
              <a:t>. </a:t>
            </a:r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A779D413-8F3B-3CBE-481F-D76D8555A2FC}"/>
              </a:ext>
            </a:extLst>
          </p:cNvPr>
          <p:cNvGrpSpPr/>
          <p:nvPr/>
        </p:nvGrpSpPr>
        <p:grpSpPr>
          <a:xfrm>
            <a:off x="-115974" y="4234328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4AAEDD6E-893F-88CB-4B60-875552C19A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37F1A5F9-B203-9880-C3AA-593F931EE4E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04EA5212-20DF-9ABF-C601-6F7FF16BC9E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2469159A-4715-1072-71E8-51E6292AC27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3A1F45CC-9FC1-9065-F5AC-BD4C964FC53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92A9412A-E94F-6D50-9397-E6351AECD02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7379DB59-8DC5-3D10-B992-3C291CB9EB00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12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/>
          <p:cNvSpPr txBox="1">
            <a:spLocks noGrp="1"/>
          </p:cNvSpPr>
          <p:nvPr>
            <p:ph type="subTitle" idx="8"/>
          </p:nvPr>
        </p:nvSpPr>
        <p:spPr>
          <a:xfrm>
            <a:off x="5064977" y="4157368"/>
            <a:ext cx="2981935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4.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dimport</a:t>
            </a:r>
            <a:r>
              <a:rPr lang="en-ID" dirty="0"/>
              <a:t> dan </a:t>
            </a:r>
            <a:r>
              <a:rPr lang="en-ID" dirty="0" err="1"/>
              <a:t>tampilan</a:t>
            </a:r>
            <a:r>
              <a:rPr lang="en-ID" dirty="0"/>
              <a:t> pada Gambar 11.</a:t>
            </a:r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Import </a:t>
            </a:r>
            <a:r>
              <a:rPr lang="en" dirty="0">
                <a:solidFill>
                  <a:schemeClr val="tx1"/>
                </a:solidFill>
              </a:rPr>
              <a:t>di MongoDB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892175" y="2267918"/>
            <a:ext cx="3059125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1. Klick add data, </a:t>
            </a:r>
            <a:r>
              <a:rPr lang="en-ID" dirty="0" err="1"/>
              <a:t>tampilan</a:t>
            </a:r>
            <a:r>
              <a:rPr lang="en-ID" dirty="0"/>
              <a:t> pada Gambar 8.</a:t>
            </a:r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4978565" y="2267918"/>
            <a:ext cx="3672453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3. Check </a:t>
            </a:r>
            <a:r>
              <a:rPr lang="en-ID" dirty="0" err="1"/>
              <a:t>spasi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, </a:t>
            </a:r>
            <a:r>
              <a:rPr lang="en-ID" dirty="0" err="1"/>
              <a:t>tampilan</a:t>
            </a:r>
            <a:r>
              <a:rPr lang="en-ID" dirty="0"/>
              <a:t> pada Gambar 10.</a:t>
            </a:r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7"/>
          </p:nvPr>
        </p:nvSpPr>
        <p:spPr>
          <a:xfrm>
            <a:off x="892175" y="4237148"/>
            <a:ext cx="318685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2.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file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diimport</a:t>
            </a:r>
            <a:r>
              <a:rPr lang="en-ID" dirty="0"/>
              <a:t>, </a:t>
            </a:r>
            <a:r>
              <a:rPr lang="en-ID" dirty="0" err="1"/>
              <a:t>tampilan</a:t>
            </a:r>
            <a:r>
              <a:rPr lang="en-ID" dirty="0"/>
              <a:t> pada Gambar 9.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547" name="Google Shape;1547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50" name="Google Shape;1550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51" name="Google Shape;1551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52" name="Google Shape;1552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3" name="Google Shape;155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9" name="Google Shape;155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0" name="Google Shape;1560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1" name="Google Shape;1561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7" name="Google Shape;1567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8" name="Google Shape;1568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9" name="Google Shape;156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5" name="Google Shape;157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6" name="Google Shape;1576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7" name="Google Shape;157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3" name="Google Shape;158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4" name="Google Shape;1584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6" name="Google Shape;1586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7" name="Google Shape;1587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8" name="Google Shape;1588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0" name="Google Shape;1590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91" name="Google Shape;1591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40"/>
          <p:cNvGrpSpPr/>
          <p:nvPr/>
        </p:nvGrpSpPr>
        <p:grpSpPr>
          <a:xfrm>
            <a:off x="4713054" y="2782711"/>
            <a:ext cx="5765856" cy="4103650"/>
            <a:chOff x="4452944" y="2184175"/>
            <a:chExt cx="5765856" cy="4103650"/>
          </a:xfrm>
        </p:grpSpPr>
        <p:pic>
          <p:nvPicPr>
            <p:cNvPr id="1594" name="Google Shape;1594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5" name="Google Shape;1595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6" name="Google Shape;1596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9" name="Google Shape;1599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4" name="Google Shape;1604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8" name="Google Shape;1608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9" name="Google Shape;1609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6" name="Google Shape;1616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7" name="Google Shape;1617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0" name="Google Shape;1620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3" name="Google Shape;1623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5" name="Google Shape;1625;p40"/>
          <p:cNvSpPr txBox="1">
            <a:spLocks noGrp="1"/>
          </p:cNvSpPr>
          <p:nvPr>
            <p:ph type="title"/>
          </p:nvPr>
        </p:nvSpPr>
        <p:spPr>
          <a:xfrm>
            <a:off x="752030" y="4243593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endParaRPr dirty="0"/>
          </a:p>
        </p:txBody>
      </p:sp>
      <p:sp>
        <p:nvSpPr>
          <p:cNvPr id="1626" name="Google Shape;1626;p40"/>
          <p:cNvSpPr txBox="1">
            <a:spLocks noGrp="1"/>
          </p:cNvSpPr>
          <p:nvPr>
            <p:ph type="subTitle" idx="1"/>
          </p:nvPr>
        </p:nvSpPr>
        <p:spPr>
          <a:xfrm>
            <a:off x="468191" y="410989"/>
            <a:ext cx="3276493" cy="513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MongoDB to Vs Code</a:t>
            </a:r>
            <a:endParaRPr lang="en-ID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9F4FF-5E5D-DC8D-1382-0B43AA11A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13" y="1357556"/>
            <a:ext cx="2355026" cy="1471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EC6AE-0C2D-6FB6-DEBB-840ACD10F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838" y="1203209"/>
            <a:ext cx="2556588" cy="1597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E4BB1-5D94-3B58-7DBC-1ACD4060A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155" y="1285803"/>
            <a:ext cx="2399424" cy="1499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54677-96D8-6C5F-EEAC-AF833B4FA8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" r="248" b="7790"/>
          <a:stretch/>
        </p:blipFill>
        <p:spPr>
          <a:xfrm>
            <a:off x="394083" y="3063797"/>
            <a:ext cx="1202744" cy="1836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03296-555F-3F1F-7A0B-E451D481F5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83" y="3633657"/>
            <a:ext cx="3626837" cy="46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07B291-24C0-C1BA-8C04-00CBA6F163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4329" y="3257886"/>
            <a:ext cx="2003307" cy="125206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21D4D-A011-5508-2FA2-52C29DEA47A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553839" y="2002143"/>
            <a:ext cx="365999" cy="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E6CBA3-EA36-75B6-4A8D-F446EB50FE4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476426" y="2002143"/>
            <a:ext cx="819729" cy="3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39EB5C-F9DF-A7FF-6A3A-0FDBC117C1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7495867" y="2785443"/>
            <a:ext cx="100116" cy="47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19D9C-1B1C-C9D4-E4D3-BA1045A5C2F0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5879820" y="3868589"/>
            <a:ext cx="714509" cy="1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6F397C-711C-4094-2643-A611D2D6D3A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596827" y="3868589"/>
            <a:ext cx="656156" cy="1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626;p40">
            <a:extLst>
              <a:ext uri="{FF2B5EF4-FFF2-40B4-BE49-F238E27FC236}">
                <a16:creationId xmlns:a16="http://schemas.microsoft.com/office/drawing/2014/main" id="{AE54EEA1-0FFB-113E-19BB-44D51F16F3A4}"/>
              </a:ext>
            </a:extLst>
          </p:cNvPr>
          <p:cNvSpPr txBox="1">
            <a:spLocks/>
          </p:cNvSpPr>
          <p:nvPr/>
        </p:nvSpPr>
        <p:spPr>
          <a:xfrm>
            <a:off x="145085" y="1133754"/>
            <a:ext cx="2615595" cy="24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 err="1"/>
              <a:t>Tampilan</a:t>
            </a:r>
            <a:r>
              <a:rPr lang="en-US" sz="1050" dirty="0"/>
              <a:t> MongoDB Community,</a:t>
            </a:r>
            <a:endParaRPr lang="en-ID" sz="1050" dirty="0"/>
          </a:p>
          <a:p>
            <a:pPr marL="0" indent="0"/>
            <a:r>
              <a:rPr lang="en-ID" sz="1050" dirty="0" err="1"/>
              <a:t>Klik</a:t>
            </a:r>
            <a:r>
              <a:rPr lang="en-ID" sz="1050" dirty="0"/>
              <a:t> Add New Connection</a:t>
            </a:r>
            <a:endParaRPr lang="en-US" sz="1050" dirty="0"/>
          </a:p>
        </p:txBody>
      </p:sp>
      <p:sp>
        <p:nvSpPr>
          <p:cNvPr id="33" name="Google Shape;1626;p40">
            <a:extLst>
              <a:ext uri="{FF2B5EF4-FFF2-40B4-BE49-F238E27FC236}">
                <a16:creationId xmlns:a16="http://schemas.microsoft.com/office/drawing/2014/main" id="{579E008D-1DF4-A38B-2833-F0861D8F8119}"/>
              </a:ext>
            </a:extLst>
          </p:cNvPr>
          <p:cNvSpPr txBox="1">
            <a:spLocks/>
          </p:cNvSpPr>
          <p:nvPr/>
        </p:nvSpPr>
        <p:spPr>
          <a:xfrm>
            <a:off x="2838505" y="1011798"/>
            <a:ext cx="2330226" cy="24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/>
              <a:t>Copy URI -&gt; save and connect</a:t>
            </a:r>
            <a:endParaRPr lang="en-ID" sz="1050" dirty="0"/>
          </a:p>
        </p:txBody>
      </p:sp>
      <p:sp>
        <p:nvSpPr>
          <p:cNvPr id="34" name="Google Shape;1626;p40">
            <a:extLst>
              <a:ext uri="{FF2B5EF4-FFF2-40B4-BE49-F238E27FC236}">
                <a16:creationId xmlns:a16="http://schemas.microsoft.com/office/drawing/2014/main" id="{6339D0A3-FBC5-4471-082D-210D5EC90429}"/>
              </a:ext>
            </a:extLst>
          </p:cNvPr>
          <p:cNvSpPr txBox="1">
            <a:spLocks/>
          </p:cNvSpPr>
          <p:nvPr/>
        </p:nvSpPr>
        <p:spPr>
          <a:xfrm>
            <a:off x="6227309" y="924239"/>
            <a:ext cx="2556587" cy="39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/>
              <a:t>Add extensions MongoDB pada VS Code</a:t>
            </a:r>
            <a:endParaRPr lang="en-ID" sz="1050" dirty="0"/>
          </a:p>
        </p:txBody>
      </p:sp>
      <p:sp>
        <p:nvSpPr>
          <p:cNvPr id="35" name="Google Shape;1626;p40">
            <a:extLst>
              <a:ext uri="{FF2B5EF4-FFF2-40B4-BE49-F238E27FC236}">
                <a16:creationId xmlns:a16="http://schemas.microsoft.com/office/drawing/2014/main" id="{CF1BE909-907C-B702-AD13-63DD195F2F05}"/>
              </a:ext>
            </a:extLst>
          </p:cNvPr>
          <p:cNvSpPr txBox="1">
            <a:spLocks/>
          </p:cNvSpPr>
          <p:nvPr/>
        </p:nvSpPr>
        <p:spPr>
          <a:xfrm>
            <a:off x="6441911" y="4596817"/>
            <a:ext cx="2330226" cy="24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 err="1"/>
              <a:t>Klik</a:t>
            </a:r>
            <a:r>
              <a:rPr lang="en-US" sz="1050" dirty="0"/>
              <a:t> connect pada connection string</a:t>
            </a:r>
            <a:endParaRPr lang="en-ID" sz="1050" dirty="0"/>
          </a:p>
        </p:txBody>
      </p:sp>
      <p:sp>
        <p:nvSpPr>
          <p:cNvPr id="36" name="Google Shape;1626;p40">
            <a:extLst>
              <a:ext uri="{FF2B5EF4-FFF2-40B4-BE49-F238E27FC236}">
                <a16:creationId xmlns:a16="http://schemas.microsoft.com/office/drawing/2014/main" id="{BFDDC3FB-3A5A-8277-06AC-1DB2C1D9A163}"/>
              </a:ext>
            </a:extLst>
          </p:cNvPr>
          <p:cNvSpPr txBox="1">
            <a:spLocks/>
          </p:cNvSpPr>
          <p:nvPr/>
        </p:nvSpPr>
        <p:spPr>
          <a:xfrm>
            <a:off x="2433634" y="4236937"/>
            <a:ext cx="2330226" cy="24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/>
              <a:t>Masukkan URI dan Enter</a:t>
            </a:r>
            <a:endParaRPr lang="en-ID" sz="1050" dirty="0"/>
          </a:p>
        </p:txBody>
      </p:sp>
      <p:sp>
        <p:nvSpPr>
          <p:cNvPr id="37" name="Google Shape;1626;p40">
            <a:extLst>
              <a:ext uri="{FF2B5EF4-FFF2-40B4-BE49-F238E27FC236}">
                <a16:creationId xmlns:a16="http://schemas.microsoft.com/office/drawing/2014/main" id="{B5AC6C89-944E-D76B-A0C1-0CFA8825DB20}"/>
              </a:ext>
            </a:extLst>
          </p:cNvPr>
          <p:cNvSpPr txBox="1">
            <a:spLocks/>
          </p:cNvSpPr>
          <p:nvPr/>
        </p:nvSpPr>
        <p:spPr>
          <a:xfrm>
            <a:off x="145085" y="4912063"/>
            <a:ext cx="3549991" cy="24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 err="1"/>
              <a:t>Tampilan</a:t>
            </a:r>
            <a:r>
              <a:rPr lang="en-US" sz="1050" dirty="0"/>
              <a:t> Ketika </a:t>
            </a:r>
            <a:r>
              <a:rPr lang="en-US" sz="1050" dirty="0" err="1"/>
              <a:t>sudah</a:t>
            </a:r>
            <a:r>
              <a:rPr lang="en-US" sz="1050" dirty="0"/>
              <a:t> connect </a:t>
            </a:r>
            <a:r>
              <a:rPr lang="en-US" sz="1050" dirty="0" err="1"/>
              <a:t>ke</a:t>
            </a:r>
            <a:r>
              <a:rPr lang="en-US" sz="1050" dirty="0"/>
              <a:t> </a:t>
            </a:r>
            <a:r>
              <a:rPr lang="en-US" sz="1050" dirty="0" err="1"/>
              <a:t>mongoDB</a:t>
            </a:r>
            <a:endParaRPr lang="en-ID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/>
          <p:cNvSpPr txBox="1">
            <a:spLocks noGrp="1"/>
          </p:cNvSpPr>
          <p:nvPr>
            <p:ph type="title"/>
          </p:nvPr>
        </p:nvSpPr>
        <p:spPr>
          <a:xfrm>
            <a:off x="726900" y="806975"/>
            <a:ext cx="7144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Coding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Database </a:t>
            </a:r>
            <a:r>
              <a:rPr lang="en-US" sz="3200" dirty="0" err="1">
                <a:solidFill>
                  <a:schemeClr val="bg2"/>
                </a:solidFill>
              </a:rPr>
              <a:t>dengan</a:t>
            </a:r>
            <a:r>
              <a:rPr lang="en-US" sz="3200" dirty="0">
                <a:solidFill>
                  <a:schemeClr val="bg2"/>
                </a:solidFill>
              </a:rPr>
              <a:t> playground</a:t>
            </a:r>
            <a:endParaRPr sz="3200" dirty="0"/>
          </a:p>
        </p:txBody>
      </p:sp>
      <p:sp>
        <p:nvSpPr>
          <p:cNvPr id="2075" name="Google Shape;2075;p51"/>
          <p:cNvSpPr txBox="1">
            <a:spLocks noGrp="1"/>
          </p:cNvSpPr>
          <p:nvPr>
            <p:ph type="subTitle" idx="1"/>
          </p:nvPr>
        </p:nvSpPr>
        <p:spPr>
          <a:xfrm>
            <a:off x="713100" y="1876509"/>
            <a:ext cx="7710900" cy="2596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Instructions:</a:t>
            </a:r>
            <a:endParaRPr sz="1800" b="1" dirty="0"/>
          </a:p>
          <a:p>
            <a:pPr marL="139700" indent="0">
              <a:lnSpc>
                <a:spcPts val="1425"/>
              </a:lnSpc>
              <a:buNone/>
            </a:pPr>
            <a:r>
              <a:rPr lang="en-US" sz="1800" b="1" i="1" dirty="0">
                <a:solidFill>
                  <a:srgbClr val="5988A6"/>
                </a:solidFill>
                <a:effectLst/>
                <a:latin typeface="Consolas" panose="020B0609020204030204" pitchFamily="49" charset="0"/>
              </a:rPr>
              <a:t>```</a:t>
            </a:r>
            <a:r>
              <a:rPr lang="en-US" sz="1800" b="1" i="1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1" i="1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800" b="1" i="1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const database = 'NEW_DATABASE_NAME';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const collection = 'NEW_COLLECTION_NAME';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br>
              <a:rPr lang="en-US" sz="18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// Create a new database.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use(database);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br>
              <a:rPr lang="en-US" sz="1800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// Create a new collection.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db.createCollection</a:t>
            </a:r>
            <a:r>
              <a:rPr lang="en-US" sz="1800" b="0" dirty="0">
                <a:solidFill>
                  <a:srgbClr val="E4B781"/>
                </a:solidFill>
                <a:effectLst/>
                <a:latin typeface="Consolas" panose="020B0609020204030204" pitchFamily="49" charset="0"/>
              </a:rPr>
              <a:t>(collection);</a:t>
            </a:r>
            <a:endParaRPr lang="en-US" sz="1800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r>
              <a:rPr lang="en-US" b="1" i="1" dirty="0">
                <a:solidFill>
                  <a:srgbClr val="5988A6"/>
                </a:solidFill>
                <a:effectLst/>
                <a:latin typeface="Consolas" panose="020B0609020204030204" pitchFamily="49" charset="0"/>
              </a:rPr>
              <a:t>```</a:t>
            </a:r>
            <a:endParaRPr lang="en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>
          <a:extLst>
            <a:ext uri="{FF2B5EF4-FFF2-40B4-BE49-F238E27FC236}">
              <a16:creationId xmlns:a16="http://schemas.microsoft.com/office/drawing/2014/main" id="{8ABD4CBF-049A-EF5B-A3B2-18E1ABA1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>
            <a:extLst>
              <a:ext uri="{FF2B5EF4-FFF2-40B4-BE49-F238E27FC236}">
                <a16:creationId xmlns:a16="http://schemas.microsoft.com/office/drawing/2014/main" id="{FC9D04FA-0E44-6A1F-3744-A370D6A09690}"/>
              </a:ext>
            </a:extLst>
          </p:cNvPr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547" name="Google Shape;1547;p40">
              <a:extLst>
                <a:ext uri="{FF2B5EF4-FFF2-40B4-BE49-F238E27FC236}">
                  <a16:creationId xmlns:a16="http://schemas.microsoft.com/office/drawing/2014/main" id="{7C9FB738-AA47-EBE3-8E46-19C1775594DD}"/>
                </a:ext>
              </a:extLst>
            </p:cNvPr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>
              <a:extLst>
                <a:ext uri="{FF2B5EF4-FFF2-40B4-BE49-F238E27FC236}">
                  <a16:creationId xmlns:a16="http://schemas.microsoft.com/office/drawing/2014/main" id="{97625CB9-FBCB-30C9-0947-F27DF45D48A8}"/>
                </a:ext>
              </a:extLst>
            </p:cNvPr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40">
            <a:extLst>
              <a:ext uri="{FF2B5EF4-FFF2-40B4-BE49-F238E27FC236}">
                <a16:creationId xmlns:a16="http://schemas.microsoft.com/office/drawing/2014/main" id="{7005785D-622D-F593-62F6-8B8A59B079CA}"/>
              </a:ext>
            </a:extLst>
          </p:cNvPr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50" name="Google Shape;1550;p40">
              <a:extLst>
                <a:ext uri="{FF2B5EF4-FFF2-40B4-BE49-F238E27FC236}">
                  <a16:creationId xmlns:a16="http://schemas.microsoft.com/office/drawing/2014/main" id="{4E56D5A5-E292-5132-7511-C26807100829}"/>
                </a:ext>
              </a:extLst>
            </p:cNvPr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51" name="Google Shape;1551;p40">
                <a:extLst>
                  <a:ext uri="{FF2B5EF4-FFF2-40B4-BE49-F238E27FC236}">
                    <a16:creationId xmlns:a16="http://schemas.microsoft.com/office/drawing/2014/main" id="{FDEE3716-04AF-6D7D-C235-662FE0403FA2}"/>
                  </a:ext>
                </a:extLst>
              </p:cNvPr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52" name="Google Shape;1552;p40">
                  <a:extLst>
                    <a:ext uri="{FF2B5EF4-FFF2-40B4-BE49-F238E27FC236}">
                      <a16:creationId xmlns:a16="http://schemas.microsoft.com/office/drawing/2014/main" id="{C96A551B-B013-C4B5-FA25-E124AD43E115}"/>
                    </a:ext>
                  </a:extLst>
                </p:cNvPr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3" name="Google Shape;1553;p40">
                    <a:extLst>
                      <a:ext uri="{FF2B5EF4-FFF2-40B4-BE49-F238E27FC236}">
                        <a16:creationId xmlns:a16="http://schemas.microsoft.com/office/drawing/2014/main" id="{195C1506-84D4-1DE1-C76E-0A9B58BD4123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4" name="Google Shape;1554;p40">
                      <a:extLst>
                        <a:ext uri="{FF2B5EF4-FFF2-40B4-BE49-F238E27FC236}">
                          <a16:creationId xmlns:a16="http://schemas.microsoft.com/office/drawing/2014/main" id="{DD32ED9A-4381-910F-2A2A-3908EE599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>
                      <a:extLst>
                        <a:ext uri="{FF2B5EF4-FFF2-40B4-BE49-F238E27FC236}">
                          <a16:creationId xmlns:a16="http://schemas.microsoft.com/office/drawing/2014/main" id="{A817194E-CB72-AD19-E321-9FF8A3321A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40">
                      <a:extLst>
                        <a:ext uri="{FF2B5EF4-FFF2-40B4-BE49-F238E27FC236}">
                          <a16:creationId xmlns:a16="http://schemas.microsoft.com/office/drawing/2014/main" id="{C5C721F9-77C1-F064-F8EB-4FEAE74B3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40">
                      <a:extLst>
                        <a:ext uri="{FF2B5EF4-FFF2-40B4-BE49-F238E27FC236}">
                          <a16:creationId xmlns:a16="http://schemas.microsoft.com/office/drawing/2014/main" id="{1F8994F6-8473-E496-26D4-CC6BFAB11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8" name="Google Shape;1558;p40">
                      <a:extLst>
                        <a:ext uri="{FF2B5EF4-FFF2-40B4-BE49-F238E27FC236}">
                          <a16:creationId xmlns:a16="http://schemas.microsoft.com/office/drawing/2014/main" id="{AAE9050A-158A-0D18-A057-1BDB6330B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9" name="Google Shape;1559;p40">
                    <a:extLst>
                      <a:ext uri="{FF2B5EF4-FFF2-40B4-BE49-F238E27FC236}">
                        <a16:creationId xmlns:a16="http://schemas.microsoft.com/office/drawing/2014/main" id="{790A6097-59FE-19EE-A748-B5436544723F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0" name="Google Shape;1560;p40">
                  <a:extLst>
                    <a:ext uri="{FF2B5EF4-FFF2-40B4-BE49-F238E27FC236}">
                      <a16:creationId xmlns:a16="http://schemas.microsoft.com/office/drawing/2014/main" id="{2732416B-4DED-DA53-C281-7D98C9D83C0E}"/>
                    </a:ext>
                  </a:extLst>
                </p:cNvPr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1" name="Google Shape;1561;p40">
                    <a:extLst>
                      <a:ext uri="{FF2B5EF4-FFF2-40B4-BE49-F238E27FC236}">
                        <a16:creationId xmlns:a16="http://schemas.microsoft.com/office/drawing/2014/main" id="{77D105A1-4A68-1F1F-0D30-DA58F77854CE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2" name="Google Shape;1562;p40">
                      <a:extLst>
                        <a:ext uri="{FF2B5EF4-FFF2-40B4-BE49-F238E27FC236}">
                          <a16:creationId xmlns:a16="http://schemas.microsoft.com/office/drawing/2014/main" id="{2A430CEE-CB5A-F31F-1FD3-35D28745D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>
                      <a:extLst>
                        <a:ext uri="{FF2B5EF4-FFF2-40B4-BE49-F238E27FC236}">
                          <a16:creationId xmlns:a16="http://schemas.microsoft.com/office/drawing/2014/main" id="{69E30496-9225-8A13-3C94-1C1A11A21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40">
                      <a:extLst>
                        <a:ext uri="{FF2B5EF4-FFF2-40B4-BE49-F238E27FC236}">
                          <a16:creationId xmlns:a16="http://schemas.microsoft.com/office/drawing/2014/main" id="{4241D131-9756-2C68-0284-5B16AB9B7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40">
                      <a:extLst>
                        <a:ext uri="{FF2B5EF4-FFF2-40B4-BE49-F238E27FC236}">
                          <a16:creationId xmlns:a16="http://schemas.microsoft.com/office/drawing/2014/main" id="{E02BAED7-674D-1448-0430-C5237FC0A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40">
                      <a:extLst>
                        <a:ext uri="{FF2B5EF4-FFF2-40B4-BE49-F238E27FC236}">
                          <a16:creationId xmlns:a16="http://schemas.microsoft.com/office/drawing/2014/main" id="{4BA49428-6836-15C6-7F4B-195DD1BA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7" name="Google Shape;1567;p40">
                    <a:extLst>
                      <a:ext uri="{FF2B5EF4-FFF2-40B4-BE49-F238E27FC236}">
                        <a16:creationId xmlns:a16="http://schemas.microsoft.com/office/drawing/2014/main" id="{C4BACE64-756D-4536-B46D-99F2B65E2960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8" name="Google Shape;1568;p40">
                  <a:extLst>
                    <a:ext uri="{FF2B5EF4-FFF2-40B4-BE49-F238E27FC236}">
                      <a16:creationId xmlns:a16="http://schemas.microsoft.com/office/drawing/2014/main" id="{A50FA99D-2A1D-8CB9-742E-1C9700DB2201}"/>
                    </a:ext>
                  </a:extLst>
                </p:cNvPr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9" name="Google Shape;1569;p40">
                    <a:extLst>
                      <a:ext uri="{FF2B5EF4-FFF2-40B4-BE49-F238E27FC236}">
                        <a16:creationId xmlns:a16="http://schemas.microsoft.com/office/drawing/2014/main" id="{AA936C5F-D755-A73C-28FE-ABCA96E8BFD3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0" name="Google Shape;1570;p40">
                      <a:extLst>
                        <a:ext uri="{FF2B5EF4-FFF2-40B4-BE49-F238E27FC236}">
                          <a16:creationId xmlns:a16="http://schemas.microsoft.com/office/drawing/2014/main" id="{F3F21E9C-148A-1CEA-44C4-97A6EEC955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>
                      <a:extLst>
                        <a:ext uri="{FF2B5EF4-FFF2-40B4-BE49-F238E27FC236}">
                          <a16:creationId xmlns:a16="http://schemas.microsoft.com/office/drawing/2014/main" id="{857E3BA6-9F50-545C-E74A-8C322FCE0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40">
                      <a:extLst>
                        <a:ext uri="{FF2B5EF4-FFF2-40B4-BE49-F238E27FC236}">
                          <a16:creationId xmlns:a16="http://schemas.microsoft.com/office/drawing/2014/main" id="{54BA3F01-0403-A7B3-F799-F696F93883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40">
                      <a:extLst>
                        <a:ext uri="{FF2B5EF4-FFF2-40B4-BE49-F238E27FC236}">
                          <a16:creationId xmlns:a16="http://schemas.microsoft.com/office/drawing/2014/main" id="{6B322EAB-F878-680C-E845-8E872150EF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40">
                      <a:extLst>
                        <a:ext uri="{FF2B5EF4-FFF2-40B4-BE49-F238E27FC236}">
                          <a16:creationId xmlns:a16="http://schemas.microsoft.com/office/drawing/2014/main" id="{56CD7D1C-A322-1609-1C37-31A557B79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5" name="Google Shape;1575;p40">
                    <a:extLst>
                      <a:ext uri="{FF2B5EF4-FFF2-40B4-BE49-F238E27FC236}">
                        <a16:creationId xmlns:a16="http://schemas.microsoft.com/office/drawing/2014/main" id="{D965A7FD-FA80-C582-6296-80D57E58832C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6" name="Google Shape;1576;p40">
                  <a:extLst>
                    <a:ext uri="{FF2B5EF4-FFF2-40B4-BE49-F238E27FC236}">
                      <a16:creationId xmlns:a16="http://schemas.microsoft.com/office/drawing/2014/main" id="{24AC5B6D-16D7-E7ED-11F7-40559DDA8283}"/>
                    </a:ext>
                  </a:extLst>
                </p:cNvPr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7" name="Google Shape;1577;p40">
                    <a:extLst>
                      <a:ext uri="{FF2B5EF4-FFF2-40B4-BE49-F238E27FC236}">
                        <a16:creationId xmlns:a16="http://schemas.microsoft.com/office/drawing/2014/main" id="{9C9F1C8B-B14A-0F40-C8E8-CFB7748274DC}"/>
                      </a:ext>
                    </a:extLst>
                  </p:cNvPr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8" name="Google Shape;1578;p40">
                      <a:extLst>
                        <a:ext uri="{FF2B5EF4-FFF2-40B4-BE49-F238E27FC236}">
                          <a16:creationId xmlns:a16="http://schemas.microsoft.com/office/drawing/2014/main" id="{0FB0B9D6-8471-6403-23C0-66467F173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>
                      <a:extLst>
                        <a:ext uri="{FF2B5EF4-FFF2-40B4-BE49-F238E27FC236}">
                          <a16:creationId xmlns:a16="http://schemas.microsoft.com/office/drawing/2014/main" id="{05AA9898-B0BC-1523-4265-C75ADEBFB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40">
                      <a:extLst>
                        <a:ext uri="{FF2B5EF4-FFF2-40B4-BE49-F238E27FC236}">
                          <a16:creationId xmlns:a16="http://schemas.microsoft.com/office/drawing/2014/main" id="{1EF83D2C-F02E-AFCF-7E08-676E9FA3E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40">
                      <a:extLst>
                        <a:ext uri="{FF2B5EF4-FFF2-40B4-BE49-F238E27FC236}">
                          <a16:creationId xmlns:a16="http://schemas.microsoft.com/office/drawing/2014/main" id="{2CACB41E-EE63-5C0D-01C1-899E417AE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40">
                      <a:extLst>
                        <a:ext uri="{FF2B5EF4-FFF2-40B4-BE49-F238E27FC236}">
                          <a16:creationId xmlns:a16="http://schemas.microsoft.com/office/drawing/2014/main" id="{EAC633D0-AC26-C826-CB62-33CDF3F08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3" name="Google Shape;1583;p40">
                    <a:extLst>
                      <a:ext uri="{FF2B5EF4-FFF2-40B4-BE49-F238E27FC236}">
                        <a16:creationId xmlns:a16="http://schemas.microsoft.com/office/drawing/2014/main" id="{83FA68AC-AEFB-6696-8D40-719D1144AC1E}"/>
                      </a:ext>
                    </a:extLst>
                  </p:cNvPr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4" name="Google Shape;1584;p40">
                <a:extLst>
                  <a:ext uri="{FF2B5EF4-FFF2-40B4-BE49-F238E27FC236}">
                    <a16:creationId xmlns:a16="http://schemas.microsoft.com/office/drawing/2014/main" id="{D9349771-6F05-84C1-C29E-65CCD509B1ED}"/>
                  </a:ext>
                </a:extLst>
              </p:cNvPr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5" name="Google Shape;1585;p40">
                  <a:extLst>
                    <a:ext uri="{FF2B5EF4-FFF2-40B4-BE49-F238E27FC236}">
                      <a16:creationId xmlns:a16="http://schemas.microsoft.com/office/drawing/2014/main" id="{371E0F89-0B83-038B-4CD4-2220A0B832C9}"/>
                    </a:ext>
                  </a:extLst>
                </p:cNvPr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6" name="Google Shape;1586;p40">
                  <a:extLst>
                    <a:ext uri="{FF2B5EF4-FFF2-40B4-BE49-F238E27FC236}">
                      <a16:creationId xmlns:a16="http://schemas.microsoft.com/office/drawing/2014/main" id="{896E9CB3-54D7-6947-ABCD-66984147B28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7" name="Google Shape;1587;p40">
                <a:extLst>
                  <a:ext uri="{FF2B5EF4-FFF2-40B4-BE49-F238E27FC236}">
                    <a16:creationId xmlns:a16="http://schemas.microsoft.com/office/drawing/2014/main" id="{6099B302-73C7-BFD0-ADA0-1FCCAE2925CD}"/>
                  </a:ext>
                </a:extLst>
              </p:cNvPr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8" name="Google Shape;1588;p40">
                  <a:extLst>
                    <a:ext uri="{FF2B5EF4-FFF2-40B4-BE49-F238E27FC236}">
                      <a16:creationId xmlns:a16="http://schemas.microsoft.com/office/drawing/2014/main" id="{EF9A5A36-C126-5BCD-0455-E42F4BC47985}"/>
                    </a:ext>
                  </a:extLst>
                </p:cNvPr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0">
                  <a:extLst>
                    <a:ext uri="{FF2B5EF4-FFF2-40B4-BE49-F238E27FC236}">
                      <a16:creationId xmlns:a16="http://schemas.microsoft.com/office/drawing/2014/main" id="{87BA0C2E-C6C6-95BD-BD19-A1FFC47C3C87}"/>
                    </a:ext>
                  </a:extLst>
                </p:cNvPr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0" name="Google Shape;1590;p40">
              <a:extLst>
                <a:ext uri="{FF2B5EF4-FFF2-40B4-BE49-F238E27FC236}">
                  <a16:creationId xmlns:a16="http://schemas.microsoft.com/office/drawing/2014/main" id="{0B113636-42CB-E45B-5709-A330D5F4DD51}"/>
                </a:ext>
              </a:extLst>
            </p:cNvPr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91" name="Google Shape;1591;p40">
                <a:extLst>
                  <a:ext uri="{FF2B5EF4-FFF2-40B4-BE49-F238E27FC236}">
                    <a16:creationId xmlns:a16="http://schemas.microsoft.com/office/drawing/2014/main" id="{48D49FA7-6789-8CE2-2F7E-EAA3628C4935}"/>
                  </a:ext>
                </a:extLst>
              </p:cNvPr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0">
                <a:extLst>
                  <a:ext uri="{FF2B5EF4-FFF2-40B4-BE49-F238E27FC236}">
                    <a16:creationId xmlns:a16="http://schemas.microsoft.com/office/drawing/2014/main" id="{71810DC1-329F-D34C-3380-F1955B31AEED}"/>
                  </a:ext>
                </a:extLst>
              </p:cNvPr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40">
            <a:extLst>
              <a:ext uri="{FF2B5EF4-FFF2-40B4-BE49-F238E27FC236}">
                <a16:creationId xmlns:a16="http://schemas.microsoft.com/office/drawing/2014/main" id="{CDFF69F7-BA26-5337-196F-D5294743280A}"/>
              </a:ext>
            </a:extLst>
          </p:cNvPr>
          <p:cNvGrpSpPr/>
          <p:nvPr/>
        </p:nvGrpSpPr>
        <p:grpSpPr>
          <a:xfrm>
            <a:off x="4862519" y="2736213"/>
            <a:ext cx="5765856" cy="4103650"/>
            <a:chOff x="4452944" y="2184175"/>
            <a:chExt cx="5765856" cy="4103650"/>
          </a:xfrm>
        </p:grpSpPr>
        <p:pic>
          <p:nvPicPr>
            <p:cNvPr id="1594" name="Google Shape;1594;p40">
              <a:extLst>
                <a:ext uri="{FF2B5EF4-FFF2-40B4-BE49-F238E27FC236}">
                  <a16:creationId xmlns:a16="http://schemas.microsoft.com/office/drawing/2014/main" id="{15925E9E-1248-C07A-F4F2-BE0E8FAB5A0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5" name="Google Shape;1595;p40">
              <a:extLst>
                <a:ext uri="{FF2B5EF4-FFF2-40B4-BE49-F238E27FC236}">
                  <a16:creationId xmlns:a16="http://schemas.microsoft.com/office/drawing/2014/main" id="{7B0AE4B1-9331-BB97-A542-D128AB5F44A1}"/>
                </a:ext>
              </a:extLst>
            </p:cNvPr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6" name="Google Shape;1596;p40">
                <a:extLst>
                  <a:ext uri="{FF2B5EF4-FFF2-40B4-BE49-F238E27FC236}">
                    <a16:creationId xmlns:a16="http://schemas.microsoft.com/office/drawing/2014/main" id="{DD908ABA-B052-77B0-28B7-496064DE3A8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0">
                <a:extLst>
                  <a:ext uri="{FF2B5EF4-FFF2-40B4-BE49-F238E27FC236}">
                    <a16:creationId xmlns:a16="http://schemas.microsoft.com/office/drawing/2014/main" id="{0E3E7278-F3D8-DDF8-5593-BB4339520A7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>
                <a:extLst>
                  <a:ext uri="{FF2B5EF4-FFF2-40B4-BE49-F238E27FC236}">
                    <a16:creationId xmlns:a16="http://schemas.microsoft.com/office/drawing/2014/main" id="{CF89A29E-655D-9D7B-8044-EDF39F53696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9" name="Google Shape;1599;p40">
              <a:extLst>
                <a:ext uri="{FF2B5EF4-FFF2-40B4-BE49-F238E27FC236}">
                  <a16:creationId xmlns:a16="http://schemas.microsoft.com/office/drawing/2014/main" id="{16512C19-F13B-1116-339A-18DAF7CE3F35}"/>
                </a:ext>
              </a:extLst>
            </p:cNvPr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40">
              <a:extLst>
                <a:ext uri="{FF2B5EF4-FFF2-40B4-BE49-F238E27FC236}">
                  <a16:creationId xmlns:a16="http://schemas.microsoft.com/office/drawing/2014/main" id="{1C6D3544-18EE-E113-042A-D0204FF1E8E4}"/>
                </a:ext>
              </a:extLst>
            </p:cNvPr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>
                <a:extLst>
                  <a:ext uri="{FF2B5EF4-FFF2-40B4-BE49-F238E27FC236}">
                    <a16:creationId xmlns:a16="http://schemas.microsoft.com/office/drawing/2014/main" id="{A2CF50BB-3CB3-63D9-0A4D-ACFB7E77A23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>
                <a:extLst>
                  <a:ext uri="{FF2B5EF4-FFF2-40B4-BE49-F238E27FC236}">
                    <a16:creationId xmlns:a16="http://schemas.microsoft.com/office/drawing/2014/main" id="{BF664BAC-D6CB-EBC9-ABA9-2E549C3F49E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40">
              <a:extLst>
                <a:ext uri="{FF2B5EF4-FFF2-40B4-BE49-F238E27FC236}">
                  <a16:creationId xmlns:a16="http://schemas.microsoft.com/office/drawing/2014/main" id="{744E7CB2-6669-BE35-913D-8BFD0C1271CB}"/>
                </a:ext>
              </a:extLst>
            </p:cNvPr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4" name="Google Shape;1604;p40">
                <a:extLst>
                  <a:ext uri="{FF2B5EF4-FFF2-40B4-BE49-F238E27FC236}">
                    <a16:creationId xmlns:a16="http://schemas.microsoft.com/office/drawing/2014/main" id="{E24CBD88-8AD6-FAC3-3AF5-D26E575C7B9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0">
                <a:extLst>
                  <a:ext uri="{FF2B5EF4-FFF2-40B4-BE49-F238E27FC236}">
                    <a16:creationId xmlns:a16="http://schemas.microsoft.com/office/drawing/2014/main" id="{062161E8-0734-2ABD-071F-76725FC27C3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0">
              <a:extLst>
                <a:ext uri="{FF2B5EF4-FFF2-40B4-BE49-F238E27FC236}">
                  <a16:creationId xmlns:a16="http://schemas.microsoft.com/office/drawing/2014/main" id="{002C3D13-C881-F89E-DEE3-257F00AB60D1}"/>
                </a:ext>
              </a:extLst>
            </p:cNvPr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0">
              <a:extLst>
                <a:ext uri="{FF2B5EF4-FFF2-40B4-BE49-F238E27FC236}">
                  <a16:creationId xmlns:a16="http://schemas.microsoft.com/office/drawing/2014/main" id="{6AB57AFE-0CFB-B9CA-0A67-26E29789533D}"/>
                </a:ext>
              </a:extLst>
            </p:cNvPr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8" name="Google Shape;1608;p40">
              <a:extLst>
                <a:ext uri="{FF2B5EF4-FFF2-40B4-BE49-F238E27FC236}">
                  <a16:creationId xmlns:a16="http://schemas.microsoft.com/office/drawing/2014/main" id="{9694D44A-C46D-8BE3-2E63-A8EC65D93E22}"/>
                </a:ext>
              </a:extLst>
            </p:cNvPr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9" name="Google Shape;1609;p40">
                <a:extLst>
                  <a:ext uri="{FF2B5EF4-FFF2-40B4-BE49-F238E27FC236}">
                    <a16:creationId xmlns:a16="http://schemas.microsoft.com/office/drawing/2014/main" id="{4D57C296-20B7-82A2-485E-5807AE242CAC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>
                <a:extLst>
                  <a:ext uri="{FF2B5EF4-FFF2-40B4-BE49-F238E27FC236}">
                    <a16:creationId xmlns:a16="http://schemas.microsoft.com/office/drawing/2014/main" id="{7EE7D385-419D-B31B-5E85-41A8F0910BB9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>
                <a:extLst>
                  <a:ext uri="{FF2B5EF4-FFF2-40B4-BE49-F238E27FC236}">
                    <a16:creationId xmlns:a16="http://schemas.microsoft.com/office/drawing/2014/main" id="{B14073B8-4156-F763-1AE2-B234354080E8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>
                <a:extLst>
                  <a:ext uri="{FF2B5EF4-FFF2-40B4-BE49-F238E27FC236}">
                    <a16:creationId xmlns:a16="http://schemas.microsoft.com/office/drawing/2014/main" id="{49891827-FD1D-4C9A-FF13-BB7E2DDF0166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0">
                <a:extLst>
                  <a:ext uri="{FF2B5EF4-FFF2-40B4-BE49-F238E27FC236}">
                    <a16:creationId xmlns:a16="http://schemas.microsoft.com/office/drawing/2014/main" id="{DC112209-7BCE-E535-F644-01C8193CBEA6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>
                <a:extLst>
                  <a:ext uri="{FF2B5EF4-FFF2-40B4-BE49-F238E27FC236}">
                    <a16:creationId xmlns:a16="http://schemas.microsoft.com/office/drawing/2014/main" id="{943FF012-0230-CBB3-9520-3BAE234F89CD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>
                <a:extLst>
                  <a:ext uri="{FF2B5EF4-FFF2-40B4-BE49-F238E27FC236}">
                    <a16:creationId xmlns:a16="http://schemas.microsoft.com/office/drawing/2014/main" id="{9EB7C574-4D48-5F83-331E-CCEF0A49BD97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6" name="Google Shape;1616;p40">
              <a:extLst>
                <a:ext uri="{FF2B5EF4-FFF2-40B4-BE49-F238E27FC236}">
                  <a16:creationId xmlns:a16="http://schemas.microsoft.com/office/drawing/2014/main" id="{587BA915-1DA3-095D-CEE8-9C322A0D5739}"/>
                </a:ext>
              </a:extLst>
            </p:cNvPr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7" name="Google Shape;1617;p40">
                <a:extLst>
                  <a:ext uri="{FF2B5EF4-FFF2-40B4-BE49-F238E27FC236}">
                    <a16:creationId xmlns:a16="http://schemas.microsoft.com/office/drawing/2014/main" id="{8E9F0026-6918-0D99-EB84-509BA1AB391D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0">
                <a:extLst>
                  <a:ext uri="{FF2B5EF4-FFF2-40B4-BE49-F238E27FC236}">
                    <a16:creationId xmlns:a16="http://schemas.microsoft.com/office/drawing/2014/main" id="{478BCFE4-C962-3A19-7C29-E4B144B917AD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0">
                <a:extLst>
                  <a:ext uri="{FF2B5EF4-FFF2-40B4-BE49-F238E27FC236}">
                    <a16:creationId xmlns:a16="http://schemas.microsoft.com/office/drawing/2014/main" id="{08A7D21F-C638-B200-E3AA-9D504C08D247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0" name="Google Shape;1620;p40">
              <a:extLst>
                <a:ext uri="{FF2B5EF4-FFF2-40B4-BE49-F238E27FC236}">
                  <a16:creationId xmlns:a16="http://schemas.microsoft.com/office/drawing/2014/main" id="{4A8BA1EB-F6D2-22C3-FA96-9B26C025C548}"/>
                </a:ext>
              </a:extLst>
            </p:cNvPr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0">
              <a:extLst>
                <a:ext uri="{FF2B5EF4-FFF2-40B4-BE49-F238E27FC236}">
                  <a16:creationId xmlns:a16="http://schemas.microsoft.com/office/drawing/2014/main" id="{9AECC69A-06EA-0276-F4A3-8A0E9EAFDBBF}"/>
                </a:ext>
              </a:extLst>
            </p:cNvPr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40">
              <a:extLst>
                <a:ext uri="{FF2B5EF4-FFF2-40B4-BE49-F238E27FC236}">
                  <a16:creationId xmlns:a16="http://schemas.microsoft.com/office/drawing/2014/main" id="{9CC64145-AA7A-F25E-D315-A37F2A5A00EC}"/>
                </a:ext>
              </a:extLst>
            </p:cNvPr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3" name="Google Shape;1623;p40">
                <a:extLst>
                  <a:ext uri="{FF2B5EF4-FFF2-40B4-BE49-F238E27FC236}">
                    <a16:creationId xmlns:a16="http://schemas.microsoft.com/office/drawing/2014/main" id="{D026CBEE-AD76-EEDB-FFFF-1385152DF6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0">
                <a:extLst>
                  <a:ext uri="{FF2B5EF4-FFF2-40B4-BE49-F238E27FC236}">
                    <a16:creationId xmlns:a16="http://schemas.microsoft.com/office/drawing/2014/main" id="{B7C92719-C4CC-C87E-54B7-3BECB0E11AF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5" name="Google Shape;1625;p40">
            <a:extLst>
              <a:ext uri="{FF2B5EF4-FFF2-40B4-BE49-F238E27FC236}">
                <a16:creationId xmlns:a16="http://schemas.microsoft.com/office/drawing/2014/main" id="{066D5D67-75CB-9DAC-73DC-6064FB029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030" y="4243593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endParaRPr dirty="0"/>
          </a:p>
        </p:txBody>
      </p:sp>
      <p:sp>
        <p:nvSpPr>
          <p:cNvPr id="1626" name="Google Shape;1626;p40">
            <a:extLst>
              <a:ext uri="{FF2B5EF4-FFF2-40B4-BE49-F238E27FC236}">
                <a16:creationId xmlns:a16="http://schemas.microsoft.com/office/drawing/2014/main" id="{B6C09337-043E-BFAB-90D8-832B164C9F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8654" y="626510"/>
            <a:ext cx="7600031" cy="727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Import Files to MongoDB </a:t>
            </a:r>
            <a:r>
              <a:rPr lang="en-US" sz="1800" dirty="0" err="1"/>
              <a:t>menggunakan</a:t>
            </a:r>
            <a:r>
              <a:rPr lang="en-US" sz="1800" dirty="0"/>
              <a:t>  </a:t>
            </a:r>
            <a:r>
              <a:rPr lang="en-US" sz="1800" dirty="0" err="1"/>
              <a:t>Monggo</a:t>
            </a:r>
            <a:r>
              <a:rPr lang="en-US" sz="1800" dirty="0"/>
              <a:t> Compass</a:t>
            </a:r>
            <a:endParaRPr lang="en-ID" sz="1800" dirty="0"/>
          </a:p>
        </p:txBody>
      </p:sp>
      <p:grpSp>
        <p:nvGrpSpPr>
          <p:cNvPr id="1627" name="Google Shape;1627;p40">
            <a:extLst>
              <a:ext uri="{FF2B5EF4-FFF2-40B4-BE49-F238E27FC236}">
                <a16:creationId xmlns:a16="http://schemas.microsoft.com/office/drawing/2014/main" id="{300CA786-0656-3B0A-F9D3-6850ED6B6C1C}"/>
              </a:ext>
            </a:extLst>
          </p:cNvPr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>
              <a:extLst>
                <a:ext uri="{FF2B5EF4-FFF2-40B4-BE49-F238E27FC236}">
                  <a16:creationId xmlns:a16="http://schemas.microsoft.com/office/drawing/2014/main" id="{8866A079-6C92-278E-E62B-DCD7F486892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>
              <a:extLst>
                <a:ext uri="{FF2B5EF4-FFF2-40B4-BE49-F238E27FC236}">
                  <a16:creationId xmlns:a16="http://schemas.microsoft.com/office/drawing/2014/main" id="{B51DEFCF-C676-1ED1-9C92-8AB07F273D4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>
              <a:extLst>
                <a:ext uri="{FF2B5EF4-FFF2-40B4-BE49-F238E27FC236}">
                  <a16:creationId xmlns:a16="http://schemas.microsoft.com/office/drawing/2014/main" id="{93766343-8802-559D-224E-F200158F4E91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980A55-F6DC-9CE3-B710-08D482A50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45" y="1652091"/>
            <a:ext cx="4422000" cy="90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52303-4537-1577-4E9A-A40488937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96" y="3643335"/>
            <a:ext cx="4422000" cy="894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5AA2A-6234-269B-2A29-6C38ED42B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684" y="3198593"/>
            <a:ext cx="2609988" cy="1733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4B956-D747-6C4A-E8BE-C4DC70B80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456" y="1644484"/>
            <a:ext cx="1851236" cy="978462"/>
          </a:xfrm>
          <a:prstGeom prst="rect">
            <a:avLst/>
          </a:prstGeom>
        </p:spPr>
      </p:pic>
      <p:sp>
        <p:nvSpPr>
          <p:cNvPr id="10" name="Google Shape;1626;p40">
            <a:extLst>
              <a:ext uri="{FF2B5EF4-FFF2-40B4-BE49-F238E27FC236}">
                <a16:creationId xmlns:a16="http://schemas.microsoft.com/office/drawing/2014/main" id="{320F5E2D-016D-A8D9-873C-97342D038FE5}"/>
              </a:ext>
            </a:extLst>
          </p:cNvPr>
          <p:cNvSpPr txBox="1">
            <a:spLocks/>
          </p:cNvSpPr>
          <p:nvPr/>
        </p:nvSpPr>
        <p:spPr>
          <a:xfrm>
            <a:off x="225342" y="1359316"/>
            <a:ext cx="2330226" cy="24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/>
              <a:t>Pada collection, </a:t>
            </a:r>
            <a:r>
              <a:rPr lang="en-US" sz="1050" dirty="0" err="1"/>
              <a:t>klik</a:t>
            </a:r>
            <a:r>
              <a:rPr lang="en-US" sz="1050" dirty="0"/>
              <a:t> Add Data</a:t>
            </a:r>
            <a:endParaRPr lang="en-ID" sz="1050" dirty="0"/>
          </a:p>
        </p:txBody>
      </p:sp>
      <p:sp>
        <p:nvSpPr>
          <p:cNvPr id="11" name="Google Shape;1626;p40">
            <a:extLst>
              <a:ext uri="{FF2B5EF4-FFF2-40B4-BE49-F238E27FC236}">
                <a16:creationId xmlns:a16="http://schemas.microsoft.com/office/drawing/2014/main" id="{901BD7B0-C3B3-E9E0-6F19-CEFFD572A66A}"/>
              </a:ext>
            </a:extLst>
          </p:cNvPr>
          <p:cNvSpPr txBox="1">
            <a:spLocks/>
          </p:cNvSpPr>
          <p:nvPr/>
        </p:nvSpPr>
        <p:spPr>
          <a:xfrm>
            <a:off x="6378409" y="1412439"/>
            <a:ext cx="2330226" cy="24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 err="1"/>
              <a:t>Pilih</a:t>
            </a:r>
            <a:r>
              <a:rPr lang="en-US" sz="1050" dirty="0"/>
              <a:t> </a:t>
            </a:r>
            <a:r>
              <a:rPr lang="en-US" sz="1050" dirty="0" err="1"/>
              <a:t>tipe</a:t>
            </a:r>
            <a:r>
              <a:rPr lang="en-US" sz="1050" dirty="0"/>
              <a:t> file yang </a:t>
            </a:r>
            <a:r>
              <a:rPr lang="en-US" sz="1050" dirty="0" err="1"/>
              <a:t>ingin</a:t>
            </a:r>
            <a:r>
              <a:rPr lang="en-US" sz="1050" dirty="0"/>
              <a:t> </a:t>
            </a:r>
            <a:r>
              <a:rPr lang="en-US" sz="1050" dirty="0" err="1"/>
              <a:t>diimport</a:t>
            </a:r>
            <a:endParaRPr lang="en-ID" sz="1050" dirty="0"/>
          </a:p>
        </p:txBody>
      </p:sp>
      <p:sp>
        <p:nvSpPr>
          <p:cNvPr id="12" name="Google Shape;1626;p40">
            <a:extLst>
              <a:ext uri="{FF2B5EF4-FFF2-40B4-BE49-F238E27FC236}">
                <a16:creationId xmlns:a16="http://schemas.microsoft.com/office/drawing/2014/main" id="{1545C74D-264F-1E11-07BC-8457779F053A}"/>
              </a:ext>
            </a:extLst>
          </p:cNvPr>
          <p:cNvSpPr txBox="1">
            <a:spLocks/>
          </p:cNvSpPr>
          <p:nvPr/>
        </p:nvSpPr>
        <p:spPr>
          <a:xfrm>
            <a:off x="201678" y="3388085"/>
            <a:ext cx="2776471" cy="29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 err="1"/>
              <a:t>Tunggu</a:t>
            </a:r>
            <a:r>
              <a:rPr lang="en-US" sz="1050" dirty="0"/>
              <a:t> dan data </a:t>
            </a:r>
            <a:r>
              <a:rPr lang="en-US" sz="1050" dirty="0" err="1"/>
              <a:t>sudah</a:t>
            </a:r>
            <a:r>
              <a:rPr lang="en-US" sz="1050" dirty="0"/>
              <a:t> </a:t>
            </a:r>
            <a:r>
              <a:rPr lang="en-US" sz="1050" dirty="0" err="1"/>
              <a:t>diimport</a:t>
            </a:r>
            <a:endParaRPr lang="en-ID" sz="1050" dirty="0"/>
          </a:p>
        </p:txBody>
      </p:sp>
      <p:sp>
        <p:nvSpPr>
          <p:cNvPr id="13" name="Google Shape;1626;p40">
            <a:extLst>
              <a:ext uri="{FF2B5EF4-FFF2-40B4-BE49-F238E27FC236}">
                <a16:creationId xmlns:a16="http://schemas.microsoft.com/office/drawing/2014/main" id="{806455CA-4B64-E1A9-E29C-45572BD1C78E}"/>
              </a:ext>
            </a:extLst>
          </p:cNvPr>
          <p:cNvSpPr txBox="1">
            <a:spLocks/>
          </p:cNvSpPr>
          <p:nvPr/>
        </p:nvSpPr>
        <p:spPr>
          <a:xfrm>
            <a:off x="5928104" y="4791779"/>
            <a:ext cx="2847595" cy="44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050" dirty="0" err="1"/>
              <a:t>Merapikan</a:t>
            </a:r>
            <a:r>
              <a:rPr lang="en-US" sz="1050" dirty="0"/>
              <a:t> </a:t>
            </a:r>
            <a:r>
              <a:rPr lang="en-US" sz="1050" dirty="0" err="1"/>
              <a:t>penanda</a:t>
            </a:r>
            <a:r>
              <a:rPr lang="en-US" sz="1050" dirty="0"/>
              <a:t> </a:t>
            </a:r>
            <a:r>
              <a:rPr lang="en-US" sz="1050" dirty="0" err="1"/>
              <a:t>kolom</a:t>
            </a:r>
            <a:r>
              <a:rPr lang="en-US" sz="1050" dirty="0"/>
              <a:t> pada file</a:t>
            </a:r>
            <a:endParaRPr lang="en-ID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EC6341-383E-38FB-014F-B4FCF49E511C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4702445" y="2106031"/>
            <a:ext cx="1766011" cy="2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38716-186A-A7CB-F6C4-587044C6B68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695096" y="4065306"/>
            <a:ext cx="1298588" cy="2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4310F4-5AD1-6CB1-6D39-B7FE042BC7C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98678" y="2622946"/>
            <a:ext cx="95396" cy="57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6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>
          <a:extLst>
            <a:ext uri="{FF2B5EF4-FFF2-40B4-BE49-F238E27FC236}">
              <a16:creationId xmlns:a16="http://schemas.microsoft.com/office/drawing/2014/main" id="{61E2F70F-DFDE-4241-C5DA-312570C0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>
            <a:extLst>
              <a:ext uri="{FF2B5EF4-FFF2-40B4-BE49-F238E27FC236}">
                <a16:creationId xmlns:a16="http://schemas.microsoft.com/office/drawing/2014/main" id="{C0B8F57F-1B97-5EAB-1AE1-E2B477910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383725"/>
            <a:ext cx="7144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Import Data </a:t>
            </a:r>
            <a:r>
              <a:rPr lang="en-US" sz="3200" dirty="0" err="1">
                <a:solidFill>
                  <a:schemeClr val="tx1"/>
                </a:solidFill>
              </a:rPr>
              <a:t>kedalam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Base </a:t>
            </a:r>
            <a:r>
              <a:rPr lang="en-US" sz="3200" dirty="0" err="1">
                <a:solidFill>
                  <a:schemeClr val="tx1"/>
                </a:solidFill>
              </a:rPr>
              <a:t>menggunakan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Phyton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2075" name="Google Shape;2075;p51">
            <a:extLst>
              <a:ext uri="{FF2B5EF4-FFF2-40B4-BE49-F238E27FC236}">
                <a16:creationId xmlns:a16="http://schemas.microsoft.com/office/drawing/2014/main" id="{5A9056B9-F5A4-C8DC-D790-FE36E084B1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100" y="1542554"/>
            <a:ext cx="7710900" cy="2596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ts val="1425"/>
              </a:lnSpc>
              <a:buNone/>
            </a:pPr>
            <a:r>
              <a:rPr lang="en-ID" b="1" i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```{python}</a:t>
            </a:r>
            <a:endParaRPr lang="en-ID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 csv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ID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139700" indent="0">
              <a:lnSpc>
                <a:spcPts val="1425"/>
              </a:lnSpc>
              <a:buNone/>
            </a:pPr>
            <a:b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MongoDB connection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client =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connection')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client['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name_of_database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collection =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name_of_collection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pPr marL="139700" indent="0">
              <a:lnSpc>
                <a:spcPts val="1425"/>
              </a:lnSpc>
              <a:buNone/>
            </a:pPr>
            <a:b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CSV file path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csv_file_path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"file_path.csv"</a:t>
            </a:r>
          </a:p>
          <a:p>
            <a:pPr marL="139700" indent="0">
              <a:lnSpc>
                <a:spcPts val="1425"/>
              </a:lnSpc>
              <a:buNone/>
            </a:pPr>
            <a:b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with open(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csv_file_path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mode='r') as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csvfile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reader =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csv.DictReader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csvfile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for row in reader: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collection.insert_one</a:t>
            </a:r>
            <a:r>
              <a:rPr lang="en-ID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(row)</a:t>
            </a:r>
          </a:p>
          <a:p>
            <a:pPr marL="139700" indent="0">
              <a:lnSpc>
                <a:spcPts val="1425"/>
              </a:lnSpc>
              <a:buNone/>
            </a:pPr>
            <a:br>
              <a:rPr lang="en-ID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</a:br>
            <a:r>
              <a:rPr lang="en-ID" b="1" i="1" dirty="0">
                <a:solidFill>
                  <a:srgbClr val="5988A6"/>
                </a:solidFill>
                <a:effectLst/>
                <a:latin typeface="Consolas" panose="020B0609020204030204" pitchFamily="49" charset="0"/>
              </a:rPr>
              <a:t>```</a:t>
            </a:r>
            <a:endParaRPr lang="en-ID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 indent="0">
              <a:spcBef>
                <a:spcPts val="1000"/>
              </a:spcBef>
              <a:spcAft>
                <a:spcPts val="1000"/>
              </a:spcAft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6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>
          <a:extLst>
            <a:ext uri="{FF2B5EF4-FFF2-40B4-BE49-F238E27FC236}">
              <a16:creationId xmlns:a16="http://schemas.microsoft.com/office/drawing/2014/main" id="{D327CD6E-A1EA-78D0-E60B-5D501683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12;p64">
            <a:extLst>
              <a:ext uri="{FF2B5EF4-FFF2-40B4-BE49-F238E27FC236}">
                <a16:creationId xmlns:a16="http://schemas.microsoft.com/office/drawing/2014/main" id="{7405A7F6-BE9C-5AA8-E188-1DFE5F4F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4853" y="1814361"/>
            <a:ext cx="737446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THANKYOU!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91292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5" name="Google Shape;151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Lakukan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Eksplorasi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tentang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Big Data </a:t>
            </a: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secara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lengkap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Jelaskan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1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Konsep</a:t>
            </a:r>
            <a:r>
              <a:rPr lang="en-ID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Big Data!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1"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5129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Apa itu Big Data?</a:t>
            </a:r>
            <a:endParaRPr sz="4800"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9091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</a:t>
            </a:r>
            <a:r>
              <a:rPr lang="en" dirty="0">
                <a:solidFill>
                  <a:schemeClr val="tx1"/>
                </a:solidFill>
              </a:rPr>
              <a:t>Data ?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707145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/>
              <a:t>Big data </a:t>
            </a:r>
            <a:r>
              <a:rPr lang="en-ID" sz="1600" dirty="0" err="1"/>
              <a:t>adalah</a:t>
            </a:r>
            <a:r>
              <a:rPr lang="en-ID" sz="1600" dirty="0"/>
              <a:t> data yang sangat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,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kompleks</a:t>
            </a:r>
            <a:r>
              <a:rPr lang="en-ID" sz="1600" dirty="0"/>
              <a:t> dan </a:t>
            </a:r>
            <a:r>
              <a:rPr lang="en-ID" sz="1600" dirty="0" err="1"/>
              <a:t>bervariasi</a:t>
            </a:r>
            <a:r>
              <a:rPr lang="en-ID" sz="1600" dirty="0"/>
              <a:t>, dan </a:t>
            </a:r>
            <a:r>
              <a:rPr lang="en-ID" sz="1600" dirty="0" err="1"/>
              <a:t>transmisinya</a:t>
            </a:r>
            <a:r>
              <a:rPr lang="en-ID" sz="1600" dirty="0"/>
              <a:t> </a:t>
            </a:r>
            <a:r>
              <a:rPr lang="en-ID" sz="1600" dirty="0" err="1"/>
              <a:t>cepat</a:t>
            </a:r>
            <a:r>
              <a:rPr lang="en-ID" sz="1600" dirty="0"/>
              <a:t> (</a:t>
            </a:r>
            <a:r>
              <a:rPr lang="en-ID" sz="1600" dirty="0" err="1"/>
              <a:t>datanya</a:t>
            </a:r>
            <a:r>
              <a:rPr lang="en-ID" sz="1600" dirty="0"/>
              <a:t> </a:t>
            </a:r>
            <a:r>
              <a:rPr lang="en-ID" sz="1600" dirty="0" err="1"/>
              <a:t>masuk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sangat </a:t>
            </a:r>
            <a:r>
              <a:rPr lang="en-ID" sz="1600" dirty="0" err="1"/>
              <a:t>cepat</a:t>
            </a:r>
            <a:r>
              <a:rPr lang="en-ID" sz="1600" dirty="0"/>
              <a:t>). </a:t>
            </a:r>
            <a:r>
              <a:rPr lang="en-ID" sz="1600" dirty="0" err="1"/>
              <a:t>kebanyakan</a:t>
            </a:r>
            <a:r>
              <a:rPr lang="en-ID" sz="1600" dirty="0"/>
              <a:t> </a:t>
            </a:r>
            <a:r>
              <a:rPr lang="en-ID" sz="1600" dirty="0" err="1"/>
              <a:t>struktur</a:t>
            </a:r>
            <a:r>
              <a:rPr lang="en-ID" sz="1600" dirty="0"/>
              <a:t> big data </a:t>
            </a:r>
            <a:r>
              <a:rPr lang="en-ID" sz="1600" dirty="0" err="1"/>
              <a:t>adalah</a:t>
            </a:r>
            <a:r>
              <a:rPr lang="en-ID" sz="1600" dirty="0"/>
              <a:t> data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terstruktur</a:t>
            </a:r>
            <a:r>
              <a:rPr lang="en-ID" sz="1600" dirty="0"/>
              <a:t>. </a:t>
            </a:r>
            <a:r>
              <a:rPr lang="en-ID" sz="1600" dirty="0" err="1"/>
              <a:t>Menangani</a:t>
            </a:r>
            <a:r>
              <a:rPr lang="en-ID" sz="1600" dirty="0"/>
              <a:t> big data </a:t>
            </a:r>
            <a:r>
              <a:rPr lang="en-ID" sz="1600" dirty="0" err="1"/>
              <a:t>berbeda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data </a:t>
            </a:r>
            <a:r>
              <a:rPr lang="en-ID" sz="1600" dirty="0" err="1"/>
              <a:t>tradisional</a:t>
            </a:r>
            <a:r>
              <a:rPr lang="en-ID" sz="1600" dirty="0"/>
              <a:t>, big data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penanganan</a:t>
            </a:r>
            <a:r>
              <a:rPr lang="en-ID" sz="1600" dirty="0"/>
              <a:t> yang </a:t>
            </a:r>
            <a:r>
              <a:rPr lang="en-ID" sz="1600" dirty="0" err="1"/>
              <a:t>khusus</a:t>
            </a:r>
            <a:r>
              <a:rPr lang="en-ID" sz="1600" dirty="0"/>
              <a:t>. Big data </a:t>
            </a:r>
            <a:r>
              <a:rPr lang="en-ID" sz="1600" dirty="0" err="1"/>
              <a:t>merupakan</a:t>
            </a:r>
            <a:r>
              <a:rPr lang="en-ID" sz="1600" dirty="0"/>
              <a:t> data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yang </a:t>
            </a:r>
            <a:r>
              <a:rPr lang="en-ID" sz="1600" dirty="0" err="1"/>
              <a:t>bervariasi</a:t>
            </a:r>
            <a:r>
              <a:rPr lang="en-ID" sz="1600" dirty="0"/>
              <a:t>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Ciri khas </a:t>
            </a:r>
            <a:r>
              <a:rPr lang="en" dirty="0">
                <a:solidFill>
                  <a:schemeClr val="tx1"/>
                </a:solidFill>
              </a:rPr>
              <a:t>Big Data ?</a:t>
            </a:r>
            <a:endParaRPr dirty="0"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4"/>
          </p:nvPr>
        </p:nvSpPr>
        <p:spPr>
          <a:xfrm>
            <a:off x="3469950" y="3475099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Memiliki</a:t>
            </a:r>
            <a:r>
              <a:rPr lang="en-US" dirty="0"/>
              <a:t> business value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diambil</a:t>
            </a:r>
            <a:r>
              <a:rPr lang="en-US" dirty="0"/>
              <a:t>.</a:t>
            </a:r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6"/>
          </p:nvPr>
        </p:nvSpPr>
        <p:spPr>
          <a:xfrm>
            <a:off x="6219900" y="3475099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output yang </a:t>
            </a:r>
            <a:r>
              <a:rPr lang="en-ID" dirty="0" err="1"/>
              <a:t>bervariasi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. </a:t>
            </a:r>
          </a:p>
        </p:txBody>
      </p:sp>
      <p:grpSp>
        <p:nvGrpSpPr>
          <p:cNvPr id="1773" name="Google Shape;1773;p45"/>
          <p:cNvGrpSpPr/>
          <p:nvPr/>
        </p:nvGrpSpPr>
        <p:grpSpPr>
          <a:xfrm>
            <a:off x="830877" y="3046308"/>
            <a:ext cx="299492" cy="340983"/>
            <a:chOff x="742339" y="1436604"/>
            <a:chExt cx="418402" cy="476366"/>
          </a:xfrm>
        </p:grpSpPr>
        <p:sp>
          <p:nvSpPr>
            <p:cNvPr id="1774" name="Google Shape;1774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7" name="Google Shape;1787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3" name="Google Shape;1793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8" name="Google Shape;1798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3" name="Google Shape;1813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6" name="Google Shape;1826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767;p45">
            <a:extLst>
              <a:ext uri="{FF2B5EF4-FFF2-40B4-BE49-F238E27FC236}">
                <a16:creationId xmlns:a16="http://schemas.microsoft.com/office/drawing/2014/main" id="{6AD6553F-790C-2721-22BC-1EF564FC1050}"/>
              </a:ext>
            </a:extLst>
          </p:cNvPr>
          <p:cNvSpPr txBox="1">
            <a:spLocks/>
          </p:cNvSpPr>
          <p:nvPr/>
        </p:nvSpPr>
        <p:spPr>
          <a:xfrm>
            <a:off x="779168" y="3475099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Tingkat </a:t>
            </a:r>
            <a:r>
              <a:rPr lang="en-US" dirty="0" err="1"/>
              <a:t>kepercayaan</a:t>
            </a:r>
            <a:r>
              <a:rPr lang="en-US" dirty="0"/>
              <a:t> big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..</a:t>
            </a:r>
          </a:p>
        </p:txBody>
      </p:sp>
      <p:sp>
        <p:nvSpPr>
          <p:cNvPr id="29" name="Google Shape;1767;p45">
            <a:extLst>
              <a:ext uri="{FF2B5EF4-FFF2-40B4-BE49-F238E27FC236}">
                <a16:creationId xmlns:a16="http://schemas.microsoft.com/office/drawing/2014/main" id="{F68D7FC1-2350-5219-A542-89F9D421C0BD}"/>
              </a:ext>
            </a:extLst>
          </p:cNvPr>
          <p:cNvSpPr txBox="1">
            <a:spLocks/>
          </p:cNvSpPr>
          <p:nvPr/>
        </p:nvSpPr>
        <p:spPr>
          <a:xfrm>
            <a:off x="720000" y="1777699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sv-SE" dirty="0"/>
              <a:t>Data bari sumber yang sangat banyak.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556F2-AD33-C52B-8590-28B906D57194}"/>
              </a:ext>
            </a:extLst>
          </p:cNvPr>
          <p:cNvSpPr txBox="1"/>
          <p:nvPr/>
        </p:nvSpPr>
        <p:spPr>
          <a:xfrm>
            <a:off x="3469950" y="1859658"/>
            <a:ext cx="2271439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Banyak </a:t>
            </a:r>
            <a:r>
              <a:rPr lang="en-ID" b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 (</a:t>
            </a:r>
            <a:r>
              <a:rPr lang="en-ID" b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structurd</a:t>
            </a:r>
            <a:r>
              <a:rPr lang="en-ID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data, semi-structured data, unstructured data)</a:t>
            </a:r>
          </a:p>
          <a:p>
            <a:pPr>
              <a:lnSpc>
                <a:spcPts val="1425"/>
              </a:lnSpc>
            </a:pPr>
            <a:endParaRPr lang="sv-SE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Google Shape;1767;p45">
            <a:extLst>
              <a:ext uri="{FF2B5EF4-FFF2-40B4-BE49-F238E27FC236}">
                <a16:creationId xmlns:a16="http://schemas.microsoft.com/office/drawing/2014/main" id="{95A3A506-BC64-360A-BF5C-C64214A27759}"/>
              </a:ext>
            </a:extLst>
          </p:cNvPr>
          <p:cNvSpPr txBox="1">
            <a:spLocks/>
          </p:cNvSpPr>
          <p:nvPr/>
        </p:nvSpPr>
        <p:spPr>
          <a:xfrm>
            <a:off x="5844443" y="1782607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33" name="Google Shape;1767;p45">
            <a:extLst>
              <a:ext uri="{FF2B5EF4-FFF2-40B4-BE49-F238E27FC236}">
                <a16:creationId xmlns:a16="http://schemas.microsoft.com/office/drawing/2014/main" id="{917A9B18-097D-C1CF-17D7-EB543B0C363E}"/>
              </a:ext>
            </a:extLst>
          </p:cNvPr>
          <p:cNvSpPr txBox="1">
            <a:spLocks/>
          </p:cNvSpPr>
          <p:nvPr/>
        </p:nvSpPr>
        <p:spPr>
          <a:xfrm>
            <a:off x="6219900" y="1782607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big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</a:t>
            </a:r>
            <a:r>
              <a:rPr lang="en" dirty="0">
                <a:solidFill>
                  <a:schemeClr val="tx1"/>
                </a:solidFill>
              </a:rPr>
              <a:t>Data ?</a:t>
            </a:r>
            <a:endParaRPr dirty="0"/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1"/>
          </p:nvPr>
        </p:nvSpPr>
        <p:spPr>
          <a:xfrm>
            <a:off x="713224" y="1793839"/>
            <a:ext cx="7842379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Big data </a:t>
            </a:r>
            <a:r>
              <a:rPr lang="en-ID" dirty="0" err="1"/>
              <a:t>merupakan</a:t>
            </a:r>
            <a:r>
              <a:rPr lang="en-ID" dirty="0"/>
              <a:t> data yang </a:t>
            </a:r>
            <a:r>
              <a:rPr lang="en-ID" dirty="0" err="1"/>
              <a:t>jumlahnya</a:t>
            </a:r>
            <a:r>
              <a:rPr lang="en-ID" dirty="0"/>
              <a:t> baris dan </a:t>
            </a:r>
            <a:r>
              <a:rPr lang="en-ID" dirty="0" err="1"/>
              <a:t>kolom</a:t>
            </a:r>
            <a:r>
              <a:rPr lang="en-ID" dirty="0"/>
              <a:t> yang sangat </a:t>
            </a:r>
            <a:r>
              <a:rPr lang="en-ID" dirty="0" err="1"/>
              <a:t>banyak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big data,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 dan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 dan </a:t>
            </a:r>
            <a:r>
              <a:rPr lang="en-ID" dirty="0" err="1"/>
              <a:t>tetntu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filenya</a:t>
            </a:r>
            <a:r>
              <a:rPr lang="en-ID" dirty="0"/>
              <a:t>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  </a:t>
            </a:r>
            <a:r>
              <a:rPr lang="en-ID" dirty="0" err="1"/>
              <a:t>Sumber</a:t>
            </a:r>
            <a:r>
              <a:rPr lang="en-ID" dirty="0"/>
              <a:t> big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people to people, people to machine, dan machine to machine.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2"/>
          </p:nvPr>
        </p:nvSpPr>
        <p:spPr>
          <a:xfrm>
            <a:off x="720000" y="3755447"/>
            <a:ext cx="7189804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Big data dimulai dari sumber data, dapat berasal dari sosial media, web, internet, dan transaksi bisnis. semua data yang masuk dinamakan data ingest.</a:t>
            </a:r>
            <a:endParaRPr lang="en-ID" dirty="0"/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3"/>
          </p:nvPr>
        </p:nvSpPr>
        <p:spPr>
          <a:xfrm>
            <a:off x="713224" y="1425289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big data?</a:t>
            </a:r>
          </a:p>
        </p:txBody>
      </p:sp>
      <p:sp>
        <p:nvSpPr>
          <p:cNvPr id="2222" name="Google Shape;2222;p58"/>
          <p:cNvSpPr txBox="1">
            <a:spLocks noGrp="1"/>
          </p:cNvSpPr>
          <p:nvPr>
            <p:ph type="subTitle" idx="4"/>
          </p:nvPr>
        </p:nvSpPr>
        <p:spPr>
          <a:xfrm>
            <a:off x="720000" y="3353147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Bagaimana proses big data 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3" name="Google Shape;2053;p50"/>
          <p:cNvSpPr txBox="1">
            <a:spLocks noGrp="1"/>
          </p:cNvSpPr>
          <p:nvPr>
            <p:ph type="title"/>
          </p:nvPr>
        </p:nvSpPr>
        <p:spPr>
          <a:xfrm>
            <a:off x="1883432" y="390747"/>
            <a:ext cx="5299801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</a:t>
            </a:r>
            <a:r>
              <a:rPr lang="en" dirty="0">
                <a:solidFill>
                  <a:schemeClr val="tx1"/>
                </a:solidFill>
              </a:rPr>
              <a:t>Big Data</a:t>
            </a:r>
            <a:endParaRPr dirty="0"/>
          </a:p>
        </p:txBody>
      </p: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0C7414-76C9-FD92-B2BC-FE46A9F8D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98" y="947497"/>
            <a:ext cx="7574870" cy="3695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</a:t>
            </a:r>
            <a:r>
              <a:rPr lang="en" dirty="0">
                <a:solidFill>
                  <a:schemeClr val="tx1"/>
                </a:solidFill>
              </a:rPr>
              <a:t>Big Data</a:t>
            </a:r>
            <a:endParaRPr dirty="0"/>
          </a:p>
        </p:txBody>
      </p:sp>
      <p:sp>
        <p:nvSpPr>
          <p:cNvPr id="2124" name="Google Shape;2124;p54"/>
          <p:cNvSpPr txBox="1"/>
          <p:nvPr/>
        </p:nvSpPr>
        <p:spPr>
          <a:xfrm>
            <a:off x="2474072" y="1691789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memonitor</a:t>
            </a:r>
            <a:r>
              <a:rPr lang="en-ID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melacak</a:t>
            </a:r>
            <a:r>
              <a:rPr lang="en-ID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aplikasi</a:t>
            </a:r>
            <a:endParaRPr lang="en-ID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782975" y="1674826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2474072" y="2714195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analisis dan mendapat temuan aplikasi</a:t>
            </a:r>
            <a:endParaRPr lang="en-ID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782975" y="265055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2474072" y="3740037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membuat</a:t>
            </a:r>
            <a:r>
              <a:rPr lang="en-ID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perkembangan</a:t>
            </a:r>
            <a:r>
              <a:rPr lang="en-ID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produk</a:t>
            </a:r>
            <a:endParaRPr lang="en-ID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782975" y="3736737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6" name="Google Shape;2136;p54"/>
          <p:cNvCxnSpPr>
            <a:cxnSpLocks/>
            <a:stCxn id="2126" idx="3"/>
          </p:cNvCxnSpPr>
          <p:nvPr/>
        </p:nvCxnSpPr>
        <p:spPr>
          <a:xfrm>
            <a:off x="1505375" y="1962826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cxnSpLocks/>
            <a:stCxn id="2129" idx="3"/>
          </p:cNvCxnSpPr>
          <p:nvPr/>
        </p:nvCxnSpPr>
        <p:spPr>
          <a:xfrm>
            <a:off x="1505375" y="2938553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/>
          <p:cNvCxnSpPr>
            <a:cxnSpLocks/>
          </p:cNvCxnSpPr>
          <p:nvPr/>
        </p:nvCxnSpPr>
        <p:spPr>
          <a:xfrm>
            <a:off x="1615498" y="4024737"/>
            <a:ext cx="677700" cy="600"/>
          </a:xfrm>
          <a:prstGeom prst="bentConnector3">
            <a:avLst>
              <a:gd name="adj1" fmla="val 8962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60"/>
          <p:cNvSpPr txBox="1">
            <a:spLocks noGrp="1"/>
          </p:cNvSpPr>
          <p:nvPr>
            <p:ph type="title"/>
          </p:nvPr>
        </p:nvSpPr>
        <p:spPr>
          <a:xfrm>
            <a:off x="720000" y="720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Kelebihan </a:t>
            </a:r>
            <a:r>
              <a:rPr lang="en" dirty="0">
                <a:solidFill>
                  <a:schemeClr val="tx1"/>
                </a:solidFill>
              </a:rPr>
              <a:t>Big Data</a:t>
            </a:r>
            <a:endParaRPr dirty="0"/>
          </a:p>
        </p:txBody>
      </p:sp>
      <p:sp>
        <p:nvSpPr>
          <p:cNvPr id="2289" name="Google Shape;2289;p60"/>
          <p:cNvSpPr txBox="1"/>
          <p:nvPr/>
        </p:nvSpPr>
        <p:spPr>
          <a:xfrm>
            <a:off x="720000" y="1627050"/>
            <a:ext cx="7265368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meningkatkan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pengambilan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keputusan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analisis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lebih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dalam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akurat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meningkatkan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produktifitas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efisiensi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meningkatkan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kepuasan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pelanggan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inovasi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didasari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oleh data</a:t>
            </a: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meningkatkan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operasional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bisnis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meningkatkan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kualitas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>
          <a:extLst>
            <a:ext uri="{FF2B5EF4-FFF2-40B4-BE49-F238E27FC236}">
              <a16:creationId xmlns:a16="http://schemas.microsoft.com/office/drawing/2014/main" id="{7155F9E3-D40A-FA8B-EBF0-1CD38284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60">
            <a:extLst>
              <a:ext uri="{FF2B5EF4-FFF2-40B4-BE49-F238E27FC236}">
                <a16:creationId xmlns:a16="http://schemas.microsoft.com/office/drawing/2014/main" id="{F3C71DEF-1713-9994-F5C1-593A4226D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07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Tantangan </a:t>
            </a:r>
            <a:r>
              <a:rPr lang="en" dirty="0">
                <a:solidFill>
                  <a:schemeClr val="tx1"/>
                </a:solidFill>
              </a:rPr>
              <a:t>Big Data</a:t>
            </a:r>
            <a:endParaRPr dirty="0"/>
          </a:p>
        </p:txBody>
      </p:sp>
      <p:sp>
        <p:nvSpPr>
          <p:cNvPr id="2289" name="Google Shape;2289;p60">
            <a:extLst>
              <a:ext uri="{FF2B5EF4-FFF2-40B4-BE49-F238E27FC236}">
                <a16:creationId xmlns:a16="http://schemas.microsoft.com/office/drawing/2014/main" id="{14A0AF0E-BA5D-F9DE-5A60-ED82F58B08E3}"/>
              </a:ext>
            </a:extLst>
          </p:cNvPr>
          <p:cNvSpPr txBox="1"/>
          <p:nvPr/>
        </p:nvSpPr>
        <p:spPr>
          <a:xfrm>
            <a:off x="720000" y="1627050"/>
            <a:ext cx="7265368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ata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sangat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besar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Penyimpanan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data yang sangat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besar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Memproses</a:t>
            </a:r>
            <a:r>
              <a:rPr lang="en-ID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data yang sangat </a:t>
            </a:r>
            <a:r>
              <a:rPr lang="en-ID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besar</a:t>
            </a:r>
            <a:endParaRPr lang="en-ID"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3927296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899</Words>
  <Application>Microsoft Office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Open Sans</vt:lpstr>
      <vt:lpstr>Arial</vt:lpstr>
      <vt:lpstr>Consolas</vt:lpstr>
      <vt:lpstr>IBM Plex Mono</vt:lpstr>
      <vt:lpstr>Poppins</vt:lpstr>
      <vt:lpstr>Introduction to Coding Workshop by Slidesgo</vt:lpstr>
      <vt:lpstr>Big Data</vt:lpstr>
      <vt:lpstr>01</vt:lpstr>
      <vt:lpstr>Big Data ?</vt:lpstr>
      <vt:lpstr>Ciri khas Big Data ?</vt:lpstr>
      <vt:lpstr>Big Data ?</vt:lpstr>
      <vt:lpstr>Architecture Big Data</vt:lpstr>
      <vt:lpstr>Aplikasi Big Data</vt:lpstr>
      <vt:lpstr>Kelebihan Big Data</vt:lpstr>
      <vt:lpstr>Tantangan Big Data</vt:lpstr>
      <vt:lpstr>Mengapa statistisi perlu belajar Big data ?</vt:lpstr>
      <vt:lpstr>Apa itu MongoDB?</vt:lpstr>
      <vt:lpstr>Import Data Phyton ke MongoDB ?</vt:lpstr>
      <vt:lpstr>Tahapan Import di MongoDB</vt:lpstr>
      <vt:lpstr>—</vt:lpstr>
      <vt:lpstr>Coding membuat Database dengan playground</vt:lpstr>
      <vt:lpstr>—</vt:lpstr>
      <vt:lpstr>Import Data kedalam Data Base menggunakan Phyton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bunbun arifin</cp:lastModifiedBy>
  <cp:revision>4</cp:revision>
  <dcterms:modified xsi:type="dcterms:W3CDTF">2025-02-12T17:47:51Z</dcterms:modified>
</cp:coreProperties>
</file>