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8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EC0C21"/>
    <a:srgbClr val="616161"/>
    <a:srgbClr val="7F7E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ao4o\Desktop\Alicia%20Tapping%20CCBT%20Analyst%20Work%20Examp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vaao4o\Desktop\Alicia%20Tapping%20CCBT%20Analyst%20Work%20Examp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method of contact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Sheet1!$AL$3</c:f>
              <c:strCache>
                <c:ptCount val="1"/>
                <c:pt idx="0">
                  <c:v>Averages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E7E-4DF6-8C98-CAAEBA7F11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E7E-4DF6-8C98-CAAEBA7F11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E7E-4DF6-8C98-CAAEBA7F11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Sheet1!$AM$4:$AM$6</c:f>
              <c:strCache>
                <c:ptCount val="3"/>
                <c:pt idx="0">
                  <c:v> Voice Calls</c:v>
                </c:pt>
                <c:pt idx="1">
                  <c:v>Chat &amp; Forums</c:v>
                </c:pt>
                <c:pt idx="2">
                  <c:v>Non-human</c:v>
                </c:pt>
              </c:strCache>
            </c:strRef>
          </c:cat>
          <c:val>
            <c:numRef>
              <c:f>Sheet1!$AL$4:$AL$6</c:f>
              <c:numCache>
                <c:formatCode>#,##0</c:formatCode>
                <c:ptCount val="3"/>
                <c:pt idx="0">
                  <c:v>4444079.638888889</c:v>
                </c:pt>
                <c:pt idx="1">
                  <c:v>781441.88888888888</c:v>
                </c:pt>
                <c:pt idx="2">
                  <c:v>799330.63861111121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E7E-4DF6-8C98-CAAEBA7F116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Enterprise Operations Contact Method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1"/>
          <c:tx>
            <c:strRef>
              <c:f>Sheet1!$A$5</c:f>
              <c:strCache>
                <c:ptCount val="1"/>
                <c:pt idx="0">
                  <c:v>Chat &amp; Forms Contacts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Sheet1!$B$3:$AL$3</c:f>
              <c:strCache>
                <c:ptCount val="37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</c:v>
                </c:pt>
                <c:pt idx="5">
                  <c:v>Jun-21</c:v>
                </c:pt>
                <c:pt idx="6">
                  <c:v>Jul-21</c:v>
                </c:pt>
                <c:pt idx="7">
                  <c:v>Aug-21</c:v>
                </c:pt>
                <c:pt idx="8">
                  <c:v>Sep-21</c:v>
                </c:pt>
                <c:pt idx="9">
                  <c:v>Oct-21</c:v>
                </c:pt>
                <c:pt idx="10">
                  <c:v>Nov-21</c:v>
                </c:pt>
                <c:pt idx="11">
                  <c:v>Dec-21</c:v>
                </c:pt>
                <c:pt idx="12">
                  <c:v>Jan-22</c:v>
                </c:pt>
                <c:pt idx="13">
                  <c:v>Feb-22</c:v>
                </c:pt>
                <c:pt idx="14">
                  <c:v>Mar-22</c:v>
                </c:pt>
                <c:pt idx="15">
                  <c:v>Apr-22</c:v>
                </c:pt>
                <c:pt idx="16">
                  <c:v>May-22</c:v>
                </c:pt>
                <c:pt idx="17">
                  <c:v>Jun-22</c:v>
                </c:pt>
                <c:pt idx="18">
                  <c:v>Jul-22</c:v>
                </c:pt>
                <c:pt idx="19">
                  <c:v>Aug-22</c:v>
                </c:pt>
                <c:pt idx="20">
                  <c:v>Sep-22</c:v>
                </c:pt>
                <c:pt idx="21">
                  <c:v>Oct-22</c:v>
                </c:pt>
                <c:pt idx="22">
                  <c:v>Nov-22</c:v>
                </c:pt>
                <c:pt idx="23">
                  <c:v>Dec-22</c:v>
                </c:pt>
                <c:pt idx="24">
                  <c:v>Jan-23</c:v>
                </c:pt>
                <c:pt idx="25">
                  <c:v>Feb-23</c:v>
                </c:pt>
                <c:pt idx="26">
                  <c:v>Mar-23</c:v>
                </c:pt>
                <c:pt idx="27">
                  <c:v>Apr-23</c:v>
                </c:pt>
                <c:pt idx="28">
                  <c:v>May-23</c:v>
                </c:pt>
                <c:pt idx="29">
                  <c:v>Jun-23</c:v>
                </c:pt>
                <c:pt idx="30">
                  <c:v>Jul-23</c:v>
                </c:pt>
                <c:pt idx="31">
                  <c:v>Aug-23</c:v>
                </c:pt>
                <c:pt idx="32">
                  <c:v>Sep-23</c:v>
                </c:pt>
                <c:pt idx="33">
                  <c:v>Oct-23</c:v>
                </c:pt>
                <c:pt idx="34">
                  <c:v>Nov-23</c:v>
                </c:pt>
                <c:pt idx="35">
                  <c:v>Dec-23</c:v>
                </c:pt>
                <c:pt idx="36">
                  <c:v>Averages</c:v>
                </c:pt>
              </c:strCache>
            </c:strRef>
          </c:cat>
          <c:val>
            <c:numRef>
              <c:f>Sheet1!$B$5:$AL$5</c:f>
              <c:numCache>
                <c:formatCode>#,##0</c:formatCode>
                <c:ptCount val="37"/>
                <c:pt idx="0">
                  <c:v>349462</c:v>
                </c:pt>
                <c:pt idx="1">
                  <c:v>315867</c:v>
                </c:pt>
                <c:pt idx="2">
                  <c:v>483618</c:v>
                </c:pt>
                <c:pt idx="3">
                  <c:v>509690</c:v>
                </c:pt>
                <c:pt idx="4">
                  <c:v>534982</c:v>
                </c:pt>
                <c:pt idx="5">
                  <c:v>612337</c:v>
                </c:pt>
                <c:pt idx="6">
                  <c:v>637277</c:v>
                </c:pt>
                <c:pt idx="7">
                  <c:v>669382</c:v>
                </c:pt>
                <c:pt idx="8">
                  <c:v>662017</c:v>
                </c:pt>
                <c:pt idx="9">
                  <c:v>667971</c:v>
                </c:pt>
                <c:pt idx="10">
                  <c:v>666760</c:v>
                </c:pt>
                <c:pt idx="11">
                  <c:v>719877</c:v>
                </c:pt>
                <c:pt idx="12">
                  <c:v>765545</c:v>
                </c:pt>
                <c:pt idx="13">
                  <c:v>801682</c:v>
                </c:pt>
                <c:pt idx="14">
                  <c:v>999338</c:v>
                </c:pt>
                <c:pt idx="15">
                  <c:v>955107</c:v>
                </c:pt>
                <c:pt idx="16">
                  <c:v>978194</c:v>
                </c:pt>
                <c:pt idx="17">
                  <c:v>1048623</c:v>
                </c:pt>
                <c:pt idx="18">
                  <c:v>961529</c:v>
                </c:pt>
                <c:pt idx="19">
                  <c:v>1148000</c:v>
                </c:pt>
                <c:pt idx="20">
                  <c:v>995181</c:v>
                </c:pt>
                <c:pt idx="21">
                  <c:v>982015</c:v>
                </c:pt>
                <c:pt idx="22">
                  <c:v>892483</c:v>
                </c:pt>
                <c:pt idx="23">
                  <c:v>853284</c:v>
                </c:pt>
                <c:pt idx="24">
                  <c:v>940323</c:v>
                </c:pt>
                <c:pt idx="25">
                  <c:v>826321</c:v>
                </c:pt>
                <c:pt idx="26">
                  <c:v>863445</c:v>
                </c:pt>
                <c:pt idx="27">
                  <c:v>754331</c:v>
                </c:pt>
                <c:pt idx="28">
                  <c:v>829733</c:v>
                </c:pt>
                <c:pt idx="29">
                  <c:v>806504</c:v>
                </c:pt>
                <c:pt idx="30">
                  <c:v>811798</c:v>
                </c:pt>
                <c:pt idx="31">
                  <c:v>877366</c:v>
                </c:pt>
                <c:pt idx="32">
                  <c:v>750297</c:v>
                </c:pt>
                <c:pt idx="33">
                  <c:v>904724</c:v>
                </c:pt>
                <c:pt idx="34">
                  <c:v>756307</c:v>
                </c:pt>
                <c:pt idx="35">
                  <c:v>800538</c:v>
                </c:pt>
                <c:pt idx="36">
                  <c:v>781441.88888888888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55-4108-A686-C51919DB3253}"/>
            </c:ext>
          </c:extLst>
        </c:ser>
        <c:ser>
          <c:idx val="2"/>
          <c:order val="2"/>
          <c:tx>
            <c:strRef>
              <c:f>Sheet1!$A$6</c:f>
              <c:strCache>
                <c:ptCount val="1"/>
                <c:pt idx="0">
                  <c:v>Non Human Interactions / BOTS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Sheet1!$B$3:$AL$3</c:f>
              <c:strCache>
                <c:ptCount val="37"/>
                <c:pt idx="0">
                  <c:v>Jan-21</c:v>
                </c:pt>
                <c:pt idx="1">
                  <c:v>Feb-21</c:v>
                </c:pt>
                <c:pt idx="2">
                  <c:v>Mar-21</c:v>
                </c:pt>
                <c:pt idx="3">
                  <c:v>Apr-21</c:v>
                </c:pt>
                <c:pt idx="4">
                  <c:v>May-21</c:v>
                </c:pt>
                <c:pt idx="5">
                  <c:v>Jun-21</c:v>
                </c:pt>
                <c:pt idx="6">
                  <c:v>Jul-21</c:v>
                </c:pt>
                <c:pt idx="7">
                  <c:v>Aug-21</c:v>
                </c:pt>
                <c:pt idx="8">
                  <c:v>Sep-21</c:v>
                </c:pt>
                <c:pt idx="9">
                  <c:v>Oct-21</c:v>
                </c:pt>
                <c:pt idx="10">
                  <c:v>Nov-21</c:v>
                </c:pt>
                <c:pt idx="11">
                  <c:v>Dec-21</c:v>
                </c:pt>
                <c:pt idx="12">
                  <c:v>Jan-22</c:v>
                </c:pt>
                <c:pt idx="13">
                  <c:v>Feb-22</c:v>
                </c:pt>
                <c:pt idx="14">
                  <c:v>Mar-22</c:v>
                </c:pt>
                <c:pt idx="15">
                  <c:v>Apr-22</c:v>
                </c:pt>
                <c:pt idx="16">
                  <c:v>May-22</c:v>
                </c:pt>
                <c:pt idx="17">
                  <c:v>Jun-22</c:v>
                </c:pt>
                <c:pt idx="18">
                  <c:v>Jul-22</c:v>
                </c:pt>
                <c:pt idx="19">
                  <c:v>Aug-22</c:v>
                </c:pt>
                <c:pt idx="20">
                  <c:v>Sep-22</c:v>
                </c:pt>
                <c:pt idx="21">
                  <c:v>Oct-22</c:v>
                </c:pt>
                <c:pt idx="22">
                  <c:v>Nov-22</c:v>
                </c:pt>
                <c:pt idx="23">
                  <c:v>Dec-22</c:v>
                </c:pt>
                <c:pt idx="24">
                  <c:v>Jan-23</c:v>
                </c:pt>
                <c:pt idx="25">
                  <c:v>Feb-23</c:v>
                </c:pt>
                <c:pt idx="26">
                  <c:v>Mar-23</c:v>
                </c:pt>
                <c:pt idx="27">
                  <c:v>Apr-23</c:v>
                </c:pt>
                <c:pt idx="28">
                  <c:v>May-23</c:v>
                </c:pt>
                <c:pt idx="29">
                  <c:v>Jun-23</c:v>
                </c:pt>
                <c:pt idx="30">
                  <c:v>Jul-23</c:v>
                </c:pt>
                <c:pt idx="31">
                  <c:v>Aug-23</c:v>
                </c:pt>
                <c:pt idx="32">
                  <c:v>Sep-23</c:v>
                </c:pt>
                <c:pt idx="33">
                  <c:v>Oct-23</c:v>
                </c:pt>
                <c:pt idx="34">
                  <c:v>Nov-23</c:v>
                </c:pt>
                <c:pt idx="35">
                  <c:v>Dec-23</c:v>
                </c:pt>
                <c:pt idx="36">
                  <c:v>Averages</c:v>
                </c:pt>
              </c:strCache>
            </c:strRef>
          </c:cat>
          <c:val>
            <c:numRef>
              <c:f>Sheet1!$B$6:$AL$6</c:f>
              <c:numCache>
                <c:formatCode>#,##0</c:formatCode>
                <c:ptCount val="37"/>
                <c:pt idx="0">
                  <c:v>485286</c:v>
                </c:pt>
                <c:pt idx="1">
                  <c:v>634423</c:v>
                </c:pt>
                <c:pt idx="2">
                  <c:v>713339</c:v>
                </c:pt>
                <c:pt idx="3">
                  <c:v>665869</c:v>
                </c:pt>
                <c:pt idx="4">
                  <c:v>692571</c:v>
                </c:pt>
                <c:pt idx="5">
                  <c:v>730656</c:v>
                </c:pt>
                <c:pt idx="6">
                  <c:v>737081</c:v>
                </c:pt>
                <c:pt idx="7">
                  <c:v>741075</c:v>
                </c:pt>
                <c:pt idx="8">
                  <c:v>784251</c:v>
                </c:pt>
                <c:pt idx="9">
                  <c:v>722139</c:v>
                </c:pt>
                <c:pt idx="10">
                  <c:v>715600</c:v>
                </c:pt>
                <c:pt idx="11">
                  <c:v>732105</c:v>
                </c:pt>
                <c:pt idx="12">
                  <c:v>720069</c:v>
                </c:pt>
                <c:pt idx="13">
                  <c:v>681785.36800000002</c:v>
                </c:pt>
                <c:pt idx="14">
                  <c:v>773590.924</c:v>
                </c:pt>
                <c:pt idx="15">
                  <c:v>732424.15100000007</c:v>
                </c:pt>
                <c:pt idx="16">
                  <c:v>779502.04499999993</c:v>
                </c:pt>
                <c:pt idx="17">
                  <c:v>778449.50199999998</c:v>
                </c:pt>
                <c:pt idx="18">
                  <c:v>749978</c:v>
                </c:pt>
                <c:pt idx="19">
                  <c:v>788183</c:v>
                </c:pt>
                <c:pt idx="20">
                  <c:v>780081</c:v>
                </c:pt>
                <c:pt idx="21">
                  <c:v>821565</c:v>
                </c:pt>
                <c:pt idx="22">
                  <c:v>776387</c:v>
                </c:pt>
                <c:pt idx="23">
                  <c:v>827851</c:v>
                </c:pt>
                <c:pt idx="24">
                  <c:v>929572</c:v>
                </c:pt>
                <c:pt idx="25">
                  <c:v>857802</c:v>
                </c:pt>
                <c:pt idx="26">
                  <c:v>1043171</c:v>
                </c:pt>
                <c:pt idx="27">
                  <c:v>982426</c:v>
                </c:pt>
                <c:pt idx="28">
                  <c:v>922610</c:v>
                </c:pt>
                <c:pt idx="29">
                  <c:v>942369</c:v>
                </c:pt>
                <c:pt idx="30">
                  <c:v>941315</c:v>
                </c:pt>
                <c:pt idx="31">
                  <c:v>933456</c:v>
                </c:pt>
                <c:pt idx="32">
                  <c:v>913802</c:v>
                </c:pt>
                <c:pt idx="33">
                  <c:v>950261</c:v>
                </c:pt>
                <c:pt idx="34">
                  <c:v>902441</c:v>
                </c:pt>
                <c:pt idx="35">
                  <c:v>892417</c:v>
                </c:pt>
                <c:pt idx="36">
                  <c:v>799330.63861111121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55-4108-A686-C51919DB32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0422256"/>
        <c:axId val="1120424656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Sheet1!$A$4</c15:sqref>
                        </c15:formulaRef>
                      </c:ext>
                    </c:extLst>
                    <c:strCache>
                      <c:ptCount val="1"/>
                      <c:pt idx="0">
                        <c:v>Voice Calls</c:v>
                      </c:pt>
                    </c:strCache>
                  </c:strRef>
                </c:tx>
                <c:spPr>
                  <a:solidFill>
                    <a:schemeClr val="accent1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Sheet1!$B$3:$AL$3</c15:sqref>
                        </c15:formulaRef>
                      </c:ext>
                    </c:extLst>
                    <c:strCache>
                      <c:ptCount val="37"/>
                      <c:pt idx="0">
                        <c:v>Jan-21</c:v>
                      </c:pt>
                      <c:pt idx="1">
                        <c:v>Feb-21</c:v>
                      </c:pt>
                      <c:pt idx="2">
                        <c:v>Mar-21</c:v>
                      </c:pt>
                      <c:pt idx="3">
                        <c:v>Apr-21</c:v>
                      </c:pt>
                      <c:pt idx="4">
                        <c:v>May-21</c:v>
                      </c:pt>
                      <c:pt idx="5">
                        <c:v>Jun-21</c:v>
                      </c:pt>
                      <c:pt idx="6">
                        <c:v>Jul-21</c:v>
                      </c:pt>
                      <c:pt idx="7">
                        <c:v>Aug-21</c:v>
                      </c:pt>
                      <c:pt idx="8">
                        <c:v>Sep-21</c:v>
                      </c:pt>
                      <c:pt idx="9">
                        <c:v>Oct-21</c:v>
                      </c:pt>
                      <c:pt idx="10">
                        <c:v>Nov-21</c:v>
                      </c:pt>
                      <c:pt idx="11">
                        <c:v>Dec-21</c:v>
                      </c:pt>
                      <c:pt idx="12">
                        <c:v>Jan-22</c:v>
                      </c:pt>
                      <c:pt idx="13">
                        <c:v>Feb-22</c:v>
                      </c:pt>
                      <c:pt idx="14">
                        <c:v>Mar-22</c:v>
                      </c:pt>
                      <c:pt idx="15">
                        <c:v>Apr-22</c:v>
                      </c:pt>
                      <c:pt idx="16">
                        <c:v>May-22</c:v>
                      </c:pt>
                      <c:pt idx="17">
                        <c:v>Jun-22</c:v>
                      </c:pt>
                      <c:pt idx="18">
                        <c:v>Jul-22</c:v>
                      </c:pt>
                      <c:pt idx="19">
                        <c:v>Aug-22</c:v>
                      </c:pt>
                      <c:pt idx="20">
                        <c:v>Sep-22</c:v>
                      </c:pt>
                      <c:pt idx="21">
                        <c:v>Oct-22</c:v>
                      </c:pt>
                      <c:pt idx="22">
                        <c:v>Nov-22</c:v>
                      </c:pt>
                      <c:pt idx="23">
                        <c:v>Dec-22</c:v>
                      </c:pt>
                      <c:pt idx="24">
                        <c:v>Jan-23</c:v>
                      </c:pt>
                      <c:pt idx="25">
                        <c:v>Feb-23</c:v>
                      </c:pt>
                      <c:pt idx="26">
                        <c:v>Mar-23</c:v>
                      </c:pt>
                      <c:pt idx="27">
                        <c:v>Apr-23</c:v>
                      </c:pt>
                      <c:pt idx="28">
                        <c:v>May-23</c:v>
                      </c:pt>
                      <c:pt idx="29">
                        <c:v>Jun-23</c:v>
                      </c:pt>
                      <c:pt idx="30">
                        <c:v>Jul-23</c:v>
                      </c:pt>
                      <c:pt idx="31">
                        <c:v>Aug-23</c:v>
                      </c:pt>
                      <c:pt idx="32">
                        <c:v>Sep-23</c:v>
                      </c:pt>
                      <c:pt idx="33">
                        <c:v>Oct-23</c:v>
                      </c:pt>
                      <c:pt idx="34">
                        <c:v>Nov-23</c:v>
                      </c:pt>
                      <c:pt idx="35">
                        <c:v>Dec-23</c:v>
                      </c:pt>
                      <c:pt idx="36">
                        <c:v>Averages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Sheet1!$B$4:$AL$4</c15:sqref>
                        </c15:formulaRef>
                      </c:ext>
                    </c:extLst>
                    <c:numCache>
                      <c:formatCode>#,##0</c:formatCode>
                      <c:ptCount val="37"/>
                      <c:pt idx="0">
                        <c:v>4611965</c:v>
                      </c:pt>
                      <c:pt idx="1">
                        <c:v>4333267</c:v>
                      </c:pt>
                      <c:pt idx="2">
                        <c:v>5266345</c:v>
                      </c:pt>
                      <c:pt idx="3">
                        <c:v>4907128</c:v>
                      </c:pt>
                      <c:pt idx="4">
                        <c:v>4422975</c:v>
                      </c:pt>
                      <c:pt idx="5">
                        <c:v>4543943</c:v>
                      </c:pt>
                      <c:pt idx="6">
                        <c:v>4602379</c:v>
                      </c:pt>
                      <c:pt idx="7">
                        <c:v>4876870</c:v>
                      </c:pt>
                      <c:pt idx="8">
                        <c:v>4566104</c:v>
                      </c:pt>
                      <c:pt idx="9">
                        <c:v>4436732</c:v>
                      </c:pt>
                      <c:pt idx="10">
                        <c:v>3917469</c:v>
                      </c:pt>
                      <c:pt idx="11">
                        <c:v>3854622</c:v>
                      </c:pt>
                      <c:pt idx="12">
                        <c:v>4117167</c:v>
                      </c:pt>
                      <c:pt idx="13">
                        <c:v>3878132</c:v>
                      </c:pt>
                      <c:pt idx="14">
                        <c:v>4404117</c:v>
                      </c:pt>
                      <c:pt idx="15">
                        <c:v>4087009</c:v>
                      </c:pt>
                      <c:pt idx="16">
                        <c:v>3960540</c:v>
                      </c:pt>
                      <c:pt idx="17">
                        <c:v>4279259</c:v>
                      </c:pt>
                      <c:pt idx="18">
                        <c:v>3985550</c:v>
                      </c:pt>
                      <c:pt idx="19">
                        <c:v>4505958</c:v>
                      </c:pt>
                      <c:pt idx="20">
                        <c:v>3999225</c:v>
                      </c:pt>
                      <c:pt idx="21">
                        <c:v>4173464</c:v>
                      </c:pt>
                      <c:pt idx="22">
                        <c:v>4140843</c:v>
                      </c:pt>
                      <c:pt idx="23">
                        <c:v>4491576</c:v>
                      </c:pt>
                      <c:pt idx="24">
                        <c:v>4555957</c:v>
                      </c:pt>
                      <c:pt idx="25">
                        <c:v>4219718</c:v>
                      </c:pt>
                      <c:pt idx="26">
                        <c:v>5124157</c:v>
                      </c:pt>
                      <c:pt idx="27">
                        <c:v>4624181</c:v>
                      </c:pt>
                      <c:pt idx="28">
                        <c:v>5177447</c:v>
                      </c:pt>
                      <c:pt idx="29">
                        <c:v>5004141</c:v>
                      </c:pt>
                      <c:pt idx="30">
                        <c:v>4780341</c:v>
                      </c:pt>
                      <c:pt idx="31">
                        <c:v>5059293</c:v>
                      </c:pt>
                      <c:pt idx="32">
                        <c:v>4461332</c:v>
                      </c:pt>
                      <c:pt idx="33">
                        <c:v>4648279</c:v>
                      </c:pt>
                      <c:pt idx="34">
                        <c:v>4128560</c:v>
                      </c:pt>
                      <c:pt idx="35">
                        <c:v>3840822</c:v>
                      </c:pt>
                      <c:pt idx="36">
                        <c:v>4444079.638888889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E455-4108-A686-C51919DB3253}"/>
                  </c:ext>
                </c:extLst>
              </c15:ser>
            </c15:filteredBarSeries>
          </c:ext>
        </c:extLst>
      </c:barChart>
      <c:catAx>
        <c:axId val="112042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424656"/>
        <c:crosses val="autoZero"/>
        <c:auto val="1"/>
        <c:lblAlgn val="ctr"/>
        <c:lblOffset val="100"/>
        <c:noMultiLvlLbl val="0"/>
      </c:catAx>
      <c:valAx>
        <c:axId val="1120424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0422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8626-07BD-B67F-58AF-BA942EB679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2379B-74FD-871D-C569-59975FB1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81B9-7E99-DFF6-DC1D-CEB4B1455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7678-81F8-17A4-BD4D-E82342F54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023-6DFE-9D2E-03C9-A7FE1B9EB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60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E200D-C324-D32A-B954-3A999DDB6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EE1F9-77CB-04B0-FCD4-487DDC73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88176-505E-3FAB-EEF6-A1D1C9CEE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F7B7-DD9B-3B09-7952-80B78F6F8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AF4E-C0CB-E517-B58B-9AAE7A09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FC3947-ACBF-C586-085A-3ECD31DCB3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2A62E-2BE0-18D4-4D66-32C2BE640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D9789-10B2-1231-E312-6AD10EEFA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2DAD2-D7AB-6268-28FF-E7FEEA57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3B068-D72F-60D4-26D6-C724DA22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43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E7EC7-AE37-9FDC-EEE4-70702EF4B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5FB20-01F9-B404-8151-C47455C7E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4EDC1-988D-92CF-219D-EC081694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BCA3E-DBF5-0F75-21B4-762927DB2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865FC-CE48-C861-B114-391AF758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2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0D76-6520-E61C-31C4-AEBFA4C90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619336-C7EF-4528-AF7F-0C3278235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AA7F5-43FB-947E-54E5-231D40077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BEFE7-6246-C8DC-07D3-216B8B708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EE6D5-CA58-0A12-225B-7E2DA5DEC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3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6F5B2-EDAD-15B1-A015-478C9A856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046D9-2F3B-9F8F-99AA-CE3FE0F79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F71AC-331D-64BC-CAA0-84E9FACC70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D208D-206C-D628-7122-02D6A732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0CBC6-CB48-5B14-50EC-6DB7C321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D0B34-9A00-DACE-A649-4CC2CFF51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0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1DB1A-605F-5DF5-2A7F-2E1D3C4C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18FBE-72A4-350C-3B96-11DA8B0E9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02B67-4F16-FB5C-549A-41D93A887B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6FA815-9FA7-3716-49CD-EF15FD5AF3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0DEE2-82D5-000F-8BA8-4C4C7A05B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406F5D-F3DC-5B5B-932A-6FB35D12B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1298C-EB49-8C03-A932-74FE4879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F02A8-6410-76A4-5134-E03EC4394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9AFF8-7D6D-FB98-4685-96AAD5B58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F0807-CCD2-B5B2-FA12-830144CB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DA48D1-5643-80B9-7CC7-C9E51277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AA4A4-C874-5DFE-3C89-40813AE0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855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D6F5F-278F-F073-FB46-2DB9F4BC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FED3E0-4EFC-FCBF-1B9E-22DAE4DA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37250-628B-0016-8785-830946EB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78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D650-781C-2B2E-4420-6B9B155BE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A246B-04C7-02B1-A95E-A14E92D93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37085D-1ABA-31FE-C3A0-89B22DE16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FDB75-27F7-A983-B35E-83FBE9194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D275-A13E-6F3C-90BF-6BF1F0462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EDA18-EED8-81C7-9080-BCC25446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23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285C8-269F-E22B-4624-71B7CF9D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48BDB8-7007-F7A8-33B5-1494A72BD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EEE97-20EA-6772-A49E-ED5469338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BA46-EE89-73BC-78FD-ABA9AA126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3A5E8F-3797-52C6-3ABA-B6B9F4B1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F2075-9E45-FD0B-4F9B-3CFF7BFA6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F253-F5F9-00A6-AF21-838A07A80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D2AB9-C5C9-B508-8430-F14B8B2594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71F2E-207C-16E0-1192-FAA04BBDBF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141880-C633-4502-A120-063C3D7485AC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693BA-8397-9193-D4C8-661F375046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1EC18-C249-745A-7B4B-532429A494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CE6BE-3B8A-4483-BC12-220315C03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2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99BA1-D990-C076-E12F-E6A7EB29C821}"/>
              </a:ext>
            </a:extLst>
          </p:cNvPr>
          <p:cNvSpPr txBox="1"/>
          <p:nvPr/>
        </p:nvSpPr>
        <p:spPr>
          <a:xfrm>
            <a:off x="2961817" y="1219506"/>
            <a:ext cx="9679449" cy="14631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kern="1200" dirty="0">
                <a:solidFill>
                  <a:srgbClr val="212121"/>
                </a:solidFill>
                <a:latin typeface="Mecherle Sans Heavy" panose="020B0904030202020203" pitchFamily="34" charset="0"/>
                <a:ea typeface="+mj-ea"/>
                <a:cs typeface="+mj-cs"/>
              </a:rPr>
              <a:t>Method of Contact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A2010-2BB8-F41A-CDDA-40E4F7066F75}"/>
              </a:ext>
            </a:extLst>
          </p:cNvPr>
          <p:cNvSpPr txBox="1"/>
          <p:nvPr/>
        </p:nvSpPr>
        <p:spPr>
          <a:xfrm>
            <a:off x="5152571" y="2593686"/>
            <a:ext cx="9679449" cy="654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2021 – 2023</a:t>
            </a:r>
          </a:p>
        </p:txBody>
      </p:sp>
    </p:spTree>
    <p:extLst>
      <p:ext uri="{BB962C8B-B14F-4D97-AF65-F5344CB8AC3E}">
        <p14:creationId xmlns:p14="http://schemas.microsoft.com/office/powerpoint/2010/main" val="40473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E708DD-22B7-3EF3-4985-1EE9AE3DA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7625AD3-4118-DA07-BF03-777A42D51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3CC3C1E-064F-1F3E-89FB-5C6B1CBA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E6A955-42C5-DDBA-AB83-ED22CF1C8C74}"/>
              </a:ext>
            </a:extLst>
          </p:cNvPr>
          <p:cNvSpPr/>
          <p:nvPr/>
        </p:nvSpPr>
        <p:spPr>
          <a:xfrm>
            <a:off x="8032317" y="0"/>
            <a:ext cx="39629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echerle Sans Heavy" panose="020B0904030202020203" pitchFamily="34" charset="0"/>
              </a:rPr>
              <a:t>First Glance</a:t>
            </a:r>
            <a:endParaRPr lang="en-US" sz="5400" b="1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Mecherle Sans Heavy" panose="020B0904030202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E7868-F247-8A88-A1E9-CFC7EC8B2350}"/>
              </a:ext>
            </a:extLst>
          </p:cNvPr>
          <p:cNvSpPr txBox="1"/>
          <p:nvPr/>
        </p:nvSpPr>
        <p:spPr>
          <a:xfrm>
            <a:off x="57896" y="923330"/>
            <a:ext cx="7126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cherle Sans Medium" panose="020B0604030202020203" pitchFamily="34" charset="0"/>
              </a:rPr>
              <a:t>Green is the highest number of customer contacts;  red is the lowest. 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330E4EE-656C-F121-6D03-C5EDB94CCF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" y="2338054"/>
            <a:ext cx="12016464" cy="12468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04BC0B-73EB-F896-C6F2-1288CC52C1C3}"/>
              </a:ext>
            </a:extLst>
          </p:cNvPr>
          <p:cNvSpPr txBox="1"/>
          <p:nvPr/>
        </p:nvSpPr>
        <p:spPr>
          <a:xfrm>
            <a:off x="5580994" y="3654718"/>
            <a:ext cx="52551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echerle Sans Light" panose="020B0304030202020203" pitchFamily="34" charset="0"/>
              </a:rPr>
              <a:t>Highest monthly contacts : Voice calls – 5,266,345</a:t>
            </a:r>
          </a:p>
          <a:p>
            <a:r>
              <a:rPr lang="en-US" sz="1400" dirty="0">
                <a:latin typeface="Mecherle Sans Light" panose="020B0304030202020203" pitchFamily="34" charset="0"/>
              </a:rPr>
              <a:t>Lowest monthly contacts: Chat &amp; Form contacts – 315,867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1BE88DE8-A2F0-4ED2-3C83-EF26EB5ECB5C}"/>
              </a:ext>
            </a:extLst>
          </p:cNvPr>
          <p:cNvSpPr/>
          <p:nvPr/>
        </p:nvSpPr>
        <p:spPr>
          <a:xfrm rot="3175031">
            <a:off x="5947520" y="2070541"/>
            <a:ext cx="701748" cy="7297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DF6ECD81-5B22-5A54-BF75-E325FE1009D4}"/>
              </a:ext>
            </a:extLst>
          </p:cNvPr>
          <p:cNvSpPr/>
          <p:nvPr/>
        </p:nvSpPr>
        <p:spPr>
          <a:xfrm rot="8945446">
            <a:off x="4843331" y="3079518"/>
            <a:ext cx="701748" cy="7297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D1EDE7-E00A-3F60-C6CC-16096082E000}"/>
              </a:ext>
            </a:extLst>
          </p:cNvPr>
          <p:cNvSpPr txBox="1"/>
          <p:nvPr/>
        </p:nvSpPr>
        <p:spPr>
          <a:xfrm>
            <a:off x="6545448" y="4247769"/>
            <a:ext cx="57044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echerle Sans Medium" panose="020B0604030202020203" pitchFamily="34" charset="0"/>
              </a:rPr>
              <a:t>On an average month, State Farm receives:</a:t>
            </a:r>
          </a:p>
          <a:p>
            <a:r>
              <a:rPr lang="en-US" sz="2400" dirty="0">
                <a:latin typeface="Mecherle Sans Medium" panose="020B0604030202020203" pitchFamily="34" charset="0"/>
              </a:rPr>
              <a:t>About 4.5 million voice calls </a:t>
            </a:r>
          </a:p>
          <a:p>
            <a:r>
              <a:rPr lang="en-US" sz="2400" dirty="0">
                <a:latin typeface="Mecherle Sans Medium" panose="020B0604030202020203" pitchFamily="34" charset="0"/>
              </a:rPr>
              <a:t>About 781,000 chat &amp; form contacts </a:t>
            </a:r>
          </a:p>
          <a:p>
            <a:r>
              <a:rPr lang="en-US" sz="2400" dirty="0">
                <a:latin typeface="Mecherle Sans Medium" panose="020B0604030202020203" pitchFamily="34" charset="0"/>
              </a:rPr>
              <a:t>About 800, 000 non-human/bot interactions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80F2742-EDF6-7EA3-D45D-8BEEF0CBA6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3938549"/>
              </p:ext>
            </p:extLst>
          </p:nvPr>
        </p:nvGraphicFramePr>
        <p:xfrm>
          <a:off x="233432" y="3916327"/>
          <a:ext cx="5000720" cy="2820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23995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 animBg="1"/>
      <p:bldP spid="17" grpId="0" animBg="1"/>
      <p:bldP spid="18" grpId="0"/>
      <p:bldGraphic spid="2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E567EB-B209-E070-0496-B96C64866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1C89BCE-1E4F-BD09-C718-4B3F10E14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1C8A85-F60B-0B42-F06E-6BD4475AB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D0B319-950D-AB7D-0A1B-32DB35B93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15" y="1096034"/>
            <a:ext cx="7579574" cy="5478986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F1A07B-10E0-F188-09AB-2EFC5C1ADF03}"/>
              </a:ext>
            </a:extLst>
          </p:cNvPr>
          <p:cNvSpPr/>
          <p:nvPr/>
        </p:nvSpPr>
        <p:spPr>
          <a:xfrm>
            <a:off x="3384789" y="0"/>
            <a:ext cx="62712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cherle Sans Heavy" panose="020B0904030202020203" pitchFamily="34" charset="0"/>
              </a:rPr>
              <a:t>Visualizing the data</a:t>
            </a:r>
            <a:endParaRPr lang="en-US" sz="5400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cherle Sans Heavy" panose="020B0904030202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7E0B84-2500-5175-090E-F67C20D78DE0}"/>
              </a:ext>
            </a:extLst>
          </p:cNvPr>
          <p:cNvSpPr txBox="1"/>
          <p:nvPr/>
        </p:nvSpPr>
        <p:spPr>
          <a:xfrm>
            <a:off x="7607933" y="1040609"/>
            <a:ext cx="3994376" cy="187743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212121"/>
                </a:solidFill>
                <a:latin typeface="Mecherle Sans Medium" panose="020B0604030202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</a:t>
            </a:r>
            <a:r>
              <a:rPr lang="en-US" sz="2000" kern="100" dirty="0">
                <a:solidFill>
                  <a:srgbClr val="212121"/>
                </a:solidFill>
                <a:effectLst/>
                <a:latin typeface="Mecherle Sans Medium" panose="020B0604030202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ustomers are almost 6x more likely to call in than using chats &amp; forms, and 5x more likely to call in than to use a bot.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kern="100" dirty="0">
              <a:solidFill>
                <a:srgbClr val="212121"/>
              </a:solidFill>
              <a:latin typeface="Mecherle Sans Medium" panose="020B0604030202020203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12121"/>
              </a:solidFill>
              <a:latin typeface="Mecherle Sans Medium" panose="020B0604030202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3A087-FEE5-5027-484E-50BC06DC2964}"/>
              </a:ext>
            </a:extLst>
          </p:cNvPr>
          <p:cNvSpPr txBox="1"/>
          <p:nvPr/>
        </p:nvSpPr>
        <p:spPr>
          <a:xfrm>
            <a:off x="7641149" y="2321004"/>
            <a:ext cx="4256005" cy="2215991"/>
          </a:xfrm>
          <a:prstGeom prst="rect">
            <a:avLst/>
          </a:prstGeom>
          <a:noFill/>
          <a:effectLst>
            <a:glow rad="127000">
              <a:srgbClr val="212121"/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kern="100" dirty="0">
                <a:solidFill>
                  <a:srgbClr val="212121"/>
                </a:solidFill>
                <a:effectLst/>
                <a:latin typeface="Mecherle Sans Medium" panose="020B0604030202020203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Although voice calls are the preferred method of contact, customers are more likely to use a chat or form rather than to utilize non-human/bot interaction. </a:t>
            </a:r>
          </a:p>
          <a:p>
            <a:endParaRPr lang="en-US" dirty="0">
              <a:solidFill>
                <a:srgbClr val="212121"/>
              </a:solidFill>
              <a:latin typeface="Mecherle Sans Medium" panose="020B0604030202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619D88-BDC4-9718-1874-B09BA884D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281" y="1685597"/>
            <a:ext cx="536641" cy="3454661"/>
          </a:xfrm>
          <a:prstGeom prst="rect">
            <a:avLst/>
          </a:prstGeom>
          <a:effectLst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057BF36-1550-6F7C-AE12-33A99ECE1F33}"/>
              </a:ext>
            </a:extLst>
          </p:cNvPr>
          <p:cNvSpPr/>
          <p:nvPr/>
        </p:nvSpPr>
        <p:spPr>
          <a:xfrm>
            <a:off x="3434248" y="1843268"/>
            <a:ext cx="350875" cy="310872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C0C2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0870B7-3569-2767-DA32-B0EEF2A98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002" y="1685598"/>
            <a:ext cx="701631" cy="34546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90DD38-850D-C309-9935-05C0CBA7110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C0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947830" y="1677348"/>
            <a:ext cx="701631" cy="3337383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6F5D85-F85B-6841-F721-F6F4155651D8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C0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4030707" y="1689430"/>
            <a:ext cx="699623" cy="332530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920660-0521-8B5B-7C90-EF185DC0E90A}"/>
              </a:ext>
            </a:extLst>
          </p:cNvPr>
          <p:cNvSpPr txBox="1"/>
          <p:nvPr/>
        </p:nvSpPr>
        <p:spPr>
          <a:xfrm>
            <a:off x="7713219" y="4260714"/>
            <a:ext cx="44358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March has the highest voice call volume, with sporadic peaks during the summer months.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7A0DEF8-0680-FE9B-CAE4-E6453F830605}"/>
              </a:ext>
            </a:extLst>
          </p:cNvPr>
          <p:cNvSpPr txBox="1"/>
          <p:nvPr/>
        </p:nvSpPr>
        <p:spPr>
          <a:xfrm>
            <a:off x="7713219" y="5420858"/>
            <a:ext cx="41839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2121"/>
                </a:solidFill>
                <a:latin typeface="Mecherle Sans Medium" panose="020B0604030202020203" pitchFamily="34" charset="0"/>
              </a:rPr>
              <a:t>In 2023 voice calls spiked compared to the previous year.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A0B297-2896-2CE8-7AAD-578102EBD809}"/>
              </a:ext>
            </a:extLst>
          </p:cNvPr>
          <p:cNvSpPr/>
          <p:nvPr/>
        </p:nvSpPr>
        <p:spPr>
          <a:xfrm>
            <a:off x="5166369" y="1202222"/>
            <a:ext cx="2189625" cy="3749775"/>
          </a:xfrm>
          <a:prstGeom prst="rect">
            <a:avLst/>
          </a:prstGeom>
          <a:noFill/>
          <a:ln>
            <a:solidFill>
              <a:srgbClr val="212121"/>
            </a:solidFill>
          </a:ln>
          <a:effectLst>
            <a:glow rad="63500">
              <a:srgbClr val="212121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8F8074-1A01-8753-5515-C5D51AE5271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EC0C21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6170611" y="1685597"/>
            <a:ext cx="699623" cy="33253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406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/>
      <p:bldP spid="16" grpId="0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19EB6-6C9B-0D88-F449-6943F1BE2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FEFC2F9-9881-F71E-7E4F-002D4D2D61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2529C1-FD71-ECCC-C68A-81A06DCA9D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DF9F11-E49D-BEE6-22D4-26B5628AFCAB}"/>
              </a:ext>
            </a:extLst>
          </p:cNvPr>
          <p:cNvSpPr/>
          <p:nvPr/>
        </p:nvSpPr>
        <p:spPr>
          <a:xfrm>
            <a:off x="2941142" y="0"/>
            <a:ext cx="715856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Still visualizing the data</a:t>
            </a:r>
            <a:endParaRPr lang="en-US" sz="5400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5C477C6-D03B-6A6F-8C17-BAC2DA6D0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7784131"/>
              </p:ext>
            </p:extLst>
          </p:nvPr>
        </p:nvGraphicFramePr>
        <p:xfrm>
          <a:off x="4025463" y="984554"/>
          <a:ext cx="8092964" cy="48907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8BD1D1-5465-44D0-2641-D6D27E296D85}"/>
              </a:ext>
            </a:extLst>
          </p:cNvPr>
          <p:cNvSpPr txBox="1"/>
          <p:nvPr/>
        </p:nvSpPr>
        <p:spPr>
          <a:xfrm>
            <a:off x="93569" y="982717"/>
            <a:ext cx="401495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echerle Sans Medium" panose="020B0604030202020203" pitchFamily="34" charset="0"/>
              </a:rPr>
              <a:t>Although voice calls dominate as the preferred method of contact for customers, in 2021 and 2023, non-human interactions were preferred over chats &amp; 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echerle Sans Medium" panose="020B060403020202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44391-21F7-F7F8-D551-DA243C399CC0}"/>
              </a:ext>
            </a:extLst>
          </p:cNvPr>
          <p:cNvSpPr/>
          <p:nvPr/>
        </p:nvSpPr>
        <p:spPr>
          <a:xfrm>
            <a:off x="4729353" y="1892544"/>
            <a:ext cx="2342121" cy="3072911"/>
          </a:xfrm>
          <a:prstGeom prst="rect">
            <a:avLst/>
          </a:prstGeom>
          <a:noFill/>
          <a:ln>
            <a:solidFill>
              <a:srgbClr val="EC0C2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12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644391-21F7-F7F8-D551-DA243C399CC0}"/>
              </a:ext>
            </a:extLst>
          </p:cNvPr>
          <p:cNvSpPr/>
          <p:nvPr/>
        </p:nvSpPr>
        <p:spPr>
          <a:xfrm>
            <a:off x="9490114" y="1906047"/>
            <a:ext cx="2342121" cy="3072911"/>
          </a:xfrm>
          <a:prstGeom prst="rect">
            <a:avLst/>
          </a:prstGeom>
          <a:noFill/>
          <a:ln>
            <a:solidFill>
              <a:srgbClr val="EC0C2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12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039910-68AD-2448-CA60-0E0C91223B1C}"/>
              </a:ext>
            </a:extLst>
          </p:cNvPr>
          <p:cNvSpPr txBox="1"/>
          <p:nvPr/>
        </p:nvSpPr>
        <p:spPr>
          <a:xfrm>
            <a:off x="46275" y="3429000"/>
            <a:ext cx="41095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echerle Sans Medium" panose="020B0604030202020203" pitchFamily="34" charset="0"/>
              </a:rPr>
              <a:t>However, in 2022, chats &amp; forums increased, gradually decreased and remained about the same throughout 2023.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B0C438C-698D-4902-671D-8A8581F2807D}"/>
              </a:ext>
            </a:extLst>
          </p:cNvPr>
          <p:cNvSpPr/>
          <p:nvPr/>
        </p:nvSpPr>
        <p:spPr>
          <a:xfrm>
            <a:off x="7147993" y="1906047"/>
            <a:ext cx="2342121" cy="3072911"/>
          </a:xfrm>
          <a:prstGeom prst="rect">
            <a:avLst/>
          </a:prstGeom>
          <a:noFill/>
          <a:ln>
            <a:solidFill>
              <a:srgbClr val="EC0C21"/>
            </a:solidFill>
          </a:ln>
          <a:effectLst>
            <a:glow rad="101600">
              <a:srgbClr val="C00000">
                <a:alpha val="6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284173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5" grpId="0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EAA231-EA71-CD89-F223-4A7D36B18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992B33-2AD8-FC8A-3299-5F7A4618B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31BCAC-CB4E-FB1B-90AC-395E8B0D5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21F482-64B4-F738-F750-EACFDB7B8DF4}"/>
              </a:ext>
            </a:extLst>
          </p:cNvPr>
          <p:cNvSpPr/>
          <p:nvPr/>
        </p:nvSpPr>
        <p:spPr>
          <a:xfrm>
            <a:off x="2767638" y="0"/>
            <a:ext cx="75055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u="sng" cap="none" spc="0" dirty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cherle Sans Heavy" panose="020B0904030202020203" pitchFamily="34" charset="0"/>
              </a:rPr>
              <a:t>Understanding the data</a:t>
            </a:r>
            <a:endParaRPr lang="en-US" sz="5400" u="sng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cherle Sans Heavy" panose="020B0904030202020203" pitchFamily="34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84DC7A-9B6E-872E-B75E-0943C2471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651357"/>
              </p:ext>
            </p:extLst>
          </p:nvPr>
        </p:nvGraphicFramePr>
        <p:xfrm>
          <a:off x="468990" y="923330"/>
          <a:ext cx="4732694" cy="53036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694">
                  <a:extLst>
                    <a:ext uri="{9D8B030D-6E8A-4147-A177-3AD203B41FA5}">
                      <a16:colId xmlns:a16="http://schemas.microsoft.com/office/drawing/2014/main" val="247658343"/>
                    </a:ext>
                  </a:extLst>
                </a:gridCol>
              </a:tblGrid>
              <a:tr h="9148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dirty="0">
                          <a:solidFill>
                            <a:schemeClr val="tx1"/>
                          </a:solidFill>
                          <a:latin typeface="Mecherle Sans Medium" panose="020B0604030202020203" pitchFamily="34" charset="0"/>
                        </a:rPr>
                        <a:t>Potential questions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270667"/>
                  </a:ext>
                </a:extLst>
              </a:tr>
              <a:tr h="68829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Why are voice calls the preferred contact method?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28008"/>
                  </a:ext>
                </a:extLst>
              </a:tr>
              <a:tr h="73547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What caused the number of live calls to decrease in 2022?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94537"/>
                  </a:ext>
                </a:extLst>
              </a:tr>
              <a:tr h="71077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Is there an opportunity to increase customer satisfaction?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345508"/>
                  </a:ext>
                </a:extLst>
              </a:tr>
              <a:tr h="69979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Is there an opportunity to reduce hold times since customers prefer voice calls?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96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What are the next steps?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530055"/>
                  </a:ext>
                </a:extLst>
              </a:tr>
              <a:tr h="73547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cherle Sans Light" panose="020B0304030202020203" pitchFamily="34" charset="0"/>
                        </a:rPr>
                        <a:t>If majority of customers prefer voice calls, why do some prefer non-human interactions/bots </a:t>
                      </a:r>
                      <a:r>
                        <a:rPr lang="en-US">
                          <a:latin typeface="Mecherle Sans Light" panose="020B0304030202020203" pitchFamily="34" charset="0"/>
                        </a:rPr>
                        <a:t>over chat &amp; form </a:t>
                      </a:r>
                      <a:r>
                        <a:rPr lang="en-US" dirty="0">
                          <a:latin typeface="Mecherle Sans Light" panose="020B0304030202020203" pitchFamily="34" charset="0"/>
                        </a:rPr>
                        <a:t>interactions?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0956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760F34-1D76-3B42-F980-E2C42CB2FB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451774"/>
              </p:ext>
            </p:extLst>
          </p:nvPr>
        </p:nvGraphicFramePr>
        <p:xfrm>
          <a:off x="6667627" y="829911"/>
          <a:ext cx="4732694" cy="5591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2694">
                  <a:extLst>
                    <a:ext uri="{9D8B030D-6E8A-4147-A177-3AD203B41FA5}">
                      <a16:colId xmlns:a16="http://schemas.microsoft.com/office/drawing/2014/main" val="247658343"/>
                    </a:ext>
                  </a:extLst>
                </a:gridCol>
              </a:tblGrid>
              <a:tr h="719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chemeClr val="tx1"/>
                          </a:solidFill>
                          <a:latin typeface="Mecherle Sans Medium" panose="020B0604030202020203" pitchFamily="34" charset="0"/>
                        </a:rPr>
                        <a:t>What does the data mean?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270667"/>
                  </a:ext>
                </a:extLst>
              </a:tr>
              <a:tr h="54713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Customers are 468% more likely to use voice calls over chat &amp; forms.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328008"/>
                  </a:ext>
                </a:extLst>
              </a:tr>
              <a:tr h="54713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Customers are 456% more likely to use voice calls over non-human/bot interactions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5394537"/>
                  </a:ext>
                </a:extLst>
              </a:tr>
              <a:tr h="777502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Although customers prefer voice calls as a contact method, they’re 2% more likely to use non-human interactions/bots over chats </a:t>
                      </a:r>
                      <a:r>
                        <a:rPr lang="en-US" sz="1600">
                          <a:latin typeface="Mecherle Sans Light" panose="020B0304030202020203" pitchFamily="34" charset="0"/>
                        </a:rPr>
                        <a:t>&amp; forms</a:t>
                      </a: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345508"/>
                  </a:ext>
                </a:extLst>
              </a:tr>
              <a:tr h="31676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Contact centers should not be understaffed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996166"/>
                  </a:ext>
                </a:extLst>
              </a:tr>
              <a:tr h="6229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People prefer talking to a person vs other methods of contact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530055"/>
                  </a:ext>
                </a:extLst>
              </a:tr>
              <a:tr h="56549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Something happened in 2022 that increased the number of customers that used chats &amp; forms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09568"/>
                  </a:ext>
                </a:extLst>
              </a:tr>
              <a:tr h="100787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>
                          <a:latin typeface="Mecherle Sans Light" panose="020B0304030202020203" pitchFamily="34" charset="0"/>
                        </a:rPr>
                        <a:t>Something happened in 2021 and 2023 that increased the number of customers that used non-human interactions and bots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>
                        <a:latin typeface="Mecherle Sans Light" panose="020B0304030202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95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1581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3556</TotalTime>
  <Words>403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Mecherle Sans Heavy</vt:lpstr>
      <vt:lpstr>Mecherle Sans Light</vt:lpstr>
      <vt:lpstr>Mecherle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Alicia Tapping</dc:creator>
  <cp:lastModifiedBy>Alicia Tapping</cp:lastModifiedBy>
  <cp:revision>241</cp:revision>
  <dcterms:created xsi:type="dcterms:W3CDTF">2025-02-12T23:31:38Z</dcterms:created>
  <dcterms:modified xsi:type="dcterms:W3CDTF">2025-09-18T00:19:32Z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fec7713-ff10-4e30-a417-5bbcd9826c75_Enabled">
    <vt:lpwstr>true</vt:lpwstr>
  </property>
  <property fmtid="{D5CDD505-2E9C-101B-9397-08002B2CF9AE}" pid="3" name="MSIP_Label_9fec7713-ff10-4e30-a417-5bbcd9826c75_SetDate">
    <vt:lpwstr>2025-02-13T14:23:33Z</vt:lpwstr>
  </property>
  <property fmtid="{D5CDD505-2E9C-101B-9397-08002B2CF9AE}" pid="4" name="MSIP_Label_9fec7713-ff10-4e30-a417-5bbcd9826c75_Method">
    <vt:lpwstr>Standard</vt:lpwstr>
  </property>
  <property fmtid="{D5CDD505-2E9C-101B-9397-08002B2CF9AE}" pid="5" name="MSIP_Label_9fec7713-ff10-4e30-a417-5bbcd9826c75_Name">
    <vt:lpwstr>Enteprise-InternalUseOnly-Child-514205181618919515141225</vt:lpwstr>
  </property>
  <property fmtid="{D5CDD505-2E9C-101B-9397-08002B2CF9AE}" pid="6" name="MSIP_Label_9fec7713-ff10-4e30-a417-5bbcd9826c75_SiteId">
    <vt:lpwstr>fa23982e-6646-4a33-a5c4-1a848d02fcc4</vt:lpwstr>
  </property>
  <property fmtid="{D5CDD505-2E9C-101B-9397-08002B2CF9AE}" pid="7" name="MSIP_Label_9fec7713-ff10-4e30-a417-5bbcd9826c75_ActionId">
    <vt:lpwstr>7c6b2a8f-ece6-4780-b6e2-64a6ecae7e29</vt:lpwstr>
  </property>
  <property fmtid="{D5CDD505-2E9C-101B-9397-08002B2CF9AE}" pid="8" name="MSIP_Label_9fec7713-ff10-4e30-a417-5bbcd9826c75_ContentBits">
    <vt:lpwstr>0</vt:lpwstr>
  </property>
</Properties>
</file>