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C0C21"/>
    <a:srgbClr val="616161"/>
    <a:srgbClr val="7F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35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Business_Analyst_Data_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Business_Analyst_Data_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Business_Analyst_Data_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[Business_Analyst_Data_set.xlsx]HOURLY!PivotTable2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Crash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HOURLY!$B$3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HOURLY!$A$4:$A$28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HOURLY!$B$4:$B$28</c:f>
              <c:numCache>
                <c:formatCode>General</c:formatCode>
                <c:ptCount val="24"/>
                <c:pt idx="0">
                  <c:v>1359</c:v>
                </c:pt>
                <c:pt idx="1">
                  <c:v>1089</c:v>
                </c:pt>
                <c:pt idx="2">
                  <c:v>942</c:v>
                </c:pt>
                <c:pt idx="3">
                  <c:v>879</c:v>
                </c:pt>
                <c:pt idx="4">
                  <c:v>792</c:v>
                </c:pt>
                <c:pt idx="5">
                  <c:v>1401</c:v>
                </c:pt>
                <c:pt idx="6">
                  <c:v>2695</c:v>
                </c:pt>
                <c:pt idx="7">
                  <c:v>4894</c:v>
                </c:pt>
                <c:pt idx="8">
                  <c:v>6242</c:v>
                </c:pt>
                <c:pt idx="9">
                  <c:v>5574</c:v>
                </c:pt>
                <c:pt idx="10">
                  <c:v>4605</c:v>
                </c:pt>
                <c:pt idx="11">
                  <c:v>4832</c:v>
                </c:pt>
                <c:pt idx="12">
                  <c:v>5622</c:v>
                </c:pt>
                <c:pt idx="13">
                  <c:v>5688</c:v>
                </c:pt>
                <c:pt idx="14">
                  <c:v>6040</c:v>
                </c:pt>
                <c:pt idx="15">
                  <c:v>7413</c:v>
                </c:pt>
                <c:pt idx="16">
                  <c:v>7661</c:v>
                </c:pt>
                <c:pt idx="17">
                  <c:v>7940</c:v>
                </c:pt>
                <c:pt idx="18">
                  <c:v>6854</c:v>
                </c:pt>
                <c:pt idx="19">
                  <c:v>4731</c:v>
                </c:pt>
                <c:pt idx="20">
                  <c:v>3420</c:v>
                </c:pt>
                <c:pt idx="21">
                  <c:v>3252</c:v>
                </c:pt>
                <c:pt idx="22">
                  <c:v>2380</c:v>
                </c:pt>
                <c:pt idx="23">
                  <c:v>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B-4DC4-BDA8-8D259AD86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5886672"/>
        <c:axId val="1995884752"/>
      </c:barChart>
      <c:catAx>
        <c:axId val="199588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84752"/>
        <c:crosses val="autoZero"/>
        <c:auto val="1"/>
        <c:lblAlgn val="ctr"/>
        <c:lblOffset val="100"/>
        <c:noMultiLvlLbl val="0"/>
      </c:catAx>
      <c:valAx>
        <c:axId val="199588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>
      <a:gsLst>
        <a:gs pos="0">
          <a:schemeClr val="accent1">
            <a:lumMod val="0"/>
            <a:lumOff val="100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[Business_Analyst_Data_set.xlsx]YEARLY!PivotTable1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YEARLY!$B$4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1-433B-AF18-8CBE2E2E33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21-433B-AF18-8CBE2E2E33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21-433B-AF18-8CBE2E2E33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21-433B-AF18-8CBE2E2E33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21-433B-AF18-8CBE2E2E338F}"/>
              </c:ext>
            </c:extLst>
          </c:dPt>
          <c:cat>
            <c:strRef>
              <c:f>YEARLY!$A$5:$A$10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YEARLY!$B$5:$B$10</c:f>
              <c:numCache>
                <c:formatCode>General</c:formatCode>
                <c:ptCount val="5"/>
                <c:pt idx="0">
                  <c:v>21528</c:v>
                </c:pt>
                <c:pt idx="1">
                  <c:v>21311</c:v>
                </c:pt>
                <c:pt idx="2">
                  <c:v>20831</c:v>
                </c:pt>
                <c:pt idx="3">
                  <c:v>20732</c:v>
                </c:pt>
                <c:pt idx="4">
                  <c:v>13671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21-433B-AF18-8CBE2E2E3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[Business_Analyst_Data_set.xlsx]HOURLY!PivotTable2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HOURLY!$B$3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HOURLY!$A$4:$A$28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HOURLY!$B$4:$B$28</c:f>
              <c:numCache>
                <c:formatCode>General</c:formatCode>
                <c:ptCount val="24"/>
                <c:pt idx="0">
                  <c:v>1359</c:v>
                </c:pt>
                <c:pt idx="1">
                  <c:v>1089</c:v>
                </c:pt>
                <c:pt idx="2">
                  <c:v>942</c:v>
                </c:pt>
                <c:pt idx="3">
                  <c:v>879</c:v>
                </c:pt>
                <c:pt idx="4">
                  <c:v>792</c:v>
                </c:pt>
                <c:pt idx="5">
                  <c:v>1401</c:v>
                </c:pt>
                <c:pt idx="6">
                  <c:v>2695</c:v>
                </c:pt>
                <c:pt idx="7">
                  <c:v>4894</c:v>
                </c:pt>
                <c:pt idx="8">
                  <c:v>6242</c:v>
                </c:pt>
                <c:pt idx="9">
                  <c:v>5574</c:v>
                </c:pt>
                <c:pt idx="10">
                  <c:v>4605</c:v>
                </c:pt>
                <c:pt idx="11">
                  <c:v>4832</c:v>
                </c:pt>
                <c:pt idx="12">
                  <c:v>5622</c:v>
                </c:pt>
                <c:pt idx="13">
                  <c:v>5688</c:v>
                </c:pt>
                <c:pt idx="14">
                  <c:v>6040</c:v>
                </c:pt>
                <c:pt idx="15">
                  <c:v>7413</c:v>
                </c:pt>
                <c:pt idx="16">
                  <c:v>7661</c:v>
                </c:pt>
                <c:pt idx="17">
                  <c:v>7940</c:v>
                </c:pt>
                <c:pt idx="18">
                  <c:v>6854</c:v>
                </c:pt>
                <c:pt idx="19">
                  <c:v>4731</c:v>
                </c:pt>
                <c:pt idx="20">
                  <c:v>3420</c:v>
                </c:pt>
                <c:pt idx="21">
                  <c:v>3252</c:v>
                </c:pt>
                <c:pt idx="22">
                  <c:v>2380</c:v>
                </c:pt>
                <c:pt idx="23">
                  <c:v>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E-46CE-894C-94195209F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5886672"/>
        <c:axId val="1995884752"/>
      </c:barChart>
      <c:catAx>
        <c:axId val="199588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84752"/>
        <c:crosses val="autoZero"/>
        <c:auto val="1"/>
        <c:lblAlgn val="ctr"/>
        <c:lblOffset val="100"/>
        <c:noMultiLvlLbl val="0"/>
      </c:catAx>
      <c:valAx>
        <c:axId val="199588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EC0C2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8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4869-FC8C-4353-999E-B897CE4B23E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AEEA-5F1B-4A1D-ABF0-7A7A959B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-Talk about the amount of data received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talk about thinking process to decide which column to decide as dependent and independent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 step was to check for duplicates left 98073 rows of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Second was to fill in any blank cells/spaces = missing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(Animate pictures-words)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-Since data includes cars and accidents, figured that “rush hour” may play a part in potential claims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B828-0371-131E-5495-C4EB821F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82F61-066A-FA99-D8C6-79E00094B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731B2-0411-4F5C-34B6-7F8587D7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Since data includes cars and accidents, figured that “rush hour” may play a part in potential claims 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wondered if the month/summer holidays was a factor  (highlight summer month vs back to school months.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Wanted to see if the year was a factor too (what happened in 2020/2016?) 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Seeing values together (month yr tab in excel)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18580-175E-6F34-D281-78FB27AE5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6346-B3A3-470F-5C29-6DF389E9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8D427-0B1F-9885-1CAA-DE0A49661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A8526-16F8-3CD9-C974-5FA1161CA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Wanted to see month/yr/</a:t>
            </a:r>
            <a:r>
              <a:rPr lang="en-US" dirty="0" err="1"/>
              <a:t>qtr</a:t>
            </a:r>
            <a:r>
              <a:rPr lang="en-US" dirty="0"/>
              <a:t> in real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 to excel sheet and do filters </a:t>
            </a:r>
          </a:p>
          <a:p>
            <a:pPr marL="0" indent="0">
              <a:buFontTx/>
              <a:buNone/>
            </a:pPr>
            <a:r>
              <a:rPr lang="en-US" dirty="0"/>
              <a:t>-   Can have multiple dependent variables, which can vary.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Independent variables do not change or in this instance, have a limited variance= </a:t>
            </a:r>
            <a:r>
              <a:rPr lang="en-US" dirty="0" err="1"/>
              <a:t>ie</a:t>
            </a:r>
            <a:r>
              <a:rPr lang="en-US" dirty="0"/>
              <a:t>, route, year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7513-A046-B52F-5B97-4EC2017BC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BCF7C-5D74-FB09-9AA9-D6C81A7F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1F080-A7BD-49BA-6A46-57F37E960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53A0E8-3653-E6C2-5D0B-9D06687C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Wanted to see month/yr/</a:t>
            </a:r>
            <a:r>
              <a:rPr lang="en-US" dirty="0" err="1"/>
              <a:t>qtr</a:t>
            </a:r>
            <a:r>
              <a:rPr lang="en-US" dirty="0"/>
              <a:t> in real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 to excel sheet and do filters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87D1-B1BD-CD69-BF0A-CFE39457F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9AEEA-5F1B-4A1D-ABF0-7A7A959BC6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626-07BD-B67F-58AF-BA942EB6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2379B-74FD-871D-C569-59975FB1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81B9-7E99-DFF6-DC1D-CEB4B145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7678-81F8-17A4-BD4D-E82342F5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023-6DFE-9D2E-03C9-A7FE1B9E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200D-C324-D32A-B954-3A999DD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E1F9-77CB-04B0-FCD4-487DDC73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8176-505E-3FAB-EEF6-A1D1C9CE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7B7-DD9B-3B09-7952-80B78F6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AF4E-C0CB-E517-B58B-9AAE7A0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C3947-ACBF-C586-085A-3ECD31DC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A62E-2BE0-18D4-4D66-32C2BE64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9789-10B2-1231-E312-6AD10EE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DAD2-D7AB-6268-28FF-E7FEEA5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B068-D72F-60D4-26D6-C724DA2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7EC7-AE37-9FDC-EEE4-70702EF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FB20-01F9-B404-8151-C47455C7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EDC1-988D-92CF-219D-EC08169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CA3E-DBF5-0F75-21B4-762927DB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65FC-CE48-C861-B114-391AF75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D76-6520-E61C-31C4-AEBFA4C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9336-C7EF-4528-AF7F-0C327823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A7F5-43FB-947E-54E5-231D400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EFE7-6246-C8DC-07D3-216B8B70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E6D5-CA58-0A12-225B-7E2DA5D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F5B2-EDAD-15B1-A015-478C9A85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46D9-2F3B-9F8F-99AA-CE3FE0F7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71AC-331D-64BC-CAA0-84E9FACC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208D-206C-D628-7122-02D6A732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CBC6-CB48-5B14-50EC-6DB7C32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0B34-9A00-DACE-A649-4CC2CFF5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B1A-605F-5DF5-2A7F-2E1D3C4C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8FBE-72A4-350C-3B96-11DA8B0E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2B67-4F16-FB5C-549A-41D93A88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A815-9FA7-3716-49CD-EF15FD5A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DEE2-82D5-000F-8BA8-4C4C7A05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06F5D-F3DC-5B5B-932A-6FB35D12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1298C-EB49-8C03-A932-74FE487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02A8-6410-76A4-5134-E03EC439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FF8-7D6D-FB98-4685-96AAD5B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F0807-CCD2-B5B2-FA12-830144CB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A48D1-5643-80B9-7CC7-C9E5127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A4A4-C874-5DFE-3C89-40813AE0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6F5F-278F-F073-FB46-2DB9F4B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ED3E0-4EFC-FCBF-1B9E-22DAE4DA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7250-628B-0016-8785-830946EB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650-781C-2B2E-4420-6B9B155B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246B-04C7-02B1-A95E-A14E92D9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085D-1ABA-31FE-C3A0-89B22DE1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DB75-27F7-A983-B35E-83FBE91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D275-A13E-6F3C-90BF-6BF1F046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DA18-EED8-81C7-9080-BCC2544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85C8-269F-E22B-4624-71B7CF9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8BDB8-7007-F7A8-33B5-1494A72B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EE97-20EA-6772-A49E-ED546933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BA46-EE89-73BC-78FD-ABA9AA1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5E8F-3797-52C6-3ABA-B6B9F4B1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2075-9E45-FD0B-4F9B-3CFF7BF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F253-F5F9-00A6-AF21-838A07A8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2AB9-C5C9-B508-8430-F14B8B25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1F2E-207C-16E0-1192-FAA04BBD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93BA-8397-9193-D4C8-661F3750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EC18-C249-745A-7B4B-532429A4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vaao4o\Desktop\Business_Analyst_Data_set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9BA1-D990-C076-E12F-E6A7EB29C821}"/>
              </a:ext>
            </a:extLst>
          </p:cNvPr>
          <p:cNvSpPr txBox="1"/>
          <p:nvPr/>
        </p:nvSpPr>
        <p:spPr>
          <a:xfrm>
            <a:off x="3132177" y="1051455"/>
            <a:ext cx="9679449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dirty="0">
                <a:solidFill>
                  <a:srgbClr val="212121"/>
                </a:solidFill>
                <a:latin typeface="Mecherle Sans Heavy" panose="020B0904030202020203" pitchFamily="34" charset="0"/>
                <a:ea typeface="+mj-ea"/>
                <a:cs typeface="+mj-cs"/>
              </a:rPr>
              <a:t>Claims Report</a:t>
            </a:r>
            <a:endParaRPr lang="en-US" sz="5600" kern="1200" dirty="0">
              <a:solidFill>
                <a:srgbClr val="212121"/>
              </a:solidFill>
              <a:latin typeface="Mecherle Sans Heavy" panose="020B0904030202020203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A2010-2BB8-F41A-CDDA-40E4F7066F75}"/>
              </a:ext>
            </a:extLst>
          </p:cNvPr>
          <p:cNvSpPr txBox="1"/>
          <p:nvPr/>
        </p:nvSpPr>
        <p:spPr>
          <a:xfrm>
            <a:off x="4812622" y="2514591"/>
            <a:ext cx="9679449" cy="65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2016-2020</a:t>
            </a:r>
          </a:p>
        </p:txBody>
      </p:sp>
    </p:spTree>
    <p:extLst>
      <p:ext uri="{BB962C8B-B14F-4D97-AF65-F5344CB8AC3E}">
        <p14:creationId xmlns:p14="http://schemas.microsoft.com/office/powerpoint/2010/main" val="4047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08DD-22B7-3EF3-4985-1EE9AE3D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7625AD3-4118-DA07-BF03-777A42D51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C3C1E-064F-1F3E-89FB-5C6B1CBA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6A955-42C5-DDBA-AB83-ED22CF1C8C74}"/>
              </a:ext>
            </a:extLst>
          </p:cNvPr>
          <p:cNvSpPr/>
          <p:nvPr/>
        </p:nvSpPr>
        <p:spPr>
          <a:xfrm>
            <a:off x="8032317" y="0"/>
            <a:ext cx="396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cherle Sans Heavy" panose="020B0904030202020203" pitchFamily="34" charset="0"/>
              </a:rPr>
              <a:t>First Glance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echerle Sans Heavy" panose="020B0904030202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56CBA-9E4B-DD82-DE0B-241E664D0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6" y="923330"/>
            <a:ext cx="11864605" cy="45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567EB-B209-E070-0496-B96C6486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C89BCE-1E4F-BD09-C718-4B3F10E14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C8A85-F60B-0B42-F06E-6BD4475AB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1A07B-10E0-F188-09AB-2EFC5C1ADF03}"/>
              </a:ext>
            </a:extLst>
          </p:cNvPr>
          <p:cNvSpPr/>
          <p:nvPr/>
        </p:nvSpPr>
        <p:spPr>
          <a:xfrm>
            <a:off x="3811994" y="0"/>
            <a:ext cx="5416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Deciding Factors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0DEF8-0680-FE9B-CAE4-E6453F830605}"/>
              </a:ext>
            </a:extLst>
          </p:cNvPr>
          <p:cNvSpPr txBox="1"/>
          <p:nvPr/>
        </p:nvSpPr>
        <p:spPr>
          <a:xfrm>
            <a:off x="313428" y="913210"/>
            <a:ext cx="4183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Multiple variations in each column would decide dependent/independent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Dependent: 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Crash time, crash month, crash year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Lighting 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Weather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Non–motorist involvement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Road surface conditions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Driver substance abuse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Route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DE805C-654D-5C28-05BD-B8A3772A8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691379"/>
              </p:ext>
            </p:extLst>
          </p:nvPr>
        </p:nvGraphicFramePr>
        <p:xfrm>
          <a:off x="5819775" y="913210"/>
          <a:ext cx="6272777" cy="274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0B3F218-6669-AFDC-5AF4-10A35C5D3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" y="4897597"/>
            <a:ext cx="3086531" cy="714475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BB44B8-DE05-DC6B-9179-C0952BC7A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756866"/>
              </p:ext>
            </p:extLst>
          </p:nvPr>
        </p:nvGraphicFramePr>
        <p:xfrm>
          <a:off x="8582025" y="3661172"/>
          <a:ext cx="3510527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A4F378-D3BC-86C6-196C-D2492B93B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1" y="4095514"/>
            <a:ext cx="2936338" cy="22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19EB6-6C9B-0D88-F449-6943F1BE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EFC2F9-9881-F71E-7E4F-002D4D2D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529C1-FD71-ECCC-C68A-81A06DCA9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F9F11-E49D-BEE6-22D4-26B5628AFCAB}"/>
              </a:ext>
            </a:extLst>
          </p:cNvPr>
          <p:cNvSpPr/>
          <p:nvPr/>
        </p:nvSpPr>
        <p:spPr>
          <a:xfrm>
            <a:off x="3128493" y="0"/>
            <a:ext cx="627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Visualizing the data</a:t>
            </a:r>
            <a:endParaRPr lang="en-US" sz="5400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DE805C-654D-5C28-05BD-B8A3772A8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688543"/>
              </p:ext>
            </p:extLst>
          </p:nvPr>
        </p:nvGraphicFramePr>
        <p:xfrm>
          <a:off x="0" y="789384"/>
          <a:ext cx="12106275" cy="4420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2FEE3D-28C6-C67D-965C-55F7E9F401CD}"/>
              </a:ext>
            </a:extLst>
          </p:cNvPr>
          <p:cNvSpPr txBox="1"/>
          <p:nvPr/>
        </p:nvSpPr>
        <p:spPr>
          <a:xfrm>
            <a:off x="156713" y="5398830"/>
            <a:ext cx="11792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Based on the data, peak accidents are between 7am &amp; 9am then again from 3pm to 6pm.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Could be considered “rush hour”  </a:t>
            </a:r>
          </a:p>
        </p:txBody>
      </p:sp>
    </p:spTree>
    <p:extLst>
      <p:ext uri="{BB962C8B-B14F-4D97-AF65-F5344CB8AC3E}">
        <p14:creationId xmlns:p14="http://schemas.microsoft.com/office/powerpoint/2010/main" val="28417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EA1B5-6961-005F-9A06-2487FA92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D5F6F8-1DDA-E28E-C732-896BFE56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91A83-0964-43C4-F68F-D43E6FC57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16ED8-E1B6-B486-7FC8-FB7832FA33A3}"/>
              </a:ext>
            </a:extLst>
          </p:cNvPr>
          <p:cNvSpPr/>
          <p:nvPr/>
        </p:nvSpPr>
        <p:spPr>
          <a:xfrm>
            <a:off x="3128491" y="0"/>
            <a:ext cx="627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Visualizing the data</a:t>
            </a:r>
            <a:endParaRPr lang="en-US" sz="5400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pic>
        <p:nvPicPr>
          <p:cNvPr id="1274" name="Picture 1273">
            <a:extLst>
              <a:ext uri="{FF2B5EF4-FFF2-40B4-BE49-F238E27FC236}">
                <a16:creationId xmlns:a16="http://schemas.microsoft.com/office/drawing/2014/main" id="{FDCFA449-E983-BAAC-C999-A7874B55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23330"/>
            <a:ext cx="3278756" cy="32771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76" name="TextBox 1275">
            <a:extLst>
              <a:ext uri="{FF2B5EF4-FFF2-40B4-BE49-F238E27FC236}">
                <a16:creationId xmlns:a16="http://schemas.microsoft.com/office/drawing/2014/main" id="{05486CD4-DFFF-AE8F-B1A1-1D37E2805442}"/>
              </a:ext>
            </a:extLst>
          </p:cNvPr>
          <p:cNvSpPr txBox="1"/>
          <p:nvPr/>
        </p:nvSpPr>
        <p:spPr>
          <a:xfrm>
            <a:off x="3811886" y="1012420"/>
            <a:ext cx="7664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Considering that “time” was a factor of the frequency of crashes, thought “in school” months may be a factor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pic>
        <p:nvPicPr>
          <p:cNvPr id="1277" name="Picture 1276">
            <a:extLst>
              <a:ext uri="{FF2B5EF4-FFF2-40B4-BE49-F238E27FC236}">
                <a16:creationId xmlns:a16="http://schemas.microsoft.com/office/drawing/2014/main" id="{1F92BD90-27E3-A4D4-FD6D-F6F935E0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219" y="3762289"/>
            <a:ext cx="5200110" cy="26898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78" name="TextBox 1277">
            <a:extLst>
              <a:ext uri="{FF2B5EF4-FFF2-40B4-BE49-F238E27FC236}">
                <a16:creationId xmlns:a16="http://schemas.microsoft.com/office/drawing/2014/main" id="{FAB6152F-0C91-9B15-0187-0AD399291CB6}"/>
              </a:ext>
            </a:extLst>
          </p:cNvPr>
          <p:cNvSpPr txBox="1"/>
          <p:nvPr/>
        </p:nvSpPr>
        <p:spPr>
          <a:xfrm>
            <a:off x="3366588" y="4200525"/>
            <a:ext cx="3278756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2020 was the lowest and highest was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" grpId="0"/>
      <p:bldP spid="12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85FE-2C48-7984-0604-F26E43B2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C354FA-B6DD-5AF4-6DA4-939371A98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EC2788-0673-20AC-5F60-80C7861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B24CF-E2E4-A47F-CE52-32AC9BD283DF}"/>
              </a:ext>
            </a:extLst>
          </p:cNvPr>
          <p:cNvSpPr txBox="1"/>
          <p:nvPr/>
        </p:nvSpPr>
        <p:spPr>
          <a:xfrm>
            <a:off x="2645479" y="1826676"/>
            <a:ext cx="706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Since the raw data shows that there are multiple dependent variables, needed to visualize how they affect the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1557F-CD8D-D9C0-A875-8B4E34524B82}"/>
              </a:ext>
            </a:extLst>
          </p:cNvPr>
          <p:cNvSpPr txBox="1"/>
          <p:nvPr/>
        </p:nvSpPr>
        <p:spPr>
          <a:xfrm>
            <a:off x="6096000" y="4150388"/>
            <a:ext cx="706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highlight>
                  <a:srgbClr val="FFFF00"/>
                </a:highlight>
                <a:latin typeface="Mecherle Sans Medium" panose="020B0604030202020203" pitchFamily="34" charset="0"/>
              </a:rPr>
              <a:t>Please note that the hyperlinked Excel document is interactive.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highlight>
                <a:srgbClr val="FFFF00"/>
              </a:highlight>
              <a:latin typeface="Mecherle Sans Medium" panose="020B0604030202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90501-A656-44AE-8951-3C75FDE98F47}"/>
              </a:ext>
            </a:extLst>
          </p:cNvPr>
          <p:cNvSpPr txBox="1"/>
          <p:nvPr/>
        </p:nvSpPr>
        <p:spPr>
          <a:xfrm>
            <a:off x="4903342" y="3150115"/>
            <a:ext cx="6477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86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9998B-AC1F-B29C-8F41-849F6D415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376D0C-9D19-936B-8FDC-0156ED12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3935E-76C7-7E0E-36A8-E733BE3F2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3DEBF-1455-770C-1981-735BC258BC7C}"/>
              </a:ext>
            </a:extLst>
          </p:cNvPr>
          <p:cNvSpPr txBox="1"/>
          <p:nvPr/>
        </p:nvSpPr>
        <p:spPr>
          <a:xfrm>
            <a:off x="1908425" y="123558"/>
            <a:ext cx="8067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Key findings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5E8C-5A36-8107-6E26-F1C67AFE3FFB}"/>
              </a:ext>
            </a:extLst>
          </p:cNvPr>
          <p:cNvSpPr txBox="1"/>
          <p:nvPr/>
        </p:nvSpPr>
        <p:spPr>
          <a:xfrm>
            <a:off x="188491" y="1170446"/>
            <a:ext cx="5337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Factors that can impact the frequency of crashes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Time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Month of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Lighting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Surface(road) conditions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Driver abusing substances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24C51-D723-4275-E73A-2BAD40FF9DBE}"/>
              </a:ext>
            </a:extLst>
          </p:cNvPr>
          <p:cNvSpPr txBox="1"/>
          <p:nvPr/>
        </p:nvSpPr>
        <p:spPr>
          <a:xfrm>
            <a:off x="5902568" y="1170446"/>
            <a:ext cx="59127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The Maryland (State) route has a history of having more crashes.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Service roads have the least number of crashes.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Most crashes happen from 7am – 9am and then again from 3pm - 6pm.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The highest number of crashes were in 2016, what happened that may contribute?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The lowest number of crashes was in 2020, what happened in that year that may have contributed?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Crashes are more likely to happen towards the end of Q3	(September) leading into Q4 (October- December).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Toyotas tend to sustain more damage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There are an average of 4086 crashes per hour.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There are an average of 21100 crashes per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Most crashes happen during daylight.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F147B-E007-D453-034F-5228494EF534}"/>
              </a:ext>
            </a:extLst>
          </p:cNvPr>
          <p:cNvSpPr txBox="1"/>
          <p:nvPr/>
        </p:nvSpPr>
        <p:spPr>
          <a:xfrm>
            <a:off x="188491" y="4429720"/>
            <a:ext cx="533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  <a:highlight>
                  <a:srgbClr val="FFFF00"/>
                </a:highlight>
                <a:latin typeface="Mecherle Sans Medium" panose="020B0604030202020203" pitchFamily="34" charset="0"/>
              </a:rPr>
              <a:t>All factors are not mutually exclusive to causing the number of crashes.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529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Mecherle Sans Heavy</vt:lpstr>
      <vt:lpstr>Mecherle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Alicia Tapping</dc:creator>
  <cp:lastModifiedBy>Alicia Tapping</cp:lastModifiedBy>
  <cp:revision>258</cp:revision>
  <dcterms:created xsi:type="dcterms:W3CDTF">2025-02-12T23:31:38Z</dcterms:created>
  <dcterms:modified xsi:type="dcterms:W3CDTF">2025-09-17T23:43:03Z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ec7713-ff10-4e30-a417-5bbcd9826c75_Enabled">
    <vt:lpwstr>true</vt:lpwstr>
  </property>
  <property fmtid="{D5CDD505-2E9C-101B-9397-08002B2CF9AE}" pid="3" name="MSIP_Label_9fec7713-ff10-4e30-a417-5bbcd9826c75_SetDate">
    <vt:lpwstr>2025-02-13T14:23:33Z</vt:lpwstr>
  </property>
  <property fmtid="{D5CDD505-2E9C-101B-9397-08002B2CF9AE}" pid="4" name="MSIP_Label_9fec7713-ff10-4e30-a417-5bbcd9826c75_Method">
    <vt:lpwstr>Standard</vt:lpwstr>
  </property>
  <property fmtid="{D5CDD505-2E9C-101B-9397-08002B2CF9AE}" pid="5" name="MSIP_Label_9fec7713-ff10-4e30-a417-5bbcd9826c75_Name">
    <vt:lpwstr>Enteprise-InternalUseOnly-Child-514205181618919515141225</vt:lpwstr>
  </property>
  <property fmtid="{D5CDD505-2E9C-101B-9397-08002B2CF9AE}" pid="6" name="MSIP_Label_9fec7713-ff10-4e30-a417-5bbcd9826c75_SiteId">
    <vt:lpwstr>fa23982e-6646-4a33-a5c4-1a848d02fcc4</vt:lpwstr>
  </property>
  <property fmtid="{D5CDD505-2E9C-101B-9397-08002B2CF9AE}" pid="7" name="MSIP_Label_9fec7713-ff10-4e30-a417-5bbcd9826c75_ActionId">
    <vt:lpwstr>7c6b2a8f-ece6-4780-b6e2-64a6ecae7e29</vt:lpwstr>
  </property>
  <property fmtid="{D5CDD505-2E9C-101B-9397-08002B2CF9AE}" pid="8" name="MSIP_Label_9fec7713-ff10-4e30-a417-5bbcd9826c75_ContentBits">
    <vt:lpwstr>0</vt:lpwstr>
  </property>
</Properties>
</file>