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9" d="100"/>
          <a:sy n="79" d="100"/>
        </p:scale>
        <p:origin x="18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F3777-4941-EF00-1404-2D9A5349A6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156569-894D-7A55-579E-EB3866AC21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94714A-2861-095D-6D32-16E103B1F5FB}"/>
              </a:ext>
            </a:extLst>
          </p:cNvPr>
          <p:cNvSpPr>
            <a:spLocks noGrp="1"/>
          </p:cNvSpPr>
          <p:nvPr>
            <p:ph type="dt" sz="half" idx="10"/>
          </p:nvPr>
        </p:nvSpPr>
        <p:spPr/>
        <p:txBody>
          <a:bodyPr/>
          <a:lstStyle/>
          <a:p>
            <a:fld id="{36777440-934C-4EFA-A418-A687F171A210}" type="datetimeFigureOut">
              <a:rPr lang="en-US" smtClean="0"/>
              <a:t>11/25/2024</a:t>
            </a:fld>
            <a:endParaRPr lang="en-US"/>
          </a:p>
        </p:txBody>
      </p:sp>
      <p:sp>
        <p:nvSpPr>
          <p:cNvPr id="5" name="Footer Placeholder 4">
            <a:extLst>
              <a:ext uri="{FF2B5EF4-FFF2-40B4-BE49-F238E27FC236}">
                <a16:creationId xmlns:a16="http://schemas.microsoft.com/office/drawing/2014/main" id="{AE3EA6D8-43DA-06AC-F194-037BD25936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7E8EFA-1495-5089-F366-EF7106E5CAF4}"/>
              </a:ext>
            </a:extLst>
          </p:cNvPr>
          <p:cNvSpPr>
            <a:spLocks noGrp="1"/>
          </p:cNvSpPr>
          <p:nvPr>
            <p:ph type="sldNum" sz="quarter" idx="12"/>
          </p:nvPr>
        </p:nvSpPr>
        <p:spPr/>
        <p:txBody>
          <a:bodyPr/>
          <a:lstStyle/>
          <a:p>
            <a:fld id="{73804D3F-2335-4B26-96F6-3006684D75F5}" type="slidenum">
              <a:rPr lang="en-US" smtClean="0"/>
              <a:t>‹#›</a:t>
            </a:fld>
            <a:endParaRPr lang="en-US"/>
          </a:p>
        </p:txBody>
      </p:sp>
    </p:spTree>
    <p:extLst>
      <p:ext uri="{BB962C8B-B14F-4D97-AF65-F5344CB8AC3E}">
        <p14:creationId xmlns:p14="http://schemas.microsoft.com/office/powerpoint/2010/main" val="600521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0914C-1EF0-A8C6-DAA6-4ABDA350E3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5B9D76-FBC1-E45A-D764-91530F7902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944082-0943-0067-C2DE-236103EBBC59}"/>
              </a:ext>
            </a:extLst>
          </p:cNvPr>
          <p:cNvSpPr>
            <a:spLocks noGrp="1"/>
          </p:cNvSpPr>
          <p:nvPr>
            <p:ph type="dt" sz="half" idx="10"/>
          </p:nvPr>
        </p:nvSpPr>
        <p:spPr/>
        <p:txBody>
          <a:bodyPr/>
          <a:lstStyle/>
          <a:p>
            <a:fld id="{36777440-934C-4EFA-A418-A687F171A210}" type="datetimeFigureOut">
              <a:rPr lang="en-US" smtClean="0"/>
              <a:t>11/25/2024</a:t>
            </a:fld>
            <a:endParaRPr lang="en-US"/>
          </a:p>
        </p:txBody>
      </p:sp>
      <p:sp>
        <p:nvSpPr>
          <p:cNvPr id="5" name="Footer Placeholder 4">
            <a:extLst>
              <a:ext uri="{FF2B5EF4-FFF2-40B4-BE49-F238E27FC236}">
                <a16:creationId xmlns:a16="http://schemas.microsoft.com/office/drawing/2014/main" id="{02AFB6ED-C544-5BDA-43B0-15DA079460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3AD36-F81D-2EEC-F956-595B19190ACB}"/>
              </a:ext>
            </a:extLst>
          </p:cNvPr>
          <p:cNvSpPr>
            <a:spLocks noGrp="1"/>
          </p:cNvSpPr>
          <p:nvPr>
            <p:ph type="sldNum" sz="quarter" idx="12"/>
          </p:nvPr>
        </p:nvSpPr>
        <p:spPr/>
        <p:txBody>
          <a:bodyPr/>
          <a:lstStyle/>
          <a:p>
            <a:fld id="{73804D3F-2335-4B26-96F6-3006684D75F5}" type="slidenum">
              <a:rPr lang="en-US" smtClean="0"/>
              <a:t>‹#›</a:t>
            </a:fld>
            <a:endParaRPr lang="en-US"/>
          </a:p>
        </p:txBody>
      </p:sp>
    </p:spTree>
    <p:extLst>
      <p:ext uri="{BB962C8B-B14F-4D97-AF65-F5344CB8AC3E}">
        <p14:creationId xmlns:p14="http://schemas.microsoft.com/office/powerpoint/2010/main" val="2042659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8A4097-118A-7EF1-2A98-FE65C172A2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680FEE-BA19-C31E-3C45-4C854117C7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560BF5-57C8-952D-BA8E-30F52B6AAB5A}"/>
              </a:ext>
            </a:extLst>
          </p:cNvPr>
          <p:cNvSpPr>
            <a:spLocks noGrp="1"/>
          </p:cNvSpPr>
          <p:nvPr>
            <p:ph type="dt" sz="half" idx="10"/>
          </p:nvPr>
        </p:nvSpPr>
        <p:spPr/>
        <p:txBody>
          <a:bodyPr/>
          <a:lstStyle/>
          <a:p>
            <a:fld id="{36777440-934C-4EFA-A418-A687F171A210}" type="datetimeFigureOut">
              <a:rPr lang="en-US" smtClean="0"/>
              <a:t>11/25/2024</a:t>
            </a:fld>
            <a:endParaRPr lang="en-US"/>
          </a:p>
        </p:txBody>
      </p:sp>
      <p:sp>
        <p:nvSpPr>
          <p:cNvPr id="5" name="Footer Placeholder 4">
            <a:extLst>
              <a:ext uri="{FF2B5EF4-FFF2-40B4-BE49-F238E27FC236}">
                <a16:creationId xmlns:a16="http://schemas.microsoft.com/office/drawing/2014/main" id="{9E0DECDD-9EF7-48DB-93FB-AA56731C37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5528B5-B126-9FF0-BADA-D85738B8B165}"/>
              </a:ext>
            </a:extLst>
          </p:cNvPr>
          <p:cNvSpPr>
            <a:spLocks noGrp="1"/>
          </p:cNvSpPr>
          <p:nvPr>
            <p:ph type="sldNum" sz="quarter" idx="12"/>
          </p:nvPr>
        </p:nvSpPr>
        <p:spPr/>
        <p:txBody>
          <a:bodyPr/>
          <a:lstStyle/>
          <a:p>
            <a:fld id="{73804D3F-2335-4B26-96F6-3006684D75F5}" type="slidenum">
              <a:rPr lang="en-US" smtClean="0"/>
              <a:t>‹#›</a:t>
            </a:fld>
            <a:endParaRPr lang="en-US"/>
          </a:p>
        </p:txBody>
      </p:sp>
    </p:spTree>
    <p:extLst>
      <p:ext uri="{BB962C8B-B14F-4D97-AF65-F5344CB8AC3E}">
        <p14:creationId xmlns:p14="http://schemas.microsoft.com/office/powerpoint/2010/main" val="2648924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91734-8255-974F-FFD2-22BEED9725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C1CDE6-B588-F07F-A711-185B4D9618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7C91BD-3349-0426-DCF7-9CE05860AA67}"/>
              </a:ext>
            </a:extLst>
          </p:cNvPr>
          <p:cNvSpPr>
            <a:spLocks noGrp="1"/>
          </p:cNvSpPr>
          <p:nvPr>
            <p:ph type="dt" sz="half" idx="10"/>
          </p:nvPr>
        </p:nvSpPr>
        <p:spPr/>
        <p:txBody>
          <a:bodyPr/>
          <a:lstStyle/>
          <a:p>
            <a:fld id="{36777440-934C-4EFA-A418-A687F171A210}" type="datetimeFigureOut">
              <a:rPr lang="en-US" smtClean="0"/>
              <a:t>11/25/2024</a:t>
            </a:fld>
            <a:endParaRPr lang="en-US"/>
          </a:p>
        </p:txBody>
      </p:sp>
      <p:sp>
        <p:nvSpPr>
          <p:cNvPr id="5" name="Footer Placeholder 4">
            <a:extLst>
              <a:ext uri="{FF2B5EF4-FFF2-40B4-BE49-F238E27FC236}">
                <a16:creationId xmlns:a16="http://schemas.microsoft.com/office/drawing/2014/main" id="{9648D74A-3DDD-235B-B4A5-94BE62ECC9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CD589D-F8E7-3D83-E997-A8FCC8B8F22D}"/>
              </a:ext>
            </a:extLst>
          </p:cNvPr>
          <p:cNvSpPr>
            <a:spLocks noGrp="1"/>
          </p:cNvSpPr>
          <p:nvPr>
            <p:ph type="sldNum" sz="quarter" idx="12"/>
          </p:nvPr>
        </p:nvSpPr>
        <p:spPr/>
        <p:txBody>
          <a:bodyPr/>
          <a:lstStyle/>
          <a:p>
            <a:fld id="{73804D3F-2335-4B26-96F6-3006684D75F5}" type="slidenum">
              <a:rPr lang="en-US" smtClean="0"/>
              <a:t>‹#›</a:t>
            </a:fld>
            <a:endParaRPr lang="en-US"/>
          </a:p>
        </p:txBody>
      </p:sp>
    </p:spTree>
    <p:extLst>
      <p:ext uri="{BB962C8B-B14F-4D97-AF65-F5344CB8AC3E}">
        <p14:creationId xmlns:p14="http://schemas.microsoft.com/office/powerpoint/2010/main" val="3344607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6100E-DB7B-4316-FB11-D85DC8BFD7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B0BDD8-09F7-C03A-12E1-01E11B6516E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FDB149-A66A-8EF2-62E9-25A7F4E934E5}"/>
              </a:ext>
            </a:extLst>
          </p:cNvPr>
          <p:cNvSpPr>
            <a:spLocks noGrp="1"/>
          </p:cNvSpPr>
          <p:nvPr>
            <p:ph type="dt" sz="half" idx="10"/>
          </p:nvPr>
        </p:nvSpPr>
        <p:spPr/>
        <p:txBody>
          <a:bodyPr/>
          <a:lstStyle/>
          <a:p>
            <a:fld id="{36777440-934C-4EFA-A418-A687F171A210}" type="datetimeFigureOut">
              <a:rPr lang="en-US" smtClean="0"/>
              <a:t>11/25/2024</a:t>
            </a:fld>
            <a:endParaRPr lang="en-US"/>
          </a:p>
        </p:txBody>
      </p:sp>
      <p:sp>
        <p:nvSpPr>
          <p:cNvPr id="5" name="Footer Placeholder 4">
            <a:extLst>
              <a:ext uri="{FF2B5EF4-FFF2-40B4-BE49-F238E27FC236}">
                <a16:creationId xmlns:a16="http://schemas.microsoft.com/office/drawing/2014/main" id="{7B0B7BA6-504E-1683-5229-DBBE2A14BE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566C62-B283-E1F9-D08E-D3D71BF6FBA6}"/>
              </a:ext>
            </a:extLst>
          </p:cNvPr>
          <p:cNvSpPr>
            <a:spLocks noGrp="1"/>
          </p:cNvSpPr>
          <p:nvPr>
            <p:ph type="sldNum" sz="quarter" idx="12"/>
          </p:nvPr>
        </p:nvSpPr>
        <p:spPr/>
        <p:txBody>
          <a:bodyPr/>
          <a:lstStyle/>
          <a:p>
            <a:fld id="{73804D3F-2335-4B26-96F6-3006684D75F5}" type="slidenum">
              <a:rPr lang="en-US" smtClean="0"/>
              <a:t>‹#›</a:t>
            </a:fld>
            <a:endParaRPr lang="en-US"/>
          </a:p>
        </p:txBody>
      </p:sp>
    </p:spTree>
    <p:extLst>
      <p:ext uri="{BB962C8B-B14F-4D97-AF65-F5344CB8AC3E}">
        <p14:creationId xmlns:p14="http://schemas.microsoft.com/office/powerpoint/2010/main" val="254390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14D41-FA35-9FE5-1E52-384B4B9F03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204C87-50A6-16A3-E191-B84A639E51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83119F-12EE-ACC1-D918-DBF3AA12E7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D33DBB-24C8-B4A6-D7A5-23F4A5EE79E9}"/>
              </a:ext>
            </a:extLst>
          </p:cNvPr>
          <p:cNvSpPr>
            <a:spLocks noGrp="1"/>
          </p:cNvSpPr>
          <p:nvPr>
            <p:ph type="dt" sz="half" idx="10"/>
          </p:nvPr>
        </p:nvSpPr>
        <p:spPr/>
        <p:txBody>
          <a:bodyPr/>
          <a:lstStyle/>
          <a:p>
            <a:fld id="{36777440-934C-4EFA-A418-A687F171A210}" type="datetimeFigureOut">
              <a:rPr lang="en-US" smtClean="0"/>
              <a:t>11/25/2024</a:t>
            </a:fld>
            <a:endParaRPr lang="en-US"/>
          </a:p>
        </p:txBody>
      </p:sp>
      <p:sp>
        <p:nvSpPr>
          <p:cNvPr id="6" name="Footer Placeholder 5">
            <a:extLst>
              <a:ext uri="{FF2B5EF4-FFF2-40B4-BE49-F238E27FC236}">
                <a16:creationId xmlns:a16="http://schemas.microsoft.com/office/drawing/2014/main" id="{1FED3BA7-97E5-F51F-279A-94935E1FFF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C6785F-2B22-8B5A-04AC-09EEDB17CD08}"/>
              </a:ext>
            </a:extLst>
          </p:cNvPr>
          <p:cNvSpPr>
            <a:spLocks noGrp="1"/>
          </p:cNvSpPr>
          <p:nvPr>
            <p:ph type="sldNum" sz="quarter" idx="12"/>
          </p:nvPr>
        </p:nvSpPr>
        <p:spPr/>
        <p:txBody>
          <a:bodyPr/>
          <a:lstStyle/>
          <a:p>
            <a:fld id="{73804D3F-2335-4B26-96F6-3006684D75F5}" type="slidenum">
              <a:rPr lang="en-US" smtClean="0"/>
              <a:t>‹#›</a:t>
            </a:fld>
            <a:endParaRPr lang="en-US"/>
          </a:p>
        </p:txBody>
      </p:sp>
    </p:spTree>
    <p:extLst>
      <p:ext uri="{BB962C8B-B14F-4D97-AF65-F5344CB8AC3E}">
        <p14:creationId xmlns:p14="http://schemas.microsoft.com/office/powerpoint/2010/main" val="2258615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96818-E1C3-0CB4-8B36-85FD9F7C70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C469EA-55EB-108A-62D8-912E2A0F98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02B574-43C8-6155-D99D-7847DA5263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ACB417-D4A2-8E9B-1843-AFC0CECE52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9D1C55-04FF-1366-3950-CE6E31DA9D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2669CF-E1A1-981A-6E9C-AB4EE77C128D}"/>
              </a:ext>
            </a:extLst>
          </p:cNvPr>
          <p:cNvSpPr>
            <a:spLocks noGrp="1"/>
          </p:cNvSpPr>
          <p:nvPr>
            <p:ph type="dt" sz="half" idx="10"/>
          </p:nvPr>
        </p:nvSpPr>
        <p:spPr/>
        <p:txBody>
          <a:bodyPr/>
          <a:lstStyle/>
          <a:p>
            <a:fld id="{36777440-934C-4EFA-A418-A687F171A210}" type="datetimeFigureOut">
              <a:rPr lang="en-US" smtClean="0"/>
              <a:t>11/25/2024</a:t>
            </a:fld>
            <a:endParaRPr lang="en-US"/>
          </a:p>
        </p:txBody>
      </p:sp>
      <p:sp>
        <p:nvSpPr>
          <p:cNvPr id="8" name="Footer Placeholder 7">
            <a:extLst>
              <a:ext uri="{FF2B5EF4-FFF2-40B4-BE49-F238E27FC236}">
                <a16:creationId xmlns:a16="http://schemas.microsoft.com/office/drawing/2014/main" id="{3BAD56A5-FADE-351E-63A1-6E2C4EF6D1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541609-B998-4B00-0786-A8B23D589270}"/>
              </a:ext>
            </a:extLst>
          </p:cNvPr>
          <p:cNvSpPr>
            <a:spLocks noGrp="1"/>
          </p:cNvSpPr>
          <p:nvPr>
            <p:ph type="sldNum" sz="quarter" idx="12"/>
          </p:nvPr>
        </p:nvSpPr>
        <p:spPr/>
        <p:txBody>
          <a:bodyPr/>
          <a:lstStyle/>
          <a:p>
            <a:fld id="{73804D3F-2335-4B26-96F6-3006684D75F5}" type="slidenum">
              <a:rPr lang="en-US" smtClean="0"/>
              <a:t>‹#›</a:t>
            </a:fld>
            <a:endParaRPr lang="en-US"/>
          </a:p>
        </p:txBody>
      </p:sp>
    </p:spTree>
    <p:extLst>
      <p:ext uri="{BB962C8B-B14F-4D97-AF65-F5344CB8AC3E}">
        <p14:creationId xmlns:p14="http://schemas.microsoft.com/office/powerpoint/2010/main" val="1816392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E79B-6FDD-B480-B92B-1A3B2510B6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B6E3A1-868F-0521-8519-AAED4A42454B}"/>
              </a:ext>
            </a:extLst>
          </p:cNvPr>
          <p:cNvSpPr>
            <a:spLocks noGrp="1"/>
          </p:cNvSpPr>
          <p:nvPr>
            <p:ph type="dt" sz="half" idx="10"/>
          </p:nvPr>
        </p:nvSpPr>
        <p:spPr/>
        <p:txBody>
          <a:bodyPr/>
          <a:lstStyle/>
          <a:p>
            <a:fld id="{36777440-934C-4EFA-A418-A687F171A210}" type="datetimeFigureOut">
              <a:rPr lang="en-US" smtClean="0"/>
              <a:t>11/25/2024</a:t>
            </a:fld>
            <a:endParaRPr lang="en-US"/>
          </a:p>
        </p:txBody>
      </p:sp>
      <p:sp>
        <p:nvSpPr>
          <p:cNvPr id="4" name="Footer Placeholder 3">
            <a:extLst>
              <a:ext uri="{FF2B5EF4-FFF2-40B4-BE49-F238E27FC236}">
                <a16:creationId xmlns:a16="http://schemas.microsoft.com/office/drawing/2014/main" id="{125BB42C-4EF0-C67B-602B-D68BB89674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E43309-D47E-F1EB-6B32-0FBB83E161A6}"/>
              </a:ext>
            </a:extLst>
          </p:cNvPr>
          <p:cNvSpPr>
            <a:spLocks noGrp="1"/>
          </p:cNvSpPr>
          <p:nvPr>
            <p:ph type="sldNum" sz="quarter" idx="12"/>
          </p:nvPr>
        </p:nvSpPr>
        <p:spPr/>
        <p:txBody>
          <a:bodyPr/>
          <a:lstStyle/>
          <a:p>
            <a:fld id="{73804D3F-2335-4B26-96F6-3006684D75F5}" type="slidenum">
              <a:rPr lang="en-US" smtClean="0"/>
              <a:t>‹#›</a:t>
            </a:fld>
            <a:endParaRPr lang="en-US"/>
          </a:p>
        </p:txBody>
      </p:sp>
    </p:spTree>
    <p:extLst>
      <p:ext uri="{BB962C8B-B14F-4D97-AF65-F5344CB8AC3E}">
        <p14:creationId xmlns:p14="http://schemas.microsoft.com/office/powerpoint/2010/main" val="2742348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BF5F9F-25E3-EBB2-6346-2E4F34F40642}"/>
              </a:ext>
            </a:extLst>
          </p:cNvPr>
          <p:cNvSpPr>
            <a:spLocks noGrp="1"/>
          </p:cNvSpPr>
          <p:nvPr>
            <p:ph type="dt" sz="half" idx="10"/>
          </p:nvPr>
        </p:nvSpPr>
        <p:spPr/>
        <p:txBody>
          <a:bodyPr/>
          <a:lstStyle/>
          <a:p>
            <a:fld id="{36777440-934C-4EFA-A418-A687F171A210}" type="datetimeFigureOut">
              <a:rPr lang="en-US" smtClean="0"/>
              <a:t>11/25/2024</a:t>
            </a:fld>
            <a:endParaRPr lang="en-US"/>
          </a:p>
        </p:txBody>
      </p:sp>
      <p:sp>
        <p:nvSpPr>
          <p:cNvPr id="3" name="Footer Placeholder 2">
            <a:extLst>
              <a:ext uri="{FF2B5EF4-FFF2-40B4-BE49-F238E27FC236}">
                <a16:creationId xmlns:a16="http://schemas.microsoft.com/office/drawing/2014/main" id="{D93BAA27-776B-1DDE-7744-7EBFC1A0FE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FEFE60-395C-DBD0-17DA-A6FC2453B758}"/>
              </a:ext>
            </a:extLst>
          </p:cNvPr>
          <p:cNvSpPr>
            <a:spLocks noGrp="1"/>
          </p:cNvSpPr>
          <p:nvPr>
            <p:ph type="sldNum" sz="quarter" idx="12"/>
          </p:nvPr>
        </p:nvSpPr>
        <p:spPr/>
        <p:txBody>
          <a:bodyPr/>
          <a:lstStyle/>
          <a:p>
            <a:fld id="{73804D3F-2335-4B26-96F6-3006684D75F5}" type="slidenum">
              <a:rPr lang="en-US" smtClean="0"/>
              <a:t>‹#›</a:t>
            </a:fld>
            <a:endParaRPr lang="en-US"/>
          </a:p>
        </p:txBody>
      </p:sp>
    </p:spTree>
    <p:extLst>
      <p:ext uri="{BB962C8B-B14F-4D97-AF65-F5344CB8AC3E}">
        <p14:creationId xmlns:p14="http://schemas.microsoft.com/office/powerpoint/2010/main" val="2223772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3834A-1427-3A99-529B-50B3FC2023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7D7FF-CC21-F83B-6368-4E76ED2E1D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05DFAE-15FB-D24C-1539-1B0235305F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807166-98D2-7752-C709-1D1EE0E77A83}"/>
              </a:ext>
            </a:extLst>
          </p:cNvPr>
          <p:cNvSpPr>
            <a:spLocks noGrp="1"/>
          </p:cNvSpPr>
          <p:nvPr>
            <p:ph type="dt" sz="half" idx="10"/>
          </p:nvPr>
        </p:nvSpPr>
        <p:spPr/>
        <p:txBody>
          <a:bodyPr/>
          <a:lstStyle/>
          <a:p>
            <a:fld id="{36777440-934C-4EFA-A418-A687F171A210}" type="datetimeFigureOut">
              <a:rPr lang="en-US" smtClean="0"/>
              <a:t>11/25/2024</a:t>
            </a:fld>
            <a:endParaRPr lang="en-US"/>
          </a:p>
        </p:txBody>
      </p:sp>
      <p:sp>
        <p:nvSpPr>
          <p:cNvPr id="6" name="Footer Placeholder 5">
            <a:extLst>
              <a:ext uri="{FF2B5EF4-FFF2-40B4-BE49-F238E27FC236}">
                <a16:creationId xmlns:a16="http://schemas.microsoft.com/office/drawing/2014/main" id="{BDD21605-CC0A-0FCC-0173-87FEAA851C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26E9FF-8EFA-C5B3-65CA-A402BD08BFDB}"/>
              </a:ext>
            </a:extLst>
          </p:cNvPr>
          <p:cNvSpPr>
            <a:spLocks noGrp="1"/>
          </p:cNvSpPr>
          <p:nvPr>
            <p:ph type="sldNum" sz="quarter" idx="12"/>
          </p:nvPr>
        </p:nvSpPr>
        <p:spPr/>
        <p:txBody>
          <a:bodyPr/>
          <a:lstStyle/>
          <a:p>
            <a:fld id="{73804D3F-2335-4B26-96F6-3006684D75F5}" type="slidenum">
              <a:rPr lang="en-US" smtClean="0"/>
              <a:t>‹#›</a:t>
            </a:fld>
            <a:endParaRPr lang="en-US"/>
          </a:p>
        </p:txBody>
      </p:sp>
    </p:spTree>
    <p:extLst>
      <p:ext uri="{BB962C8B-B14F-4D97-AF65-F5344CB8AC3E}">
        <p14:creationId xmlns:p14="http://schemas.microsoft.com/office/powerpoint/2010/main" val="128572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A7982-D0A9-C308-1947-77E430C8B0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1D23DA-01D7-0B12-C7E4-ED63009928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32D9F7-54A9-DAD6-8CBA-DA776716CF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2E2074-BBD9-B4DA-D6E8-A7C718D17F48}"/>
              </a:ext>
            </a:extLst>
          </p:cNvPr>
          <p:cNvSpPr>
            <a:spLocks noGrp="1"/>
          </p:cNvSpPr>
          <p:nvPr>
            <p:ph type="dt" sz="half" idx="10"/>
          </p:nvPr>
        </p:nvSpPr>
        <p:spPr/>
        <p:txBody>
          <a:bodyPr/>
          <a:lstStyle/>
          <a:p>
            <a:fld id="{36777440-934C-4EFA-A418-A687F171A210}" type="datetimeFigureOut">
              <a:rPr lang="en-US" smtClean="0"/>
              <a:t>11/25/2024</a:t>
            </a:fld>
            <a:endParaRPr lang="en-US"/>
          </a:p>
        </p:txBody>
      </p:sp>
      <p:sp>
        <p:nvSpPr>
          <p:cNvPr id="6" name="Footer Placeholder 5">
            <a:extLst>
              <a:ext uri="{FF2B5EF4-FFF2-40B4-BE49-F238E27FC236}">
                <a16:creationId xmlns:a16="http://schemas.microsoft.com/office/drawing/2014/main" id="{9D3BDC7A-4BF5-13F1-2D29-87B4DF818E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DD5786-301E-34A5-0BBB-D53DAEAD83F6}"/>
              </a:ext>
            </a:extLst>
          </p:cNvPr>
          <p:cNvSpPr>
            <a:spLocks noGrp="1"/>
          </p:cNvSpPr>
          <p:nvPr>
            <p:ph type="sldNum" sz="quarter" idx="12"/>
          </p:nvPr>
        </p:nvSpPr>
        <p:spPr/>
        <p:txBody>
          <a:bodyPr/>
          <a:lstStyle/>
          <a:p>
            <a:fld id="{73804D3F-2335-4B26-96F6-3006684D75F5}" type="slidenum">
              <a:rPr lang="en-US" smtClean="0"/>
              <a:t>‹#›</a:t>
            </a:fld>
            <a:endParaRPr lang="en-US"/>
          </a:p>
        </p:txBody>
      </p:sp>
    </p:spTree>
    <p:extLst>
      <p:ext uri="{BB962C8B-B14F-4D97-AF65-F5344CB8AC3E}">
        <p14:creationId xmlns:p14="http://schemas.microsoft.com/office/powerpoint/2010/main" val="2598686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CBE685-3E6B-8CC6-CD9A-832825FB0F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518B7F-D875-8490-0D09-67FFD86F59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4BF0E3-DFC7-02C6-E114-74AE81D83C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6777440-934C-4EFA-A418-A687F171A210}" type="datetimeFigureOut">
              <a:rPr lang="en-US" smtClean="0"/>
              <a:t>11/25/2024</a:t>
            </a:fld>
            <a:endParaRPr lang="en-US"/>
          </a:p>
        </p:txBody>
      </p:sp>
      <p:sp>
        <p:nvSpPr>
          <p:cNvPr id="5" name="Footer Placeholder 4">
            <a:extLst>
              <a:ext uri="{FF2B5EF4-FFF2-40B4-BE49-F238E27FC236}">
                <a16:creationId xmlns:a16="http://schemas.microsoft.com/office/drawing/2014/main" id="{5B207F73-CF51-4057-92C5-102006BC0B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073AEC5-720D-4414-E1F5-196A8C80C6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3804D3F-2335-4B26-96F6-3006684D75F5}" type="slidenum">
              <a:rPr lang="en-US" smtClean="0"/>
              <a:t>‹#›</a:t>
            </a:fld>
            <a:endParaRPr lang="en-US"/>
          </a:p>
        </p:txBody>
      </p:sp>
    </p:spTree>
    <p:extLst>
      <p:ext uri="{BB962C8B-B14F-4D97-AF65-F5344CB8AC3E}">
        <p14:creationId xmlns:p14="http://schemas.microsoft.com/office/powerpoint/2010/main" val="9635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B045A968-4301-7473-0F0D-D9CEE3BD9C2F}"/>
              </a:ext>
            </a:extLst>
          </p:cNvPr>
          <p:cNvPicPr>
            <a:picLocks noChangeAspect="1"/>
          </p:cNvPicPr>
          <p:nvPr/>
        </p:nvPicPr>
        <p:blipFill>
          <a:blip r:embed="rId2"/>
          <a:stretch>
            <a:fillRect/>
          </a:stretch>
        </p:blipFill>
        <p:spPr>
          <a:xfrm>
            <a:off x="2577866" y="228600"/>
            <a:ext cx="7000707" cy="5085080"/>
          </a:xfrm>
          <a:prstGeom prst="rect">
            <a:avLst/>
          </a:prstGeom>
        </p:spPr>
      </p:pic>
      <p:sp>
        <p:nvSpPr>
          <p:cNvPr id="2" name="TextBox 1">
            <a:extLst>
              <a:ext uri="{FF2B5EF4-FFF2-40B4-BE49-F238E27FC236}">
                <a16:creationId xmlns:a16="http://schemas.microsoft.com/office/drawing/2014/main" id="{0D92B49B-EF2F-A468-D7A2-BE0DF33C281B}"/>
              </a:ext>
            </a:extLst>
          </p:cNvPr>
          <p:cNvSpPr txBox="1"/>
          <p:nvPr/>
        </p:nvSpPr>
        <p:spPr>
          <a:xfrm>
            <a:off x="4129489" y="5690681"/>
            <a:ext cx="4066162" cy="646331"/>
          </a:xfrm>
          <a:prstGeom prst="rect">
            <a:avLst/>
          </a:prstGeom>
          <a:noFill/>
        </p:spPr>
        <p:txBody>
          <a:bodyPr wrap="square" rtlCol="0">
            <a:spAutoFit/>
          </a:bodyPr>
          <a:lstStyle/>
          <a:p>
            <a:r>
              <a:rPr lang="en-US" sz="1800" i="1" dirty="0">
                <a:effectLst/>
                <a:latin typeface="Source Sans Pro" panose="020B0503030403020204" pitchFamily="34" charset="0"/>
                <a:ea typeface="Source Sans Pro" panose="020B0503030403020204" pitchFamily="34" charset="0"/>
                <a:cs typeface="Source Sans Pro" panose="020B0503030403020204" pitchFamily="34" charset="0"/>
              </a:rPr>
              <a:t>Powered by Amazon Web Services (AWS)</a:t>
            </a:r>
            <a:endParaRPr lang="en-US" sz="1800" dirty="0">
              <a:effectLst/>
              <a:latin typeface="Source Sans Pro" panose="020B0503030403020204" pitchFamily="34" charset="0"/>
              <a:ea typeface="Source Sans Pro" panose="020B0503030403020204" pitchFamily="34" charset="0"/>
              <a:cs typeface="Source Sans Pro" panose="020B0503030403020204" pitchFamily="34" charset="0"/>
            </a:endParaRPr>
          </a:p>
          <a:p>
            <a:endParaRPr lang="en-US" dirty="0"/>
          </a:p>
        </p:txBody>
      </p:sp>
    </p:spTree>
    <p:extLst>
      <p:ext uri="{BB962C8B-B14F-4D97-AF65-F5344CB8AC3E}">
        <p14:creationId xmlns:p14="http://schemas.microsoft.com/office/powerpoint/2010/main" val="2981766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Rectangle 1">
            <a:extLst>
              <a:ext uri="{FF2B5EF4-FFF2-40B4-BE49-F238E27FC236}">
                <a16:creationId xmlns:a16="http://schemas.microsoft.com/office/drawing/2014/main" id="{4572903B-090F-F620-D31E-820C58B87B4B}"/>
              </a:ext>
            </a:extLst>
          </p:cNvPr>
          <p:cNvSpPr/>
          <p:nvPr/>
        </p:nvSpPr>
        <p:spPr>
          <a:xfrm>
            <a:off x="840183" y="350594"/>
            <a:ext cx="556998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Who gets access?</a:t>
            </a:r>
          </a:p>
        </p:txBody>
      </p:sp>
      <p:sp>
        <p:nvSpPr>
          <p:cNvPr id="3" name="TextBox 2">
            <a:extLst>
              <a:ext uri="{FF2B5EF4-FFF2-40B4-BE49-F238E27FC236}">
                <a16:creationId xmlns:a16="http://schemas.microsoft.com/office/drawing/2014/main" id="{3015123B-CDCF-79D7-E793-422D869D4950}"/>
              </a:ext>
            </a:extLst>
          </p:cNvPr>
          <p:cNvSpPr txBox="1"/>
          <p:nvPr/>
        </p:nvSpPr>
        <p:spPr>
          <a:xfrm>
            <a:off x="943583" y="1415374"/>
            <a:ext cx="10048673" cy="4524957"/>
          </a:xfrm>
          <a:prstGeom prst="rect">
            <a:avLst/>
          </a:prstGeom>
          <a:noFill/>
        </p:spPr>
        <p:txBody>
          <a:bodyPr wrap="square" rtlCol="0">
            <a:spAutoFit/>
          </a:bodyPr>
          <a:lstStyle/>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For the purpose of this data plan, the following individuals and/or departments will have access to the data stored in Amazon S3. </a:t>
            </a:r>
          </a:p>
          <a:p>
            <a:pPr marL="0" marR="0">
              <a:lnSpc>
                <a:spcPct val="115000"/>
              </a:lnSpc>
              <a:spcBef>
                <a:spcPts val="0"/>
              </a:spcBef>
              <a:spcAft>
                <a:spcPts val="0"/>
              </a:spcAft>
            </a:pPr>
            <a:endParaRPr lang="en-US" sz="1800" dirty="0">
              <a:effectLst/>
              <a:latin typeface="Arial" panose="020B0604020202020204" pitchFamily="34" charset="0"/>
              <a:ea typeface="Arial" panose="020B0604020202020204" pitchFamily="34" charset="0"/>
            </a:endParaRPr>
          </a:p>
          <a:p>
            <a:pPr marL="285750" marR="0" indent="-285750">
              <a:lnSpc>
                <a:spcPct val="115000"/>
              </a:lnSpc>
              <a:spcBef>
                <a:spcPts val="0"/>
              </a:spcBef>
              <a:spcAft>
                <a:spcPts val="0"/>
              </a:spcAft>
              <a:buFont typeface="Arial" panose="020B0604020202020204" pitchFamily="34" charset="0"/>
              <a:buChar char="•"/>
            </a:pPr>
            <a:r>
              <a:rPr lang="en-US" sz="1800" dirty="0">
                <a:effectLst/>
                <a:latin typeface="Arial" panose="020B0604020202020204" pitchFamily="34" charset="0"/>
                <a:ea typeface="Arial" panose="020B0604020202020204" pitchFamily="34" charset="0"/>
              </a:rPr>
              <a:t>IT management </a:t>
            </a:r>
          </a:p>
          <a:p>
            <a:pPr marL="285750" marR="0" indent="-285750">
              <a:lnSpc>
                <a:spcPct val="115000"/>
              </a:lnSpc>
              <a:spcBef>
                <a:spcPts val="0"/>
              </a:spcBef>
              <a:spcAft>
                <a:spcPts val="0"/>
              </a:spcAft>
              <a:buFont typeface="Arial" panose="020B0604020202020204" pitchFamily="34" charset="0"/>
              <a:buChar char="•"/>
            </a:pPr>
            <a:r>
              <a:rPr lang="en-US" sz="1800" dirty="0">
                <a:effectLst/>
                <a:latin typeface="Arial" panose="020B0604020202020204" pitchFamily="34" charset="0"/>
                <a:ea typeface="Arial" panose="020B0604020202020204" pitchFamily="34" charset="0"/>
              </a:rPr>
              <a:t>Health Information Management (HIM) Department, this includes but is not limited to:</a:t>
            </a:r>
          </a:p>
          <a:p>
            <a:pPr marL="285750" marR="0" indent="-285750">
              <a:lnSpc>
                <a:spcPct val="115000"/>
              </a:lnSpc>
              <a:spcBef>
                <a:spcPts val="0"/>
              </a:spcBef>
              <a:spcAft>
                <a:spcPts val="0"/>
              </a:spcAft>
              <a:buFont typeface="Arial" panose="020B0604020202020204" pitchFamily="34" charset="0"/>
              <a:buChar char="•"/>
            </a:pPr>
            <a:r>
              <a:rPr lang="en-US" sz="1800" dirty="0">
                <a:effectLst/>
                <a:latin typeface="Arial" panose="020B0604020202020204" pitchFamily="34" charset="0"/>
                <a:ea typeface="Arial" panose="020B0604020202020204" pitchFamily="34" charset="0"/>
              </a:rPr>
              <a:t>HIM Manager/supervisor </a:t>
            </a:r>
          </a:p>
          <a:p>
            <a:pPr marL="285750" marR="0" indent="-285750">
              <a:lnSpc>
                <a:spcPct val="115000"/>
              </a:lnSpc>
              <a:spcBef>
                <a:spcPts val="0"/>
              </a:spcBef>
              <a:spcAft>
                <a:spcPts val="0"/>
              </a:spcAft>
              <a:buFont typeface="Arial" panose="020B0604020202020204" pitchFamily="34" charset="0"/>
              <a:buChar char="•"/>
            </a:pPr>
            <a:r>
              <a:rPr lang="en-US" sz="1800" dirty="0">
                <a:effectLst/>
                <a:latin typeface="Arial" panose="020B0604020202020204" pitchFamily="34" charset="0"/>
                <a:ea typeface="Arial" panose="020B0604020202020204" pitchFamily="34" charset="0"/>
              </a:rPr>
              <a:t>Revenue Cycle Manager</a:t>
            </a:r>
          </a:p>
          <a:p>
            <a:pPr marL="285750" marR="0" indent="-285750">
              <a:lnSpc>
                <a:spcPct val="115000"/>
              </a:lnSpc>
              <a:spcBef>
                <a:spcPts val="0"/>
              </a:spcBef>
              <a:spcAft>
                <a:spcPts val="0"/>
              </a:spcAft>
              <a:buFont typeface="Arial" panose="020B0604020202020204" pitchFamily="34" charset="0"/>
              <a:buChar char="•"/>
            </a:pPr>
            <a:r>
              <a:rPr lang="en-US" sz="1800" dirty="0">
                <a:effectLst/>
                <a:latin typeface="Arial" panose="020B0604020202020204" pitchFamily="34" charset="0"/>
                <a:ea typeface="Arial" panose="020B0604020202020204" pitchFamily="34" charset="0"/>
              </a:rPr>
              <a:t>Medical Auditor</a:t>
            </a:r>
          </a:p>
          <a:p>
            <a:pPr marL="285750" marR="0" indent="-285750">
              <a:lnSpc>
                <a:spcPct val="115000"/>
              </a:lnSpc>
              <a:spcBef>
                <a:spcPts val="0"/>
              </a:spcBef>
              <a:spcAft>
                <a:spcPts val="0"/>
              </a:spcAft>
              <a:buFont typeface="Arial" panose="020B0604020202020204" pitchFamily="34" charset="0"/>
              <a:buChar char="•"/>
            </a:pPr>
            <a:r>
              <a:rPr lang="en-US" sz="1800" dirty="0">
                <a:effectLst/>
                <a:latin typeface="Arial" panose="020B0604020202020204" pitchFamily="34" charset="0"/>
                <a:ea typeface="Arial" panose="020B0604020202020204" pitchFamily="34" charset="0"/>
              </a:rPr>
              <a:t>Privacy Officer/Data Governor </a:t>
            </a:r>
          </a:p>
          <a:p>
            <a:pPr marL="285750" marR="0" indent="-285750">
              <a:lnSpc>
                <a:spcPct val="115000"/>
              </a:lnSpc>
              <a:spcBef>
                <a:spcPts val="0"/>
              </a:spcBef>
              <a:spcAft>
                <a:spcPts val="0"/>
              </a:spcAft>
              <a:buFont typeface="Arial" panose="020B0604020202020204" pitchFamily="34" charset="0"/>
              <a:buChar char="•"/>
            </a:pPr>
            <a:r>
              <a:rPr lang="en-US" sz="1800" dirty="0">
                <a:effectLst/>
                <a:latin typeface="Arial" panose="020B0604020202020204" pitchFamily="34" charset="0"/>
                <a:ea typeface="Arial" panose="020B0604020202020204" pitchFamily="34" charset="0"/>
              </a:rPr>
              <a:t>Health Information Analyst </a:t>
            </a:r>
          </a:p>
          <a:p>
            <a:pPr marL="285750" marR="0" indent="-285750">
              <a:lnSpc>
                <a:spcPct val="115000"/>
              </a:lnSpc>
              <a:spcBef>
                <a:spcPts val="0"/>
              </a:spcBef>
              <a:spcAft>
                <a:spcPts val="0"/>
              </a:spcAft>
              <a:buFont typeface="Arial" panose="020B0604020202020204" pitchFamily="34" charset="0"/>
              <a:buChar char="•"/>
            </a:pPr>
            <a:r>
              <a:rPr lang="en-US" sz="1800" dirty="0">
                <a:effectLst/>
                <a:latin typeface="Arial" panose="020B0604020202020204" pitchFamily="34" charset="0"/>
                <a:ea typeface="Arial" panose="020B0604020202020204" pitchFamily="34" charset="0"/>
              </a:rPr>
              <a:t>CEO and the entire Board of Directors </a:t>
            </a:r>
          </a:p>
          <a:p>
            <a:pPr marL="285750" marR="0" indent="-285750">
              <a:lnSpc>
                <a:spcPct val="115000"/>
              </a:lnSpc>
              <a:spcBef>
                <a:spcPts val="0"/>
              </a:spcBef>
              <a:spcAft>
                <a:spcPts val="0"/>
              </a:spcAft>
              <a:buFont typeface="Arial" panose="020B0604020202020204" pitchFamily="34" charset="0"/>
              <a:buChar char="•"/>
            </a:pPr>
            <a:r>
              <a:rPr lang="en-US" sz="1800" dirty="0">
                <a:effectLst/>
                <a:latin typeface="Arial" panose="020B0604020202020204" pitchFamily="34" charset="0"/>
                <a:ea typeface="Arial" panose="020B0604020202020204" pitchFamily="34" charset="0"/>
              </a:rPr>
              <a:t>Records Processor </a:t>
            </a:r>
          </a:p>
          <a:p>
            <a:pPr marL="0" marR="0">
              <a:lnSpc>
                <a:spcPct val="115000"/>
              </a:lnSpc>
              <a:spcBef>
                <a:spcPts val="0"/>
              </a:spcBef>
              <a:spcAft>
                <a:spcPts val="0"/>
              </a:spcAft>
            </a:pP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endParaRPr lang="en-US"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25569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Rectangle 1">
            <a:extLst>
              <a:ext uri="{FF2B5EF4-FFF2-40B4-BE49-F238E27FC236}">
                <a16:creationId xmlns:a16="http://schemas.microsoft.com/office/drawing/2014/main" id="{4572903B-090F-F620-D31E-820C58B87B4B}"/>
              </a:ext>
            </a:extLst>
          </p:cNvPr>
          <p:cNvSpPr/>
          <p:nvPr/>
        </p:nvSpPr>
        <p:spPr>
          <a:xfrm>
            <a:off x="3532810" y="350594"/>
            <a:ext cx="184731" cy="923330"/>
          </a:xfrm>
          <a:prstGeom prst="rect">
            <a:avLst/>
          </a:prstGeom>
          <a:noFill/>
        </p:spPr>
        <p:txBody>
          <a:bodyPr wrap="non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3015123B-CDCF-79D7-E793-422D869D4950}"/>
              </a:ext>
            </a:extLst>
          </p:cNvPr>
          <p:cNvSpPr txBox="1"/>
          <p:nvPr/>
        </p:nvSpPr>
        <p:spPr>
          <a:xfrm>
            <a:off x="933855" y="2018489"/>
            <a:ext cx="10048673" cy="1976567"/>
          </a:xfrm>
          <a:prstGeom prst="rect">
            <a:avLst/>
          </a:prstGeom>
          <a:noFill/>
        </p:spPr>
        <p:txBody>
          <a:bodyPr wrap="square" rtlCol="0">
            <a:spAutoFit/>
          </a:bodyPr>
          <a:lstStyle/>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This step of the proposed data plan includes a storyboard, which is essentially a visual representation of a sequence of events (actions) depicted of a particular person or group of people. This is typically done for movies, plays or commercials, but for the purpose of this plan, it’s important that Hardrock Health is fully informed of 2 main positions, what actions/purpose they serve, and why user access is necessary. </a:t>
            </a:r>
          </a:p>
          <a:p>
            <a:pPr marL="0" marR="0">
              <a:lnSpc>
                <a:spcPct val="115000"/>
              </a:lnSpc>
              <a:spcBef>
                <a:spcPts val="0"/>
              </a:spcBef>
              <a:spcAft>
                <a:spcPts val="0"/>
              </a:spcAft>
            </a:pPr>
            <a:endParaRPr lang="en-US" sz="1800" dirty="0">
              <a:effectLst/>
              <a:latin typeface="Arial" panose="020B0604020202020204" pitchFamily="34" charset="0"/>
              <a:ea typeface="Arial" panose="020B0604020202020204" pitchFamily="34" charset="0"/>
            </a:endParaRPr>
          </a:p>
        </p:txBody>
      </p:sp>
      <p:sp>
        <p:nvSpPr>
          <p:cNvPr id="6" name="Rectangle 5">
            <a:extLst>
              <a:ext uri="{FF2B5EF4-FFF2-40B4-BE49-F238E27FC236}">
                <a16:creationId xmlns:a16="http://schemas.microsoft.com/office/drawing/2014/main" id="{1CAC02C6-A8F0-E083-784D-4751BEA4E99A}"/>
              </a:ext>
            </a:extLst>
          </p:cNvPr>
          <p:cNvSpPr/>
          <p:nvPr/>
        </p:nvSpPr>
        <p:spPr>
          <a:xfrm>
            <a:off x="1057872" y="246022"/>
            <a:ext cx="1007320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Gather around, I got a story to tell</a:t>
            </a:r>
          </a:p>
        </p:txBody>
      </p:sp>
    </p:spTree>
    <p:extLst>
      <p:ext uri="{BB962C8B-B14F-4D97-AF65-F5344CB8AC3E}">
        <p14:creationId xmlns:p14="http://schemas.microsoft.com/office/powerpoint/2010/main" val="3759294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Rectangle 1">
            <a:extLst>
              <a:ext uri="{FF2B5EF4-FFF2-40B4-BE49-F238E27FC236}">
                <a16:creationId xmlns:a16="http://schemas.microsoft.com/office/drawing/2014/main" id="{4572903B-090F-F620-D31E-820C58B87B4B}"/>
              </a:ext>
            </a:extLst>
          </p:cNvPr>
          <p:cNvSpPr/>
          <p:nvPr/>
        </p:nvSpPr>
        <p:spPr>
          <a:xfrm>
            <a:off x="3532810" y="350594"/>
            <a:ext cx="184731" cy="923330"/>
          </a:xfrm>
          <a:prstGeom prst="rect">
            <a:avLst/>
          </a:prstGeom>
          <a:noFill/>
        </p:spPr>
        <p:txBody>
          <a:bodyPr wrap="non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1CAC02C6-A8F0-E083-784D-4751BEA4E99A}"/>
              </a:ext>
            </a:extLst>
          </p:cNvPr>
          <p:cNvSpPr/>
          <p:nvPr/>
        </p:nvSpPr>
        <p:spPr>
          <a:xfrm>
            <a:off x="6980867" y="350594"/>
            <a:ext cx="483427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User scenario 1</a:t>
            </a:r>
          </a:p>
        </p:txBody>
      </p:sp>
      <p:sp>
        <p:nvSpPr>
          <p:cNvPr id="7" name="TextBox 6">
            <a:extLst>
              <a:ext uri="{FF2B5EF4-FFF2-40B4-BE49-F238E27FC236}">
                <a16:creationId xmlns:a16="http://schemas.microsoft.com/office/drawing/2014/main" id="{AB50443B-ED35-F123-9EAE-5EE35EF0E90E}"/>
              </a:ext>
            </a:extLst>
          </p:cNvPr>
          <p:cNvSpPr txBox="1"/>
          <p:nvPr/>
        </p:nvSpPr>
        <p:spPr>
          <a:xfrm>
            <a:off x="330200" y="1463038"/>
            <a:ext cx="2824480" cy="1354217"/>
          </a:xfrm>
          <a:prstGeom prst="rect">
            <a:avLst/>
          </a:prstGeom>
          <a:noFill/>
          <a:ln>
            <a:solidFill>
              <a:schemeClr val="tx1"/>
            </a:solidFill>
          </a:ln>
        </p:spPr>
        <p:txBody>
          <a:bodyPr wrap="square" rtlCol="0">
            <a:spAutoFit/>
          </a:bodyPr>
          <a:lstStyle/>
          <a:p>
            <a:r>
              <a:rPr lang="en-US" sz="1600" b="1" dirty="0"/>
              <a:t>Records processor – Diane </a:t>
            </a:r>
          </a:p>
          <a:p>
            <a:pPr marL="171450" indent="-171450">
              <a:buFont typeface="Arial" panose="020B0604020202020204" pitchFamily="34" charset="0"/>
              <a:buChar char="•"/>
            </a:pPr>
            <a:r>
              <a:rPr lang="en-US" sz="1200" dirty="0"/>
              <a:t>Gets file from Health Information Management department records </a:t>
            </a:r>
          </a:p>
          <a:p>
            <a:pPr marL="171450" indent="-171450">
              <a:buFont typeface="Arial" panose="020B0604020202020204" pitchFamily="34" charset="0"/>
              <a:buChar char="•"/>
            </a:pPr>
            <a:r>
              <a:rPr lang="en-US" sz="1200" dirty="0"/>
              <a:t>Records come from patients</a:t>
            </a:r>
          </a:p>
          <a:p>
            <a:pPr marL="171450" indent="-171450">
              <a:buFont typeface="Arial" panose="020B0604020202020204" pitchFamily="34" charset="0"/>
              <a:buChar char="•"/>
            </a:pPr>
            <a:r>
              <a:rPr lang="en-US" sz="1200" dirty="0"/>
              <a:t>Reports to HIM manager </a:t>
            </a:r>
          </a:p>
          <a:p>
            <a:endParaRPr lang="en-US" dirty="0"/>
          </a:p>
        </p:txBody>
      </p:sp>
      <p:sp>
        <p:nvSpPr>
          <p:cNvPr id="9" name="TextBox 8">
            <a:extLst>
              <a:ext uri="{FF2B5EF4-FFF2-40B4-BE49-F238E27FC236}">
                <a16:creationId xmlns:a16="http://schemas.microsoft.com/office/drawing/2014/main" id="{C5BEE6A2-EB2B-192F-EE4F-546B6EF60C15}"/>
              </a:ext>
            </a:extLst>
          </p:cNvPr>
          <p:cNvSpPr txBox="1"/>
          <p:nvPr/>
        </p:nvSpPr>
        <p:spPr>
          <a:xfrm>
            <a:off x="4682236" y="1463038"/>
            <a:ext cx="2824480" cy="1354217"/>
          </a:xfrm>
          <a:prstGeom prst="rect">
            <a:avLst/>
          </a:prstGeom>
          <a:noFill/>
          <a:ln>
            <a:solidFill>
              <a:schemeClr val="tx1"/>
            </a:solidFill>
          </a:ln>
        </p:spPr>
        <p:txBody>
          <a:bodyPr wrap="square" rtlCol="0">
            <a:spAutoFit/>
          </a:bodyPr>
          <a:lstStyle/>
          <a:p>
            <a:r>
              <a:rPr lang="en-US" sz="1600" b="1" dirty="0"/>
              <a:t>Records processor – Diane </a:t>
            </a:r>
          </a:p>
          <a:p>
            <a:pPr marL="171450" indent="-171450">
              <a:buFont typeface="Arial" panose="020B0604020202020204" pitchFamily="34" charset="0"/>
              <a:buChar char="•"/>
            </a:pPr>
            <a:r>
              <a:rPr lang="en-US" sz="1200" dirty="0"/>
              <a:t>Uploads data into Amazon S3 using Direct Connect </a:t>
            </a:r>
          </a:p>
          <a:p>
            <a:pPr marL="171450" indent="-171450">
              <a:buFont typeface="Arial" panose="020B0604020202020204" pitchFamily="34" charset="0"/>
              <a:buChar char="•"/>
            </a:pPr>
            <a:r>
              <a:rPr lang="en-US" sz="1200" dirty="0"/>
              <a:t>Has firsthand access to sensitive information </a:t>
            </a:r>
          </a:p>
          <a:p>
            <a:endParaRPr lang="en-US" dirty="0"/>
          </a:p>
        </p:txBody>
      </p:sp>
      <p:sp>
        <p:nvSpPr>
          <p:cNvPr id="11" name="TextBox 10">
            <a:extLst>
              <a:ext uri="{FF2B5EF4-FFF2-40B4-BE49-F238E27FC236}">
                <a16:creationId xmlns:a16="http://schemas.microsoft.com/office/drawing/2014/main" id="{44FF7CAB-BE3A-5962-12DA-042B32657558}"/>
              </a:ext>
            </a:extLst>
          </p:cNvPr>
          <p:cNvSpPr txBox="1"/>
          <p:nvPr/>
        </p:nvSpPr>
        <p:spPr>
          <a:xfrm>
            <a:off x="8696960" y="1452876"/>
            <a:ext cx="2824480" cy="1354217"/>
          </a:xfrm>
          <a:prstGeom prst="rect">
            <a:avLst/>
          </a:prstGeom>
          <a:noFill/>
          <a:ln>
            <a:solidFill>
              <a:schemeClr val="tx1"/>
            </a:solidFill>
          </a:ln>
        </p:spPr>
        <p:txBody>
          <a:bodyPr wrap="square" rtlCol="0">
            <a:spAutoFit/>
          </a:bodyPr>
          <a:lstStyle/>
          <a:p>
            <a:r>
              <a:rPr lang="en-US" sz="1600" b="1" dirty="0"/>
              <a:t>Records processor – Diane </a:t>
            </a:r>
          </a:p>
          <a:p>
            <a:pPr marL="171450" indent="-171450">
              <a:buFont typeface="Arial" panose="020B0604020202020204" pitchFamily="34" charset="0"/>
              <a:buChar char="•"/>
            </a:pPr>
            <a:r>
              <a:rPr lang="en-US" sz="1200" dirty="0"/>
              <a:t>Gets file from Health Information Management department records </a:t>
            </a:r>
          </a:p>
          <a:p>
            <a:pPr marL="171450" indent="-171450">
              <a:buFont typeface="Arial" panose="020B0604020202020204" pitchFamily="34" charset="0"/>
              <a:buChar char="•"/>
            </a:pPr>
            <a:r>
              <a:rPr lang="en-US" sz="1200" dirty="0"/>
              <a:t>Records come from patients</a:t>
            </a:r>
          </a:p>
          <a:p>
            <a:pPr marL="171450" indent="-171450">
              <a:buFont typeface="Arial" panose="020B0604020202020204" pitchFamily="34" charset="0"/>
              <a:buChar char="•"/>
            </a:pPr>
            <a:r>
              <a:rPr lang="en-US" sz="1200" dirty="0"/>
              <a:t>Reports HIM Manager</a:t>
            </a:r>
          </a:p>
          <a:p>
            <a:endParaRPr lang="en-US" dirty="0"/>
          </a:p>
        </p:txBody>
      </p:sp>
      <p:sp>
        <p:nvSpPr>
          <p:cNvPr id="13" name="TextBox 12">
            <a:extLst>
              <a:ext uri="{FF2B5EF4-FFF2-40B4-BE49-F238E27FC236}">
                <a16:creationId xmlns:a16="http://schemas.microsoft.com/office/drawing/2014/main" id="{7E1FDFE6-C3B4-7A50-3927-D9B6979F6E84}"/>
              </a:ext>
            </a:extLst>
          </p:cNvPr>
          <p:cNvSpPr txBox="1"/>
          <p:nvPr/>
        </p:nvSpPr>
        <p:spPr>
          <a:xfrm>
            <a:off x="893061" y="3808014"/>
            <a:ext cx="2824480" cy="1261884"/>
          </a:xfrm>
          <a:prstGeom prst="rect">
            <a:avLst/>
          </a:prstGeom>
          <a:noFill/>
          <a:ln>
            <a:solidFill>
              <a:schemeClr val="tx1"/>
            </a:solidFill>
          </a:ln>
        </p:spPr>
        <p:txBody>
          <a:bodyPr wrap="square" rtlCol="0">
            <a:spAutoFit/>
          </a:bodyPr>
          <a:lstStyle/>
          <a:p>
            <a:r>
              <a:rPr lang="en-US" sz="1600" b="1" dirty="0"/>
              <a:t>HIM Manager – </a:t>
            </a:r>
            <a:r>
              <a:rPr lang="en-US" sz="1600" b="1" dirty="0" err="1"/>
              <a:t>Aiyokee</a:t>
            </a:r>
            <a:r>
              <a:rPr lang="en-US" sz="1600" b="1" dirty="0"/>
              <a:t>  </a:t>
            </a:r>
          </a:p>
          <a:p>
            <a:pPr marL="171450" indent="-171450">
              <a:buFont typeface="Arial" panose="020B0604020202020204" pitchFamily="34" charset="0"/>
              <a:buChar char="•"/>
            </a:pPr>
            <a:r>
              <a:rPr lang="en-US" sz="1200" dirty="0"/>
              <a:t>Reports to HIM Department Head and Analyst </a:t>
            </a:r>
          </a:p>
          <a:p>
            <a:pPr marL="171450" indent="-171450">
              <a:buFont typeface="Arial" panose="020B0604020202020204" pitchFamily="34" charset="0"/>
              <a:buChar char="•"/>
            </a:pPr>
            <a:r>
              <a:rPr lang="en-US" sz="1200" dirty="0"/>
              <a:t>Runs and submit reports regarding file processor/s KPI and statistics </a:t>
            </a:r>
          </a:p>
          <a:p>
            <a:pPr marL="171450" indent="-171450">
              <a:buFont typeface="Arial" panose="020B0604020202020204" pitchFamily="34" charset="0"/>
              <a:buChar char="•"/>
            </a:pPr>
            <a:endParaRPr lang="en-US" sz="1200" dirty="0"/>
          </a:p>
        </p:txBody>
      </p:sp>
      <p:sp>
        <p:nvSpPr>
          <p:cNvPr id="15" name="TextBox 14">
            <a:extLst>
              <a:ext uri="{FF2B5EF4-FFF2-40B4-BE49-F238E27FC236}">
                <a16:creationId xmlns:a16="http://schemas.microsoft.com/office/drawing/2014/main" id="{69967B53-F55B-B16D-B02D-E7AE54C13D8E}"/>
              </a:ext>
            </a:extLst>
          </p:cNvPr>
          <p:cNvSpPr txBox="1"/>
          <p:nvPr/>
        </p:nvSpPr>
        <p:spPr>
          <a:xfrm>
            <a:off x="4682236" y="4020423"/>
            <a:ext cx="2824480" cy="1815882"/>
          </a:xfrm>
          <a:prstGeom prst="rect">
            <a:avLst/>
          </a:prstGeom>
          <a:noFill/>
          <a:ln>
            <a:solidFill>
              <a:schemeClr val="tx1"/>
            </a:solidFill>
          </a:ln>
        </p:spPr>
        <p:txBody>
          <a:bodyPr wrap="square" rtlCol="0">
            <a:spAutoFit/>
          </a:bodyPr>
          <a:lstStyle/>
          <a:p>
            <a:r>
              <a:rPr lang="en-US" sz="1600" b="1" dirty="0"/>
              <a:t>HIM Manager – </a:t>
            </a:r>
            <a:r>
              <a:rPr lang="en-US" sz="1600" b="1" dirty="0" err="1"/>
              <a:t>Aiyokee</a:t>
            </a:r>
            <a:r>
              <a:rPr lang="en-US" sz="1600" b="1" dirty="0"/>
              <a:t> </a:t>
            </a:r>
          </a:p>
          <a:p>
            <a:pPr marL="171450" indent="-171450">
              <a:buFont typeface="Arial" panose="020B0604020202020204" pitchFamily="34" charset="0"/>
              <a:buChar char="•"/>
            </a:pPr>
            <a:r>
              <a:rPr lang="en-US" sz="1200" dirty="0"/>
              <a:t>Needs constant access to HIM department data </a:t>
            </a:r>
          </a:p>
          <a:p>
            <a:pPr marL="171450" indent="-171450">
              <a:buFont typeface="Arial" panose="020B0604020202020204" pitchFamily="34" charset="0"/>
              <a:buChar char="•"/>
            </a:pPr>
            <a:r>
              <a:rPr lang="en-US" sz="1200" dirty="0"/>
              <a:t>Must run, summarize and submit daily, weekly, monthly, quarterly, annual processor FPH, error out and compliance reports</a:t>
            </a:r>
          </a:p>
          <a:p>
            <a:pPr marL="171450" indent="-171450">
              <a:buFont typeface="Arial" panose="020B0604020202020204" pitchFamily="34" charset="0"/>
              <a:buChar char="•"/>
            </a:pPr>
            <a:r>
              <a:rPr lang="en-US" sz="1200" dirty="0"/>
              <a:t>Must submit info to HIM Department Head and Analyst </a:t>
            </a:r>
          </a:p>
        </p:txBody>
      </p:sp>
      <p:cxnSp>
        <p:nvCxnSpPr>
          <p:cNvPr id="17" name="Straight Arrow Connector 16">
            <a:extLst>
              <a:ext uri="{FF2B5EF4-FFF2-40B4-BE49-F238E27FC236}">
                <a16:creationId xmlns:a16="http://schemas.microsoft.com/office/drawing/2014/main" id="{120A4C72-F500-9A88-E758-86DB36E99D01}"/>
              </a:ext>
            </a:extLst>
          </p:cNvPr>
          <p:cNvCxnSpPr/>
          <p:nvPr/>
        </p:nvCxnSpPr>
        <p:spPr>
          <a:xfrm>
            <a:off x="3362960" y="2067268"/>
            <a:ext cx="1247642"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21A1B79E-40C5-2801-8A08-4D00A3352B46}"/>
              </a:ext>
            </a:extLst>
          </p:cNvPr>
          <p:cNvCxnSpPr>
            <a:cxnSpLocks/>
          </p:cNvCxnSpPr>
          <p:nvPr/>
        </p:nvCxnSpPr>
        <p:spPr>
          <a:xfrm>
            <a:off x="7599680" y="1996148"/>
            <a:ext cx="1002278"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4D79F216-2E0E-2E5B-307D-D8872D47EB55}"/>
              </a:ext>
            </a:extLst>
          </p:cNvPr>
          <p:cNvCxnSpPr>
            <a:cxnSpLocks/>
          </p:cNvCxnSpPr>
          <p:nvPr/>
        </p:nvCxnSpPr>
        <p:spPr>
          <a:xfrm>
            <a:off x="1783080" y="2920708"/>
            <a:ext cx="0" cy="69625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4655FA44-F03A-8D93-FBBB-C05E932A786E}"/>
              </a:ext>
            </a:extLst>
          </p:cNvPr>
          <p:cNvCxnSpPr>
            <a:cxnSpLocks/>
          </p:cNvCxnSpPr>
          <p:nvPr/>
        </p:nvCxnSpPr>
        <p:spPr>
          <a:xfrm>
            <a:off x="3911600" y="4525988"/>
            <a:ext cx="597402"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2003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Rectangle 1">
            <a:extLst>
              <a:ext uri="{FF2B5EF4-FFF2-40B4-BE49-F238E27FC236}">
                <a16:creationId xmlns:a16="http://schemas.microsoft.com/office/drawing/2014/main" id="{4572903B-090F-F620-D31E-820C58B87B4B}"/>
              </a:ext>
            </a:extLst>
          </p:cNvPr>
          <p:cNvSpPr/>
          <p:nvPr/>
        </p:nvSpPr>
        <p:spPr>
          <a:xfrm>
            <a:off x="3532810" y="350594"/>
            <a:ext cx="184731" cy="923330"/>
          </a:xfrm>
          <a:prstGeom prst="rect">
            <a:avLst/>
          </a:prstGeom>
          <a:noFill/>
        </p:spPr>
        <p:txBody>
          <a:bodyPr wrap="non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1CAC02C6-A8F0-E083-784D-4751BEA4E99A}"/>
              </a:ext>
            </a:extLst>
          </p:cNvPr>
          <p:cNvSpPr/>
          <p:nvPr/>
        </p:nvSpPr>
        <p:spPr>
          <a:xfrm>
            <a:off x="6980867" y="350594"/>
            <a:ext cx="483427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User scenario </a:t>
            </a:r>
            <a:r>
              <a:rPr lang="en-US" sz="5400" dirty="0">
                <a:ln w="0"/>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TextBox 6">
            <a:extLst>
              <a:ext uri="{FF2B5EF4-FFF2-40B4-BE49-F238E27FC236}">
                <a16:creationId xmlns:a16="http://schemas.microsoft.com/office/drawing/2014/main" id="{AB50443B-ED35-F123-9EAE-5EE35EF0E90E}"/>
              </a:ext>
            </a:extLst>
          </p:cNvPr>
          <p:cNvSpPr txBox="1"/>
          <p:nvPr/>
        </p:nvSpPr>
        <p:spPr>
          <a:xfrm>
            <a:off x="330200" y="1463038"/>
            <a:ext cx="2824480" cy="1261884"/>
          </a:xfrm>
          <a:prstGeom prst="rect">
            <a:avLst/>
          </a:prstGeom>
          <a:noFill/>
          <a:ln>
            <a:solidFill>
              <a:schemeClr val="tx1"/>
            </a:solidFill>
          </a:ln>
        </p:spPr>
        <p:txBody>
          <a:bodyPr wrap="square" rtlCol="0">
            <a:spAutoFit/>
          </a:bodyPr>
          <a:lstStyle/>
          <a:p>
            <a:r>
              <a:rPr lang="en-US" sz="1600" b="1" dirty="0"/>
              <a:t>Data Scientist – </a:t>
            </a:r>
            <a:r>
              <a:rPr lang="en-US" sz="1600" b="1" dirty="0" err="1"/>
              <a:t>Ach’Mood</a:t>
            </a:r>
            <a:endParaRPr lang="en-US" sz="1600" b="1" dirty="0"/>
          </a:p>
          <a:p>
            <a:pPr marL="171450" indent="-171450">
              <a:buFont typeface="Arial" panose="020B0604020202020204" pitchFamily="34" charset="0"/>
              <a:buChar char="•"/>
            </a:pPr>
            <a:r>
              <a:rPr lang="en-US" sz="1200" dirty="0"/>
              <a:t>Gets access to all data being uploaded into Amazon S3 </a:t>
            </a:r>
          </a:p>
          <a:p>
            <a:pPr marL="171450" indent="-171450">
              <a:buFont typeface="Arial" panose="020B0604020202020204" pitchFamily="34" charset="0"/>
              <a:buChar char="•"/>
            </a:pPr>
            <a:r>
              <a:rPr lang="en-US" sz="1200" dirty="0"/>
              <a:t>Reports to Senior Data Scientist, Data Engineer and HIM Department Head </a:t>
            </a:r>
            <a:endParaRPr lang="en-US" dirty="0"/>
          </a:p>
        </p:txBody>
      </p:sp>
      <p:sp>
        <p:nvSpPr>
          <p:cNvPr id="9" name="TextBox 8">
            <a:extLst>
              <a:ext uri="{FF2B5EF4-FFF2-40B4-BE49-F238E27FC236}">
                <a16:creationId xmlns:a16="http://schemas.microsoft.com/office/drawing/2014/main" id="{C5BEE6A2-EB2B-192F-EE4F-546B6EF60C15}"/>
              </a:ext>
            </a:extLst>
          </p:cNvPr>
          <p:cNvSpPr txBox="1"/>
          <p:nvPr/>
        </p:nvSpPr>
        <p:spPr>
          <a:xfrm>
            <a:off x="4682236" y="1463038"/>
            <a:ext cx="2824480" cy="2092881"/>
          </a:xfrm>
          <a:prstGeom prst="rect">
            <a:avLst/>
          </a:prstGeom>
          <a:noFill/>
          <a:ln>
            <a:solidFill>
              <a:schemeClr val="tx1"/>
            </a:solidFill>
          </a:ln>
        </p:spPr>
        <p:txBody>
          <a:bodyPr wrap="square" rtlCol="0">
            <a:spAutoFit/>
          </a:bodyPr>
          <a:lstStyle/>
          <a:p>
            <a:r>
              <a:rPr lang="en-US" sz="1600" b="1" dirty="0"/>
              <a:t>Data Scientist – </a:t>
            </a:r>
            <a:r>
              <a:rPr lang="en-US" sz="1600" b="1" dirty="0" err="1"/>
              <a:t>Ach’Mood</a:t>
            </a:r>
            <a:r>
              <a:rPr lang="en-US" sz="1600" b="1" dirty="0"/>
              <a:t> </a:t>
            </a:r>
          </a:p>
          <a:p>
            <a:pPr marL="171450" indent="-171450">
              <a:buFont typeface="Arial" panose="020B0604020202020204" pitchFamily="34" charset="0"/>
              <a:buChar char="•"/>
            </a:pPr>
            <a:r>
              <a:rPr lang="en-US" sz="1200" dirty="0"/>
              <a:t>Must maintain visual of department security, compliance and overall productivity. </a:t>
            </a:r>
          </a:p>
          <a:p>
            <a:pPr marL="171450" indent="-171450">
              <a:buFont typeface="Arial" panose="020B0604020202020204" pitchFamily="34" charset="0"/>
              <a:buChar char="•"/>
            </a:pPr>
            <a:r>
              <a:rPr lang="en-US" sz="1200" dirty="0"/>
              <a:t>Must provide monthly, quarterly and annual report and summary</a:t>
            </a:r>
          </a:p>
          <a:p>
            <a:pPr marL="171450" indent="-171450">
              <a:buFont typeface="Arial" panose="020B0604020202020204" pitchFamily="34" charset="0"/>
              <a:buChar char="•"/>
            </a:pPr>
            <a:r>
              <a:rPr lang="en-US" sz="1200" dirty="0"/>
              <a:t>May also recommend changes and/or other implementations to promote productivity and constant growth  </a:t>
            </a:r>
          </a:p>
          <a:p>
            <a:endParaRPr lang="en-US" dirty="0"/>
          </a:p>
        </p:txBody>
      </p:sp>
      <p:sp>
        <p:nvSpPr>
          <p:cNvPr id="11" name="TextBox 10">
            <a:extLst>
              <a:ext uri="{FF2B5EF4-FFF2-40B4-BE49-F238E27FC236}">
                <a16:creationId xmlns:a16="http://schemas.microsoft.com/office/drawing/2014/main" id="{44FF7CAB-BE3A-5962-12DA-042B32657558}"/>
              </a:ext>
            </a:extLst>
          </p:cNvPr>
          <p:cNvSpPr txBox="1"/>
          <p:nvPr/>
        </p:nvSpPr>
        <p:spPr>
          <a:xfrm>
            <a:off x="8696960" y="1452876"/>
            <a:ext cx="2824480" cy="2185214"/>
          </a:xfrm>
          <a:prstGeom prst="rect">
            <a:avLst/>
          </a:prstGeom>
          <a:noFill/>
          <a:ln>
            <a:solidFill>
              <a:schemeClr val="tx1"/>
            </a:solidFill>
          </a:ln>
        </p:spPr>
        <p:txBody>
          <a:bodyPr wrap="square" rtlCol="0">
            <a:spAutoFit/>
          </a:bodyPr>
          <a:lstStyle/>
          <a:p>
            <a:r>
              <a:rPr lang="en-US" sz="1600" b="1" dirty="0"/>
              <a:t>Data Scientist – </a:t>
            </a:r>
            <a:r>
              <a:rPr lang="en-US" sz="1600" b="1" dirty="0" err="1"/>
              <a:t>Ach’Mood</a:t>
            </a:r>
            <a:endParaRPr lang="en-US" sz="1600" b="1" dirty="0"/>
          </a:p>
          <a:p>
            <a:pPr marL="171450" indent="-171450">
              <a:buFont typeface="Arial" panose="020B0604020202020204" pitchFamily="34" charset="0"/>
              <a:buChar char="•"/>
            </a:pPr>
            <a:r>
              <a:rPr lang="en-US" sz="1200" dirty="0"/>
              <a:t>Reports to a lot of people </a:t>
            </a:r>
          </a:p>
          <a:p>
            <a:pPr marL="171450" indent="-171450">
              <a:buFont typeface="Arial" panose="020B0604020202020204" pitchFamily="34" charset="0"/>
              <a:buChar char="•"/>
            </a:pPr>
            <a:r>
              <a:rPr lang="en-US" sz="1200" dirty="0"/>
              <a:t>Must have access to Amazon Glacier and Document DB as well to compare data </a:t>
            </a:r>
          </a:p>
          <a:p>
            <a:pPr marL="171450" indent="-171450">
              <a:buFont typeface="Arial" panose="020B0604020202020204" pitchFamily="34" charset="0"/>
              <a:buChar char="•"/>
            </a:pPr>
            <a:r>
              <a:rPr lang="en-US" sz="1200" dirty="0"/>
              <a:t>Tries to make sure there is some level of Data Governance </a:t>
            </a:r>
          </a:p>
          <a:p>
            <a:pPr marL="171450" indent="-171450">
              <a:buFont typeface="Arial" panose="020B0604020202020204" pitchFamily="34" charset="0"/>
              <a:buChar char="•"/>
            </a:pPr>
            <a:r>
              <a:rPr lang="en-US" sz="1200" dirty="0"/>
              <a:t>Also enforces data governance </a:t>
            </a:r>
          </a:p>
          <a:p>
            <a:pPr marL="171450" indent="-171450">
              <a:buFont typeface="Arial" panose="020B0604020202020204" pitchFamily="34" charset="0"/>
              <a:buChar char="•"/>
            </a:pPr>
            <a:r>
              <a:rPr lang="en-US" sz="1200" dirty="0"/>
              <a:t>Must work with superiors to constantly update and maintain compliance guidelines</a:t>
            </a:r>
          </a:p>
        </p:txBody>
      </p:sp>
      <p:sp>
        <p:nvSpPr>
          <p:cNvPr id="13" name="TextBox 12">
            <a:extLst>
              <a:ext uri="{FF2B5EF4-FFF2-40B4-BE49-F238E27FC236}">
                <a16:creationId xmlns:a16="http://schemas.microsoft.com/office/drawing/2014/main" id="{7E1FDFE6-C3B4-7A50-3927-D9B6979F6E84}"/>
              </a:ext>
            </a:extLst>
          </p:cNvPr>
          <p:cNvSpPr txBox="1"/>
          <p:nvPr/>
        </p:nvSpPr>
        <p:spPr>
          <a:xfrm>
            <a:off x="7189718" y="4504267"/>
            <a:ext cx="2797556" cy="1323439"/>
          </a:xfrm>
          <a:prstGeom prst="rect">
            <a:avLst/>
          </a:prstGeom>
          <a:noFill/>
          <a:ln>
            <a:solidFill>
              <a:schemeClr val="tx1"/>
            </a:solidFill>
          </a:ln>
        </p:spPr>
        <p:txBody>
          <a:bodyPr wrap="square" rtlCol="0">
            <a:spAutoFit/>
          </a:bodyPr>
          <a:lstStyle/>
          <a:p>
            <a:r>
              <a:rPr lang="en-US" sz="1600" b="1" dirty="0"/>
              <a:t>Data Scientist – </a:t>
            </a:r>
            <a:r>
              <a:rPr lang="en-US" sz="1600" b="1" dirty="0" err="1"/>
              <a:t>Ach’Mood</a:t>
            </a:r>
            <a:endParaRPr lang="en-US" sz="1600" b="1" dirty="0"/>
          </a:p>
          <a:p>
            <a:pPr marL="171450" indent="-171450">
              <a:buFont typeface="Arial" panose="020B0604020202020204" pitchFamily="34" charset="0"/>
              <a:buChar char="•"/>
            </a:pPr>
            <a:r>
              <a:rPr lang="en-US" sz="1200" dirty="0"/>
              <a:t>Must work with superiors to constantly update and maintain compliance guidelines</a:t>
            </a:r>
          </a:p>
          <a:p>
            <a:pPr marL="171450" indent="-171450">
              <a:buFont typeface="Arial" panose="020B0604020202020204" pitchFamily="34" charset="0"/>
              <a:buChar char="•"/>
            </a:pPr>
            <a:r>
              <a:rPr lang="en-US" sz="1200" dirty="0"/>
              <a:t>May work closely with processors</a:t>
            </a:r>
          </a:p>
          <a:p>
            <a:endParaRPr lang="en-US" sz="1600" b="1" dirty="0"/>
          </a:p>
        </p:txBody>
      </p:sp>
      <p:cxnSp>
        <p:nvCxnSpPr>
          <p:cNvPr id="17" name="Straight Arrow Connector 16">
            <a:extLst>
              <a:ext uri="{FF2B5EF4-FFF2-40B4-BE49-F238E27FC236}">
                <a16:creationId xmlns:a16="http://schemas.microsoft.com/office/drawing/2014/main" id="{120A4C72-F500-9A88-E758-86DB36E99D01}"/>
              </a:ext>
            </a:extLst>
          </p:cNvPr>
          <p:cNvCxnSpPr/>
          <p:nvPr/>
        </p:nvCxnSpPr>
        <p:spPr>
          <a:xfrm>
            <a:off x="3362960" y="2067268"/>
            <a:ext cx="1247642" cy="0"/>
          </a:xfrm>
          <a:prstGeom prst="straightConnector1">
            <a:avLst/>
          </a:prstGeom>
          <a:ln>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21A1B79E-40C5-2801-8A08-4D00A3352B46}"/>
              </a:ext>
            </a:extLst>
          </p:cNvPr>
          <p:cNvCxnSpPr>
            <a:cxnSpLocks/>
          </p:cNvCxnSpPr>
          <p:nvPr/>
        </p:nvCxnSpPr>
        <p:spPr>
          <a:xfrm>
            <a:off x="7599680" y="1996148"/>
            <a:ext cx="1002278" cy="0"/>
          </a:xfrm>
          <a:prstGeom prst="straightConnector1">
            <a:avLst/>
          </a:prstGeom>
          <a:ln>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4D79F216-2E0E-2E5B-307D-D8872D47EB55}"/>
              </a:ext>
            </a:extLst>
          </p:cNvPr>
          <p:cNvCxnSpPr>
            <a:cxnSpLocks/>
          </p:cNvCxnSpPr>
          <p:nvPr/>
        </p:nvCxnSpPr>
        <p:spPr>
          <a:xfrm>
            <a:off x="9646920" y="3808014"/>
            <a:ext cx="0" cy="696252"/>
          </a:xfrm>
          <a:prstGeom prst="straightConnector1">
            <a:avLst/>
          </a:prstGeom>
          <a:ln>
            <a:solidFill>
              <a:srgbClr val="00B0F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6696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Rectangle 1">
            <a:extLst>
              <a:ext uri="{FF2B5EF4-FFF2-40B4-BE49-F238E27FC236}">
                <a16:creationId xmlns:a16="http://schemas.microsoft.com/office/drawing/2014/main" id="{4572903B-090F-F620-D31E-820C58B87B4B}"/>
              </a:ext>
            </a:extLst>
          </p:cNvPr>
          <p:cNvSpPr/>
          <p:nvPr/>
        </p:nvSpPr>
        <p:spPr>
          <a:xfrm>
            <a:off x="3532810" y="350594"/>
            <a:ext cx="184731" cy="923330"/>
          </a:xfrm>
          <a:prstGeom prst="rect">
            <a:avLst/>
          </a:prstGeom>
          <a:noFill/>
        </p:spPr>
        <p:txBody>
          <a:bodyPr wrap="non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1CAC02C6-A8F0-E083-784D-4751BEA4E99A}"/>
              </a:ext>
            </a:extLst>
          </p:cNvPr>
          <p:cNvSpPr/>
          <p:nvPr/>
        </p:nvSpPr>
        <p:spPr>
          <a:xfrm>
            <a:off x="3353205" y="147589"/>
            <a:ext cx="5060296"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Let’s get a visual</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82089EAF-8CC3-DC5A-3458-C3864F5E0112}"/>
              </a:ext>
            </a:extLst>
          </p:cNvPr>
          <p:cNvSpPr txBox="1"/>
          <p:nvPr/>
        </p:nvSpPr>
        <p:spPr>
          <a:xfrm>
            <a:off x="243840" y="1141512"/>
            <a:ext cx="7975600" cy="4862870"/>
          </a:xfrm>
          <a:prstGeom prst="rect">
            <a:avLst/>
          </a:prstGeom>
          <a:noFill/>
        </p:spPr>
        <p:txBody>
          <a:bodyPr wrap="square" rtlCol="0">
            <a:spAutoFit/>
          </a:bodyPr>
          <a:lstStyle/>
          <a:p>
            <a:r>
              <a:rPr lang="en-US" sz="1600" dirty="0"/>
              <a:t>What better way to represent hundreds or thousands of data sets than some sort of visual? While rows upon rows of data may be hard to understand or see any type of trend, some visual representation will allow the data to “tell its own story” via trends or lack thereof. </a:t>
            </a:r>
          </a:p>
          <a:p>
            <a:endParaRPr lang="en-US" sz="1600" dirty="0"/>
          </a:p>
          <a:p>
            <a:r>
              <a:rPr lang="en-US" sz="1600" dirty="0"/>
              <a:t>For Hardrock Health, it has been determined that the best visuals for data are:</a:t>
            </a:r>
          </a:p>
          <a:p>
            <a:r>
              <a:rPr lang="en-US" sz="1600" b="1" dirty="0"/>
              <a:t>Key Performance Indicators (KPI) </a:t>
            </a:r>
            <a:r>
              <a:rPr lang="en-US" sz="1600" dirty="0"/>
              <a:t>– This would be represented with data from file processors and mainly be represented via dashboards complied with 3 or more pie charts. This will allow the user to see trends over time to indicate how they are performing regarding their job duties, such as accuracy, compliance and processing speed. </a:t>
            </a:r>
          </a:p>
          <a:p>
            <a:endParaRPr lang="en-US" sz="1600" dirty="0"/>
          </a:p>
          <a:p>
            <a:r>
              <a:rPr lang="en-US" sz="1600" b="1" dirty="0"/>
              <a:t>Bar and/or Line charts </a:t>
            </a:r>
            <a:r>
              <a:rPr lang="en-US" sz="1600" dirty="0"/>
              <a:t>– This would mainly represent each processors Files Per Hour (FPH), which also contributes to the overall KPI percentage. It allows its user real time and past statistics of their productivity and potentially how they will perform in the future by allowing a side-by-side comparison of how many or little files are being processed and how many hours of their shift is used to be “productive” by processing said files. </a:t>
            </a:r>
          </a:p>
          <a:p>
            <a:endParaRPr lang="en-US" dirty="0"/>
          </a:p>
          <a:p>
            <a:endParaRPr lang="en-US" dirty="0"/>
          </a:p>
          <a:p>
            <a:endParaRPr lang="en-US" dirty="0"/>
          </a:p>
        </p:txBody>
      </p:sp>
      <p:pic>
        <p:nvPicPr>
          <p:cNvPr id="5" name="Picture 4" descr="A screenshot of a computer">
            <a:extLst>
              <a:ext uri="{FF2B5EF4-FFF2-40B4-BE49-F238E27FC236}">
                <a16:creationId xmlns:a16="http://schemas.microsoft.com/office/drawing/2014/main" id="{EB40D6A4-26BF-3CC1-5CD2-C54BCE34C4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9440" y="1070919"/>
            <a:ext cx="4125976" cy="2498892"/>
          </a:xfrm>
          <a:prstGeom prst="rect">
            <a:avLst/>
          </a:prstGeom>
        </p:spPr>
      </p:pic>
    </p:spTree>
    <p:extLst>
      <p:ext uri="{BB962C8B-B14F-4D97-AF65-F5344CB8AC3E}">
        <p14:creationId xmlns:p14="http://schemas.microsoft.com/office/powerpoint/2010/main" val="636086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Rectangle 1">
            <a:extLst>
              <a:ext uri="{FF2B5EF4-FFF2-40B4-BE49-F238E27FC236}">
                <a16:creationId xmlns:a16="http://schemas.microsoft.com/office/drawing/2014/main" id="{4572903B-090F-F620-D31E-820C58B87B4B}"/>
              </a:ext>
            </a:extLst>
          </p:cNvPr>
          <p:cNvSpPr/>
          <p:nvPr/>
        </p:nvSpPr>
        <p:spPr>
          <a:xfrm>
            <a:off x="3532810" y="350594"/>
            <a:ext cx="184731" cy="923330"/>
          </a:xfrm>
          <a:prstGeom prst="rect">
            <a:avLst/>
          </a:prstGeom>
          <a:noFill/>
        </p:spPr>
        <p:txBody>
          <a:bodyPr wrap="non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1CAC02C6-A8F0-E083-784D-4751BEA4E99A}"/>
              </a:ext>
            </a:extLst>
          </p:cNvPr>
          <p:cNvSpPr/>
          <p:nvPr/>
        </p:nvSpPr>
        <p:spPr>
          <a:xfrm>
            <a:off x="2045032" y="147589"/>
            <a:ext cx="7676653"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Business Intelligence (BI)</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46B3E656-55F6-0BD0-81F7-EF51EAF6BE01}"/>
              </a:ext>
            </a:extLst>
          </p:cNvPr>
          <p:cNvSpPr txBox="1"/>
          <p:nvPr/>
        </p:nvSpPr>
        <p:spPr>
          <a:xfrm>
            <a:off x="547116" y="1470498"/>
            <a:ext cx="11419840" cy="1477328"/>
          </a:xfrm>
          <a:prstGeom prst="rect">
            <a:avLst/>
          </a:prstGeom>
          <a:noFill/>
        </p:spPr>
        <p:txBody>
          <a:bodyPr wrap="square" rtlCol="0">
            <a:spAutoFit/>
          </a:bodyPr>
          <a:lstStyle/>
          <a:p>
            <a:r>
              <a:rPr lang="en-US" dirty="0"/>
              <a:t>BI is usually described as an accumulation of technology, methods, architecture and best practices that are used to transform data into information that is beneficial to a business. It’s usually implemented and enforced by software and/or services from a 3</a:t>
            </a:r>
            <a:r>
              <a:rPr lang="en-US" baseline="30000" dirty="0"/>
              <a:t>rd</a:t>
            </a:r>
            <a:r>
              <a:rPr lang="en-US" dirty="0"/>
              <a:t> party source. Hardrock Health will use the following software:</a:t>
            </a:r>
          </a:p>
          <a:p>
            <a:endParaRPr lang="en-US" dirty="0"/>
          </a:p>
          <a:p>
            <a:endParaRPr lang="en-US" dirty="0"/>
          </a:p>
        </p:txBody>
      </p:sp>
      <p:graphicFrame>
        <p:nvGraphicFramePr>
          <p:cNvPr id="7" name="Table 6">
            <a:extLst>
              <a:ext uri="{FF2B5EF4-FFF2-40B4-BE49-F238E27FC236}">
                <a16:creationId xmlns:a16="http://schemas.microsoft.com/office/drawing/2014/main" id="{1A0D4098-53C9-31C6-5723-93CC9AE882CF}"/>
              </a:ext>
            </a:extLst>
          </p:cNvPr>
          <p:cNvGraphicFramePr>
            <a:graphicFrameLocks noGrp="1"/>
          </p:cNvGraphicFramePr>
          <p:nvPr>
            <p:extLst>
              <p:ext uri="{D42A27DB-BD31-4B8C-83A1-F6EECF244321}">
                <p14:modId xmlns:p14="http://schemas.microsoft.com/office/powerpoint/2010/main" val="3381378378"/>
              </p:ext>
            </p:extLst>
          </p:nvPr>
        </p:nvGraphicFramePr>
        <p:xfrm>
          <a:off x="699309" y="2504723"/>
          <a:ext cx="10506954" cy="2691144"/>
        </p:xfrm>
        <a:graphic>
          <a:graphicData uri="http://schemas.openxmlformats.org/drawingml/2006/table">
            <a:tbl>
              <a:tblPr firstRow="1" bandRow="1">
                <a:tableStyleId>{073A0DAA-6AF3-43AB-8588-CEC1D06C72B9}</a:tableStyleId>
              </a:tblPr>
              <a:tblGrid>
                <a:gridCol w="2101391">
                  <a:extLst>
                    <a:ext uri="{9D8B030D-6E8A-4147-A177-3AD203B41FA5}">
                      <a16:colId xmlns:a16="http://schemas.microsoft.com/office/drawing/2014/main" val="1488589359"/>
                    </a:ext>
                  </a:extLst>
                </a:gridCol>
                <a:gridCol w="8405563">
                  <a:extLst>
                    <a:ext uri="{9D8B030D-6E8A-4147-A177-3AD203B41FA5}">
                      <a16:colId xmlns:a16="http://schemas.microsoft.com/office/drawing/2014/main" val="1446646484"/>
                    </a:ext>
                  </a:extLst>
                </a:gridCol>
              </a:tblGrid>
              <a:tr h="374664">
                <a:tc>
                  <a:txBody>
                    <a:bodyPr/>
                    <a:lstStyle/>
                    <a:p>
                      <a:r>
                        <a:rPr lang="en-US" dirty="0">
                          <a:solidFill>
                            <a:schemeClr val="tx1"/>
                          </a:solidFill>
                        </a:rPr>
                        <a:t>Software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Perks and uses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8179810"/>
                  </a:ext>
                </a:extLst>
              </a:tr>
              <a:tr h="1504905">
                <a:tc>
                  <a:txBody>
                    <a:bodyPr/>
                    <a:lstStyle/>
                    <a:p>
                      <a:r>
                        <a:rPr lang="en-US" sz="1400" b="1" dirty="0"/>
                        <a:t>Amazon </a:t>
                      </a:r>
                      <a:r>
                        <a:rPr lang="en-US" sz="1400" b="1" dirty="0" err="1"/>
                        <a:t>QuickSight</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2 of the best things about </a:t>
                      </a:r>
                      <a:r>
                        <a:rPr lang="en-US" sz="1400" dirty="0" err="1"/>
                        <a:t>QuickSight</a:t>
                      </a:r>
                      <a:r>
                        <a:rPr lang="en-US" sz="1400" dirty="0"/>
                        <a:t> are:</a:t>
                      </a:r>
                    </a:p>
                    <a:p>
                      <a:pPr marL="342900" indent="-342900">
                        <a:buAutoNum type="arabicPeriod"/>
                      </a:pPr>
                      <a:r>
                        <a:rPr lang="en-US" sz="1400" dirty="0"/>
                        <a:t>It is supported/compatible with Amazon S3 data sources </a:t>
                      </a:r>
                    </a:p>
                    <a:p>
                      <a:pPr marL="342900" indent="-342900">
                        <a:buAutoNum type="arabicPeriod"/>
                      </a:pPr>
                      <a:r>
                        <a:rPr lang="en-US" sz="1400" dirty="0"/>
                        <a:t>User access is included in Amazon S3 and is free up to 1GB of SPICE capacity </a:t>
                      </a:r>
                    </a:p>
                    <a:p>
                      <a:pPr marL="342900" indent="-342900">
                        <a:buAutoNum type="arabicPeriod"/>
                      </a:pPr>
                      <a:endParaRPr lang="en-US" sz="1400" dirty="0"/>
                    </a:p>
                    <a:p>
                      <a:pPr marL="0" indent="0">
                        <a:buNone/>
                      </a:pPr>
                      <a:r>
                        <a:rPr lang="en-US" sz="1400" dirty="0"/>
                        <a:t>It is also cost effective and maintains scalability depending on the size of the applicable data set. </a:t>
                      </a:r>
                    </a:p>
                    <a:p>
                      <a:pPr marL="0" indent="0">
                        <a:buNone/>
                      </a:pPr>
                      <a:r>
                        <a:rPr lang="en-US" sz="1400" dirty="0" err="1"/>
                        <a:t>QuickSight</a:t>
                      </a:r>
                      <a:r>
                        <a:rPr lang="en-US" sz="1400" dirty="0"/>
                        <a:t> allows users to view existing data, set user permissions and create analysis on a data set, as well as using analytical queries.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25938026"/>
                  </a:ext>
                </a:extLst>
              </a:tr>
              <a:tr h="694571">
                <a:tc>
                  <a:txBody>
                    <a:bodyPr/>
                    <a:lstStyle/>
                    <a:p>
                      <a:r>
                        <a:rPr lang="en-US" sz="1400" b="1" dirty="0"/>
                        <a:t>Amazon </a:t>
                      </a:r>
                      <a:r>
                        <a:rPr lang="en-US" sz="1400" b="1" dirty="0" err="1"/>
                        <a:t>SageMaker</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Compliments </a:t>
                      </a:r>
                      <a:r>
                        <a:rPr lang="en-US" sz="1400" dirty="0" err="1"/>
                        <a:t>QuickSight</a:t>
                      </a:r>
                      <a:r>
                        <a:rPr lang="en-US" sz="1400" dirty="0"/>
                        <a:t> by foreseeing or making predictions based on past data trends. Being able to utilize this side by side data comparison allows business to make decisions that ensure constant improvement and maintains current practices that provide a positive influence.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7062464"/>
                  </a:ext>
                </a:extLst>
              </a:tr>
            </a:tbl>
          </a:graphicData>
        </a:graphic>
      </p:graphicFrame>
    </p:spTree>
    <p:extLst>
      <p:ext uri="{BB962C8B-B14F-4D97-AF65-F5344CB8AC3E}">
        <p14:creationId xmlns:p14="http://schemas.microsoft.com/office/powerpoint/2010/main" val="591094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Rectangle 1">
            <a:extLst>
              <a:ext uri="{FF2B5EF4-FFF2-40B4-BE49-F238E27FC236}">
                <a16:creationId xmlns:a16="http://schemas.microsoft.com/office/drawing/2014/main" id="{4572903B-090F-F620-D31E-820C58B87B4B}"/>
              </a:ext>
            </a:extLst>
          </p:cNvPr>
          <p:cNvSpPr/>
          <p:nvPr/>
        </p:nvSpPr>
        <p:spPr>
          <a:xfrm>
            <a:off x="3532810" y="350594"/>
            <a:ext cx="184731" cy="923330"/>
          </a:xfrm>
          <a:prstGeom prst="rect">
            <a:avLst/>
          </a:prstGeom>
          <a:noFill/>
        </p:spPr>
        <p:txBody>
          <a:bodyPr wrap="non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1CAC02C6-A8F0-E083-784D-4751BEA4E99A}"/>
              </a:ext>
            </a:extLst>
          </p:cNvPr>
          <p:cNvSpPr/>
          <p:nvPr/>
        </p:nvSpPr>
        <p:spPr>
          <a:xfrm>
            <a:off x="400334" y="370658"/>
            <a:ext cx="356956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Refer</a:t>
            </a:r>
            <a:r>
              <a:rPr lang="en-US" sz="5400" dirty="0">
                <a:ln w="0"/>
                <a:effectLst>
                  <a:outerShdw blurRad="38100" dist="19050" dir="2700000" algn="tl" rotWithShape="0">
                    <a:schemeClr val="dk1">
                      <a:alpha val="40000"/>
                    </a:schemeClr>
                  </a:outerShdw>
                </a:effectLst>
              </a:rPr>
              <a:t>ences</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46B3E656-55F6-0BD0-81F7-EF51EAF6BE01}"/>
              </a:ext>
            </a:extLst>
          </p:cNvPr>
          <p:cNvSpPr txBox="1"/>
          <p:nvPr/>
        </p:nvSpPr>
        <p:spPr>
          <a:xfrm>
            <a:off x="556844" y="1470498"/>
            <a:ext cx="11419840" cy="1754326"/>
          </a:xfrm>
          <a:prstGeom prst="rect">
            <a:avLst/>
          </a:prstGeom>
          <a:noFill/>
        </p:spPr>
        <p:txBody>
          <a:bodyPr wrap="square" rtlCol="0">
            <a:spAutoFit/>
          </a:bodyPr>
          <a:lstStyle/>
          <a:p>
            <a:r>
              <a:rPr lang="en-US" sz="1800" dirty="0" err="1">
                <a:effectLst/>
                <a:latin typeface="Source Sans Pro" panose="020B0503030403020204" pitchFamily="34" charset="0"/>
                <a:ea typeface="Source Sans Pro" panose="020B0503030403020204" pitchFamily="34" charset="0"/>
                <a:cs typeface="Source Sans Pro" panose="020B0503030403020204" pitchFamily="34" charset="0"/>
              </a:rPr>
              <a:t>uCertify</a:t>
            </a:r>
            <a:r>
              <a:rPr lang="en-US" sz="1800" dirty="0">
                <a:effectLst/>
                <a:latin typeface="Source Sans Pro" panose="020B0503030403020204" pitchFamily="34" charset="0"/>
                <a:ea typeface="Source Sans Pro" panose="020B0503030403020204" pitchFamily="34" charset="0"/>
                <a:cs typeface="Source Sans Pro" panose="020B0503030403020204" pitchFamily="34" charset="0"/>
              </a:rPr>
              <a:t>. (2022).Data science </a:t>
            </a:r>
            <a:r>
              <a:rPr lang="en-US" sz="1800" dirty="0" err="1">
                <a:effectLst/>
                <a:latin typeface="Source Sans Pro" panose="020B0503030403020204" pitchFamily="34" charset="0"/>
                <a:ea typeface="Source Sans Pro" panose="020B0503030403020204" pitchFamily="34" charset="0"/>
                <a:cs typeface="Source Sans Pro" panose="020B0503030403020204" pitchFamily="34" charset="0"/>
              </a:rPr>
              <a:t>capstone.uCertify</a:t>
            </a:r>
            <a:endParaRPr lang="en-US" sz="1800" dirty="0">
              <a:effectLst/>
              <a:latin typeface="Source Sans Pro" panose="020B0503030403020204" pitchFamily="34" charset="0"/>
              <a:ea typeface="Source Sans Pro" panose="020B0503030403020204" pitchFamily="34" charset="0"/>
              <a:cs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cs typeface="Source Sans Pro" panose="020B0503030403020204" pitchFamily="34" charset="0"/>
            </a:endParaRPr>
          </a:p>
          <a:p>
            <a:r>
              <a:rPr lang="en-US" i="1" dirty="0">
                <a:effectLst/>
              </a:rPr>
              <a:t>Healthcare Management: Job Description And Requirements</a:t>
            </a:r>
            <a:r>
              <a:rPr lang="en-US" dirty="0">
                <a:effectLst/>
              </a:rPr>
              <a:t>. Ultimate Medical Academy. (n.d.). https://www.ultimatemedical.edu/blog/healthcare-management-job-description-and-requirements/ </a:t>
            </a:r>
          </a:p>
          <a:p>
            <a:endParaRPr lang="en-US" sz="1800" dirty="0">
              <a:effectLst/>
              <a:latin typeface="Source Sans Pro" panose="020B0503030403020204" pitchFamily="34" charset="0"/>
              <a:ea typeface="Source Sans Pro" panose="020B0503030403020204" pitchFamily="34" charset="0"/>
              <a:cs typeface="Source Sans Pro" panose="020B0503030403020204" pitchFamily="34" charset="0"/>
            </a:endParaRPr>
          </a:p>
          <a:p>
            <a:endParaRPr lang="en-US" dirty="0"/>
          </a:p>
        </p:txBody>
      </p:sp>
    </p:spTree>
    <p:extLst>
      <p:ext uri="{BB962C8B-B14F-4D97-AF65-F5344CB8AC3E}">
        <p14:creationId xmlns:p14="http://schemas.microsoft.com/office/powerpoint/2010/main" val="8545503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2516</TotalTime>
  <Words>885</Words>
  <Application>Microsoft Office PowerPoint</Application>
  <PresentationFormat>Widescreen</PresentationFormat>
  <Paragraphs>76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Alicia Tapping</dc:creator>
  <cp:lastModifiedBy>Alicia Tapping</cp:lastModifiedBy>
  <cp:revision>22</cp:revision>
  <dcterms:created xsi:type="dcterms:W3CDTF">2024-11-24T03:35:42Z</dcterms:created>
  <dcterms:modified xsi:type="dcterms:W3CDTF">2024-11-27T03:44:43Z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fec7713-ff10-4e30-a417-5bbcd9826c75_Enabled">
    <vt:lpwstr>true</vt:lpwstr>
  </property>
  <property fmtid="{D5CDD505-2E9C-101B-9397-08002B2CF9AE}" pid="3" name="MSIP_Label_9fec7713-ff10-4e30-a417-5bbcd9826c75_SetDate">
    <vt:lpwstr>2024-11-24T03:37:59Z</vt:lpwstr>
  </property>
  <property fmtid="{D5CDD505-2E9C-101B-9397-08002B2CF9AE}" pid="4" name="MSIP_Label_9fec7713-ff10-4e30-a417-5bbcd9826c75_Method">
    <vt:lpwstr>Standard</vt:lpwstr>
  </property>
  <property fmtid="{D5CDD505-2E9C-101B-9397-08002B2CF9AE}" pid="5" name="MSIP_Label_9fec7713-ff10-4e30-a417-5bbcd9826c75_Name">
    <vt:lpwstr>Enteprise-InternalUseOnly-Child-514205181618919515141225</vt:lpwstr>
  </property>
  <property fmtid="{D5CDD505-2E9C-101B-9397-08002B2CF9AE}" pid="6" name="MSIP_Label_9fec7713-ff10-4e30-a417-5bbcd9826c75_SiteId">
    <vt:lpwstr>fa23982e-6646-4a33-a5c4-1a848d02fcc4</vt:lpwstr>
  </property>
  <property fmtid="{D5CDD505-2E9C-101B-9397-08002B2CF9AE}" pid="7" name="MSIP_Label_9fec7713-ff10-4e30-a417-5bbcd9826c75_ActionId">
    <vt:lpwstr>3f75c0a6-0fa6-4472-be12-f78706bf03c6</vt:lpwstr>
  </property>
  <property fmtid="{D5CDD505-2E9C-101B-9397-08002B2CF9AE}" pid="8" name="MSIP_Label_9fec7713-ff10-4e30-a417-5bbcd9826c75_ContentBits">
    <vt:lpwstr>0</vt:lpwstr>
  </property>
</Properties>
</file>