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2EEF9-0C40-46B4-A048-0D3038F8A7F7}" v="4" dt="2020-11-17T08:10:5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es, Alicia" userId="5f915b94-848d-43f2-b24b-18518d2d0501" providerId="ADAL" clId="{CA12EEF9-0C40-46B4-A048-0D3038F8A7F7}"/>
    <pc:docChg chg="custSel modSld">
      <pc:chgData name="Davies, Alicia" userId="5f915b94-848d-43f2-b24b-18518d2d0501" providerId="ADAL" clId="{CA12EEF9-0C40-46B4-A048-0D3038F8A7F7}" dt="2020-11-17T09:07:23.106" v="487" actId="20577"/>
      <pc:docMkLst>
        <pc:docMk/>
      </pc:docMkLst>
      <pc:sldChg chg="addSp modSp">
        <pc:chgData name="Davies, Alicia" userId="5f915b94-848d-43f2-b24b-18518d2d0501" providerId="ADAL" clId="{CA12EEF9-0C40-46B4-A048-0D3038F8A7F7}" dt="2020-11-17T09:07:23.106" v="487" actId="20577"/>
        <pc:sldMkLst>
          <pc:docMk/>
          <pc:sldMk cId="2811396759" sldId="259"/>
        </pc:sldMkLst>
        <pc:spChg chg="mod">
          <ac:chgData name="Davies, Alicia" userId="5f915b94-848d-43f2-b24b-18518d2d0501" providerId="ADAL" clId="{CA12EEF9-0C40-46B4-A048-0D3038F8A7F7}" dt="2020-11-17T09:07:23.106" v="487" actId="20577"/>
          <ac:spMkLst>
            <pc:docMk/>
            <pc:sldMk cId="2811396759" sldId="259"/>
            <ac:spMk id="3" creationId="{553174C9-5598-4862-BDEF-F0B360D7956C}"/>
          </ac:spMkLst>
        </pc:spChg>
        <pc:spChg chg="add mod">
          <ac:chgData name="Davies, Alicia" userId="5f915b94-848d-43f2-b24b-18518d2d0501" providerId="ADAL" clId="{CA12EEF9-0C40-46B4-A048-0D3038F8A7F7}" dt="2020-11-17T09:07:06.006" v="413" actId="1076"/>
          <ac:spMkLst>
            <pc:docMk/>
            <pc:sldMk cId="2811396759" sldId="259"/>
            <ac:spMk id="5" creationId="{EA7DA5DF-33FA-48AC-9950-BE29B1F33823}"/>
          </ac:spMkLst>
        </pc:spChg>
        <pc:picChg chg="add mod">
          <ac:chgData name="Davies, Alicia" userId="5f915b94-848d-43f2-b24b-18518d2d0501" providerId="ADAL" clId="{CA12EEF9-0C40-46B4-A048-0D3038F8A7F7}" dt="2020-11-17T08:09:48.177" v="22" actId="1076"/>
          <ac:picMkLst>
            <pc:docMk/>
            <pc:sldMk cId="2811396759" sldId="259"/>
            <ac:picMk id="4" creationId="{C36A0F9F-FC85-47F8-8456-4B68DF0AA082}"/>
          </ac:picMkLst>
        </pc:picChg>
      </pc:sldChg>
      <pc:sldChg chg="addSp modSp">
        <pc:chgData name="Davies, Alicia" userId="5f915b94-848d-43f2-b24b-18518d2d0501" providerId="ADAL" clId="{CA12EEF9-0C40-46B4-A048-0D3038F8A7F7}" dt="2020-11-17T08:10:45.031" v="191" actId="20577"/>
        <pc:sldMkLst>
          <pc:docMk/>
          <pc:sldMk cId="2088300150" sldId="260"/>
        </pc:sldMkLst>
        <pc:spChg chg="add mod">
          <ac:chgData name="Davies, Alicia" userId="5f915b94-848d-43f2-b24b-18518d2d0501" providerId="ADAL" clId="{CA12EEF9-0C40-46B4-A048-0D3038F8A7F7}" dt="2020-11-17T08:10:45.031" v="191" actId="20577"/>
          <ac:spMkLst>
            <pc:docMk/>
            <pc:sldMk cId="2088300150" sldId="260"/>
            <ac:spMk id="5" creationId="{0E97A05E-208B-48D5-BC71-4243F90E737A}"/>
          </ac:spMkLst>
        </pc:spChg>
        <pc:picChg chg="mod">
          <ac:chgData name="Davies, Alicia" userId="5f915b94-848d-43f2-b24b-18518d2d0501" providerId="ADAL" clId="{CA12EEF9-0C40-46B4-A048-0D3038F8A7F7}" dt="2020-11-17T08:10:41.871" v="183" actId="1076"/>
          <ac:picMkLst>
            <pc:docMk/>
            <pc:sldMk cId="2088300150" sldId="260"/>
            <ac:picMk id="4" creationId="{48742EDB-6220-4172-A913-727CB0197A13}"/>
          </ac:picMkLst>
        </pc:picChg>
      </pc:sldChg>
      <pc:sldChg chg="addSp modSp">
        <pc:chgData name="Davies, Alicia" userId="5f915b94-848d-43f2-b24b-18518d2d0501" providerId="ADAL" clId="{CA12EEF9-0C40-46B4-A048-0D3038F8A7F7}" dt="2020-11-17T08:11:06.887" v="243" actId="20577"/>
        <pc:sldMkLst>
          <pc:docMk/>
          <pc:sldMk cId="3733572900" sldId="261"/>
        </pc:sldMkLst>
        <pc:spChg chg="add mod">
          <ac:chgData name="Davies, Alicia" userId="5f915b94-848d-43f2-b24b-18518d2d0501" providerId="ADAL" clId="{CA12EEF9-0C40-46B4-A048-0D3038F8A7F7}" dt="2020-11-17T08:11:06.887" v="243" actId="20577"/>
          <ac:spMkLst>
            <pc:docMk/>
            <pc:sldMk cId="3733572900" sldId="261"/>
            <ac:spMk id="5" creationId="{0166EAB4-6F67-48C7-A78B-6AB78A8FECE2}"/>
          </ac:spMkLst>
        </pc:spChg>
      </pc:sldChg>
      <pc:sldChg chg="modSp">
        <pc:chgData name="Davies, Alicia" userId="5f915b94-848d-43f2-b24b-18518d2d0501" providerId="ADAL" clId="{CA12EEF9-0C40-46B4-A048-0D3038F8A7F7}" dt="2020-11-17T07:11:27.429" v="14" actId="20577"/>
        <pc:sldMkLst>
          <pc:docMk/>
          <pc:sldMk cId="1378468152" sldId="262"/>
        </pc:sldMkLst>
        <pc:spChg chg="mod">
          <ac:chgData name="Davies, Alicia" userId="5f915b94-848d-43f2-b24b-18518d2d0501" providerId="ADAL" clId="{CA12EEF9-0C40-46B4-A048-0D3038F8A7F7}" dt="2020-11-17T07:11:27.429" v="14" actId="20577"/>
          <ac:spMkLst>
            <pc:docMk/>
            <pc:sldMk cId="1378468152" sldId="262"/>
            <ac:spMk id="3" creationId="{2257B7DD-283B-4A74-9750-D9370BFC93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5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4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50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6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615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2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6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2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7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0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4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50C2-B25D-4EBC-9662-B4CE8A6222F6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6E3F-DE92-4A23-A29C-7CA96C06C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3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373-1A10-4B47-85EA-534B507C9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Painty</a:t>
            </a:r>
            <a:r>
              <a:rPr lang="en-GB" dirty="0"/>
              <a:t> studios ltd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1CD21-E691-4E63-A35C-1083A6E04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London Art Gallery Location</a:t>
            </a:r>
          </a:p>
        </p:txBody>
      </p:sp>
    </p:spTree>
    <p:extLst>
      <p:ext uri="{BB962C8B-B14F-4D97-AF65-F5344CB8AC3E}">
        <p14:creationId xmlns:p14="http://schemas.microsoft.com/office/powerpoint/2010/main" val="349040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9DD6-1DC2-4DA9-B2AC-33535C19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6583-F418-4D77-9756-99CC08C3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Painty</a:t>
            </a:r>
            <a:r>
              <a:rPr lang="en-GB" dirty="0"/>
              <a:t> Studio Ltd. are looking to expand and set-up new art gallery in London.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Previous experience is in Finland and they want to select the best London Borough to open – targeting the local population that might be most interested in the arts, and therefore the most profitable.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data science team have been tasked with recommending a Borough to the CEO.</a:t>
            </a:r>
          </a:p>
        </p:txBody>
      </p:sp>
    </p:spTree>
    <p:extLst>
      <p:ext uri="{BB962C8B-B14F-4D97-AF65-F5344CB8AC3E}">
        <p14:creationId xmlns:p14="http://schemas.microsoft.com/office/powerpoint/2010/main" val="32113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3A48-8170-4478-BBCD-3AC64168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D114-0761-42BA-8EB0-4ADE7141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Budget is low, so the data science team will using </a:t>
            </a:r>
            <a:r>
              <a:rPr lang="en-GB" dirty="0" err="1"/>
              <a:t>publically</a:t>
            </a:r>
            <a:r>
              <a:rPr lang="en-GB" dirty="0"/>
              <a:t> available data. They need data with geographical location as well as understanding the venues that currently exist in each area.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sources for this data are:</a:t>
            </a:r>
          </a:p>
          <a:p>
            <a:r>
              <a:rPr lang="en-GB" dirty="0"/>
              <a:t>Wikipedia: List of London Boroughs and population size</a:t>
            </a:r>
          </a:p>
          <a:p>
            <a:r>
              <a:rPr lang="en-GB" dirty="0"/>
              <a:t>Foursquare: information on number and type of venues in each borough</a:t>
            </a:r>
          </a:p>
        </p:txBody>
      </p:sp>
    </p:spTree>
    <p:extLst>
      <p:ext uri="{BB962C8B-B14F-4D97-AF65-F5344CB8AC3E}">
        <p14:creationId xmlns:p14="http://schemas.microsoft.com/office/powerpoint/2010/main" val="220925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08FC-CE58-4923-9A11-275FCA34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74C9-5598-4862-BDEF-F0B360D7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7150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methodology was as follows:</a:t>
            </a:r>
          </a:p>
          <a:p>
            <a:r>
              <a:rPr lang="en-GB" dirty="0"/>
              <a:t>Step 1: Gather the data from each source</a:t>
            </a:r>
          </a:p>
          <a:p>
            <a:r>
              <a:rPr lang="en-GB" dirty="0"/>
              <a:t>Step 2: Merge data from each source</a:t>
            </a:r>
          </a:p>
          <a:p>
            <a:r>
              <a:rPr lang="en-GB" dirty="0"/>
              <a:t>Step 3: Feature analysis – understand available data and correlations, use this to select appropriate further steps</a:t>
            </a:r>
          </a:p>
          <a:p>
            <a:r>
              <a:rPr lang="en-GB" dirty="0"/>
              <a:t>Step 4: Grouping Boroughs via clustering machine learning algorithm</a:t>
            </a:r>
          </a:p>
          <a:p>
            <a:r>
              <a:rPr lang="en-GB" dirty="0"/>
              <a:t>Step 5: Cluster Analysis to recommend most appropriate Borough to set </a:t>
            </a:r>
            <a:r>
              <a:rPr lang="en-GB"/>
              <a:t>up gallery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0F9F-FC85-47F8-8456-4B68DF0A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278" y="1918335"/>
            <a:ext cx="4730243" cy="4073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DA5DF-33FA-48AC-9950-BE29B1F33823}"/>
              </a:ext>
            </a:extLst>
          </p:cNvPr>
          <p:cNvSpPr txBox="1"/>
          <p:nvPr/>
        </p:nvSpPr>
        <p:spPr>
          <a:xfrm>
            <a:off x="6787299" y="5991817"/>
            <a:ext cx="521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analysis example: Correlation matrix between existing artistic venues in London</a:t>
            </a:r>
          </a:p>
        </p:txBody>
      </p:sp>
    </p:spTree>
    <p:extLst>
      <p:ext uri="{BB962C8B-B14F-4D97-AF65-F5344CB8AC3E}">
        <p14:creationId xmlns:p14="http://schemas.microsoft.com/office/powerpoint/2010/main" val="281139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572F-89A8-4A8B-BB15-FE4089AC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EA7D-4603-4C85-A45E-1A688C39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838700" cy="4024125"/>
          </a:xfrm>
        </p:spPr>
        <p:txBody>
          <a:bodyPr/>
          <a:lstStyle/>
          <a:p>
            <a:r>
              <a:rPr lang="en-GB" dirty="0"/>
              <a:t>After clustering algorithm was applied, ‘Cluster 1’ showed promise.</a:t>
            </a:r>
          </a:p>
          <a:p>
            <a:r>
              <a:rPr lang="en-GB" dirty="0"/>
              <a:t>Boroughs in cluster 1 contained the highest number of artistic venues such as music venues and movie </a:t>
            </a:r>
            <a:r>
              <a:rPr lang="en-GB" dirty="0" err="1"/>
              <a:t>theaters</a:t>
            </a:r>
            <a:r>
              <a:rPr lang="en-GB" dirty="0"/>
              <a:t>, as well as the art galleries.</a:t>
            </a:r>
          </a:p>
          <a:p>
            <a:r>
              <a:rPr lang="en-GB" dirty="0"/>
              <a:t>Positive indication that population in Cluster 1 Boroughs might be interested in 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42EDB-6220-4172-A913-727CB0197A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53127" y="1746176"/>
            <a:ext cx="6042978" cy="4381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97A05E-208B-48D5-BC71-4243F90E737A}"/>
              </a:ext>
            </a:extLst>
          </p:cNvPr>
          <p:cNvSpPr txBox="1"/>
          <p:nvPr/>
        </p:nvSpPr>
        <p:spPr>
          <a:xfrm>
            <a:off x="5953127" y="6093627"/>
            <a:ext cx="581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 galleries per cluster (grouping based on k-means algorithm)</a:t>
            </a:r>
          </a:p>
        </p:txBody>
      </p:sp>
    </p:spTree>
    <p:extLst>
      <p:ext uri="{BB962C8B-B14F-4D97-AF65-F5344CB8AC3E}">
        <p14:creationId xmlns:p14="http://schemas.microsoft.com/office/powerpoint/2010/main" val="208830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3FFF-B5A1-48A8-AF99-345AE79E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172C-FB8A-47EB-A909-51DC1CB5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5510"/>
            <a:ext cx="4848225" cy="4024125"/>
          </a:xfrm>
        </p:spPr>
        <p:txBody>
          <a:bodyPr/>
          <a:lstStyle/>
          <a:p>
            <a:r>
              <a:rPr lang="en-GB" dirty="0"/>
              <a:t>Art galleries are very competitive, and so it is best not be to be too close to another venue</a:t>
            </a:r>
          </a:p>
          <a:p>
            <a:r>
              <a:rPr lang="en-GB" dirty="0"/>
              <a:t>Kingston-upon-Thames is the only venue in Cluster 1 that does not already have an art gallery, making it an exciting opportunity to open one as the population have been highlighted as having good potential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C180B-09C2-4D6B-ACD4-D53675F1C7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7875" y="1762124"/>
            <a:ext cx="6000750" cy="4563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66EAB4-6F67-48C7-A78B-6AB78A8FECE2}"/>
              </a:ext>
            </a:extLst>
          </p:cNvPr>
          <p:cNvSpPr txBox="1"/>
          <p:nvPr/>
        </p:nvSpPr>
        <p:spPr>
          <a:xfrm>
            <a:off x="5950204" y="6325739"/>
            <a:ext cx="581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Existing art </a:t>
            </a:r>
            <a:r>
              <a:rPr lang="en-GB" dirty="0"/>
              <a:t>galleries in target cluster</a:t>
            </a:r>
          </a:p>
        </p:txBody>
      </p:sp>
    </p:spTree>
    <p:extLst>
      <p:ext uri="{BB962C8B-B14F-4D97-AF65-F5344CB8AC3E}">
        <p14:creationId xmlns:p14="http://schemas.microsoft.com/office/powerpoint/2010/main" val="373357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9E5-BBE9-440E-9034-A06584FF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B7DD-283B-4A74-9750-D9370BFC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for new premises in </a:t>
            </a:r>
            <a:r>
              <a:rPr lang="en-GB" b="1" dirty="0"/>
              <a:t>Kingston-upon-Thames</a:t>
            </a:r>
            <a:r>
              <a:rPr lang="en-GB" dirty="0"/>
              <a:t>, as this is likely to have a very receptive population to an art gallery and does not have one already</a:t>
            </a:r>
          </a:p>
          <a:p>
            <a:endParaRPr lang="en-GB" dirty="0"/>
          </a:p>
          <a:p>
            <a:r>
              <a:rPr lang="en-GB" dirty="0"/>
              <a:t>If premises are not available then Tower Hamlets would be interesting, only having one art gallery already.</a:t>
            </a:r>
          </a:p>
          <a:p>
            <a:endParaRPr lang="en-GB" dirty="0"/>
          </a:p>
          <a:p>
            <a:r>
              <a:rPr lang="en-GB" dirty="0"/>
              <a:t>Perhaps conduct a </a:t>
            </a:r>
            <a:r>
              <a:rPr lang="en-GB"/>
              <a:t>local street survey </a:t>
            </a:r>
            <a:r>
              <a:rPr lang="en-GB" dirty="0"/>
              <a:t>in Kingston-upon-Thames to get a firm understanding of interest</a:t>
            </a:r>
          </a:p>
        </p:txBody>
      </p:sp>
    </p:spTree>
    <p:extLst>
      <p:ext uri="{BB962C8B-B14F-4D97-AF65-F5344CB8AC3E}">
        <p14:creationId xmlns:p14="http://schemas.microsoft.com/office/powerpoint/2010/main" val="13784681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EDE1D27C139489EDC317263D1C1B8" ma:contentTypeVersion="13" ma:contentTypeDescription="Create a new document." ma:contentTypeScope="" ma:versionID="c5d59c8b49ccfbcf20b5c9262b7a9c94">
  <xsd:schema xmlns:xsd="http://www.w3.org/2001/XMLSchema" xmlns:xs="http://www.w3.org/2001/XMLSchema" xmlns:p="http://schemas.microsoft.com/office/2006/metadata/properties" xmlns:ns3="d2960331-b8a2-4905-8a04-431ed31d6a6b" xmlns:ns4="98ca2990-a410-400c-bfdf-effbe5d7dbe7" targetNamespace="http://schemas.microsoft.com/office/2006/metadata/properties" ma:root="true" ma:fieldsID="71f0f79fb801455e2c5d52aea02982bf" ns3:_="" ns4:_="">
    <xsd:import namespace="d2960331-b8a2-4905-8a04-431ed31d6a6b"/>
    <xsd:import namespace="98ca2990-a410-400c-bfdf-effbe5d7db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60331-b8a2-4905-8a04-431ed31d6a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a2990-a410-400c-bfdf-effbe5d7db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00DDEF-880F-4D4E-B95E-9B0C7E28DB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BB9B7E-5BCB-4C5B-8E57-DD5E6FCAA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60331-b8a2-4905-8a04-431ed31d6a6b"/>
    <ds:schemaRef ds:uri="98ca2990-a410-400c-bfdf-effbe5d7db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412789-236D-454B-9E75-39CD98B16D5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406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Painty studios ltd</vt:lpstr>
      <vt:lpstr>introduction</vt:lpstr>
      <vt:lpstr>Data</vt:lpstr>
      <vt:lpstr>Methodology</vt:lpstr>
      <vt:lpstr>OBSERVATIONS</vt:lpstr>
      <vt:lpstr>Competitor analysis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Painty studios ltd</dc:title>
  <dc:creator>Davies, Alicia</dc:creator>
  <cp:lastModifiedBy>Davies, Alicia</cp:lastModifiedBy>
  <cp:revision>3</cp:revision>
  <dcterms:created xsi:type="dcterms:W3CDTF">2020-11-16T17:16:49Z</dcterms:created>
  <dcterms:modified xsi:type="dcterms:W3CDTF">2020-11-17T09:07:23Z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f4a9-87bd-4dbf-a36c-1db5158e5def_Enabled">
    <vt:lpwstr>true</vt:lpwstr>
  </property>
  <property fmtid="{D5CDD505-2E9C-101B-9397-08002B2CF9AE}" pid="3" name="MSIP_Label_569bf4a9-87bd-4dbf-a36c-1db5158e5def_SetDate">
    <vt:lpwstr>2020-11-16T17:37:55Z</vt:lpwstr>
  </property>
  <property fmtid="{D5CDD505-2E9C-101B-9397-08002B2CF9AE}" pid="4" name="MSIP_Label_569bf4a9-87bd-4dbf-a36c-1db5158e5def_Method">
    <vt:lpwstr>Privileged</vt:lpwstr>
  </property>
  <property fmtid="{D5CDD505-2E9C-101B-9397-08002B2CF9AE}" pid="5" name="MSIP_Label_569bf4a9-87bd-4dbf-a36c-1db5158e5def_Name">
    <vt:lpwstr>569bf4a9-87bd-4dbf-a36c-1db5158e5def</vt:lpwstr>
  </property>
  <property fmtid="{D5CDD505-2E9C-101B-9397-08002B2CF9AE}" pid="6" name="MSIP_Label_569bf4a9-87bd-4dbf-a36c-1db5158e5def_SiteId">
    <vt:lpwstr>ea80952e-a476-42d4-aaf4-5457852b0f7e</vt:lpwstr>
  </property>
  <property fmtid="{D5CDD505-2E9C-101B-9397-08002B2CF9AE}" pid="7" name="MSIP_Label_569bf4a9-87bd-4dbf-a36c-1db5158e5def_ActionId">
    <vt:lpwstr>19af56cd-46e1-44d4-952f-9d6ecba26d0d</vt:lpwstr>
  </property>
  <property fmtid="{D5CDD505-2E9C-101B-9397-08002B2CF9AE}" pid="8" name="MSIP_Label_569bf4a9-87bd-4dbf-a36c-1db5158e5def_ContentBits">
    <vt:lpwstr>0</vt:lpwstr>
  </property>
  <property fmtid="{D5CDD505-2E9C-101B-9397-08002B2CF9AE}" pid="9" name="ContentTypeId">
    <vt:lpwstr>0x0101003C8EDE1D27C139489EDC317263D1C1B8</vt:lpwstr>
  </property>
</Properties>
</file>