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8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2FE0-1125-AB47-630A-63B9CB489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8973BB-ED93-8D1B-088D-1970B84CF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9612D0-DF6D-0D1D-A5A4-D524195CD0ED}"/>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5" name="Footer Placeholder 4">
            <a:extLst>
              <a:ext uri="{FF2B5EF4-FFF2-40B4-BE49-F238E27FC236}">
                <a16:creationId xmlns:a16="http://schemas.microsoft.com/office/drawing/2014/main" id="{4ECA8270-62C0-6870-7044-3E1CB12ADD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63DD9C-E678-34CD-8810-4EE772A0278B}"/>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275056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B7D0-E5E0-4B12-D87F-745794B815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A463DB-8082-DD9B-7D1B-8CCC98FF6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71D384-E7A3-4078-23EF-32EE73598FE5}"/>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5" name="Footer Placeholder 4">
            <a:extLst>
              <a:ext uri="{FF2B5EF4-FFF2-40B4-BE49-F238E27FC236}">
                <a16:creationId xmlns:a16="http://schemas.microsoft.com/office/drawing/2014/main" id="{5C1BF097-F688-0AB4-253C-E98EE0FA99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BAE30E-C72B-15BA-32BB-4102DC124020}"/>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100068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87F41-6C66-71D1-E070-645E81C4F8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EB903-6689-677F-0571-C62223F615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3842FC-24D3-6AFC-DDFD-6AE0067526E0}"/>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5" name="Footer Placeholder 4">
            <a:extLst>
              <a:ext uri="{FF2B5EF4-FFF2-40B4-BE49-F238E27FC236}">
                <a16:creationId xmlns:a16="http://schemas.microsoft.com/office/drawing/2014/main" id="{3BB3933B-39B3-2E23-9B68-05E8849C39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A4980E-B5FC-F8D8-784C-A4C907072EA1}"/>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24349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D3E1-860A-2184-A72E-A74067E79B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56AA27-6F36-033F-0554-B5B8254D6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8D2E32-039B-B5D5-2848-AA14EE9B058D}"/>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5" name="Footer Placeholder 4">
            <a:extLst>
              <a:ext uri="{FF2B5EF4-FFF2-40B4-BE49-F238E27FC236}">
                <a16:creationId xmlns:a16="http://schemas.microsoft.com/office/drawing/2014/main" id="{B253717F-88AE-D8D9-3B0A-17922663A5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E68014-E88B-9E5B-7823-40E0AAE63A65}"/>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126601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CB56-18E1-9A95-E0F9-381A19DED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9107B3-AC4B-7F96-DCB7-32B0C6075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D22C0-8603-F4E6-2FAC-45176B1746AC}"/>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5" name="Footer Placeholder 4">
            <a:extLst>
              <a:ext uri="{FF2B5EF4-FFF2-40B4-BE49-F238E27FC236}">
                <a16:creationId xmlns:a16="http://schemas.microsoft.com/office/drawing/2014/main" id="{4BF2344D-072C-CCFE-8921-F3B7C7C7F6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2C1236-2C65-0D3B-7AEE-9BACA691E4A7}"/>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43899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FDD9-E6C5-CA1E-DA27-72912BBE90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E2887D-4B7F-7FC6-3E04-3EFD46B42E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D5947A-DA9A-1A4A-AB69-C00F88F435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26004B-5D60-3B52-3244-32F325B40A0B}"/>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6" name="Footer Placeholder 5">
            <a:extLst>
              <a:ext uri="{FF2B5EF4-FFF2-40B4-BE49-F238E27FC236}">
                <a16:creationId xmlns:a16="http://schemas.microsoft.com/office/drawing/2014/main" id="{270C16E1-2EE8-9929-F211-13A0471F80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9D4A84-7A0E-4ADC-D536-1C6E6BBBBD4A}"/>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94604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5A4A-4519-E576-0A33-F460F32BE0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163984-B1AD-9FC8-374D-A89216D1D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216F6-80F0-49BE-F86E-3E7BD998E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60949E-D391-78BC-D621-59E6A8129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EF364-F5DA-ACB4-5B58-6503291C6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BB1004-9C17-FA5A-2B23-4AFAF56D52C1}"/>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8" name="Footer Placeholder 7">
            <a:extLst>
              <a:ext uri="{FF2B5EF4-FFF2-40B4-BE49-F238E27FC236}">
                <a16:creationId xmlns:a16="http://schemas.microsoft.com/office/drawing/2014/main" id="{5D2B9F69-FFD6-7FDB-DE49-5CF2EDE6E1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B8BBE5-233F-DE76-E530-BD92CC168C83}"/>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192431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7D4B-C9FD-78B2-CE9C-CA2769BCCAD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37E462-130C-2DB3-A7A7-3DE235FAFEEF}"/>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4" name="Footer Placeholder 3">
            <a:extLst>
              <a:ext uri="{FF2B5EF4-FFF2-40B4-BE49-F238E27FC236}">
                <a16:creationId xmlns:a16="http://schemas.microsoft.com/office/drawing/2014/main" id="{F487D550-8422-215F-89FC-C810D5C76C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7FF590-6135-58C4-6B01-08383F306F31}"/>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256416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EF0C72-5E95-D52E-8D88-2EA0DA4A7E28}"/>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3" name="Footer Placeholder 2">
            <a:extLst>
              <a:ext uri="{FF2B5EF4-FFF2-40B4-BE49-F238E27FC236}">
                <a16:creationId xmlns:a16="http://schemas.microsoft.com/office/drawing/2014/main" id="{11660EDA-B51E-618E-C377-F50C157462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BA2C814-57D2-72DD-2BFD-E7336FD6B2D9}"/>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68418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8961-945E-06C2-C80D-76735C46F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6C8F61-17CA-82F0-4BD1-97A0947720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4250DBE-0857-EE07-04AD-365472D5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AD371-6EC3-90AC-4A80-33EE1C16B7A5}"/>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6" name="Footer Placeholder 5">
            <a:extLst>
              <a:ext uri="{FF2B5EF4-FFF2-40B4-BE49-F238E27FC236}">
                <a16:creationId xmlns:a16="http://schemas.microsoft.com/office/drawing/2014/main" id="{4C8E80F0-0698-8F41-2919-E4D88D4685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2748C8-21C2-0966-8820-DC6C8CAA1626}"/>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308362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5DC0-3E48-6EBB-AC10-4C13B8725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D669B6-A104-733A-A012-16E4D8742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FAD0FD-D247-0C99-9891-B14D5E6F8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A2CA2-5BCC-820C-1FD9-27B46C7E33EE}"/>
              </a:ext>
            </a:extLst>
          </p:cNvPr>
          <p:cNvSpPr>
            <a:spLocks noGrp="1"/>
          </p:cNvSpPr>
          <p:nvPr>
            <p:ph type="dt" sz="half" idx="10"/>
          </p:nvPr>
        </p:nvSpPr>
        <p:spPr/>
        <p:txBody>
          <a:bodyPr/>
          <a:lstStyle/>
          <a:p>
            <a:fld id="{0AF581C5-B994-4737-8F22-885CB372E0C7}" type="datetimeFigureOut">
              <a:rPr lang="en-GB" smtClean="0"/>
              <a:t>20/11/2022</a:t>
            </a:fld>
            <a:endParaRPr lang="en-GB"/>
          </a:p>
        </p:txBody>
      </p:sp>
      <p:sp>
        <p:nvSpPr>
          <p:cNvPr id="6" name="Footer Placeholder 5">
            <a:extLst>
              <a:ext uri="{FF2B5EF4-FFF2-40B4-BE49-F238E27FC236}">
                <a16:creationId xmlns:a16="http://schemas.microsoft.com/office/drawing/2014/main" id="{CB2036FB-181E-5D8A-E9DF-59FFB2092A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AC6D87-0048-14BD-DF6B-C5A014A86607}"/>
              </a:ext>
            </a:extLst>
          </p:cNvPr>
          <p:cNvSpPr>
            <a:spLocks noGrp="1"/>
          </p:cNvSpPr>
          <p:nvPr>
            <p:ph type="sldNum" sz="quarter" idx="12"/>
          </p:nvPr>
        </p:nvSpPr>
        <p:spPr/>
        <p:txBody>
          <a:bodyPr/>
          <a:lstStyle/>
          <a:p>
            <a:fld id="{E6F1F1B9-435F-4763-BAA2-8CCECFA72426}" type="slidenum">
              <a:rPr lang="en-GB" smtClean="0"/>
              <a:t>‹#›</a:t>
            </a:fld>
            <a:endParaRPr lang="en-GB"/>
          </a:p>
        </p:txBody>
      </p:sp>
    </p:spTree>
    <p:extLst>
      <p:ext uri="{BB962C8B-B14F-4D97-AF65-F5344CB8AC3E}">
        <p14:creationId xmlns:p14="http://schemas.microsoft.com/office/powerpoint/2010/main" val="406049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D87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D7A3D3-7D3E-7370-ADE5-1EF3D1C0A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D55586-FE6F-452A-39EF-3D8BE8959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4FA00F-DC82-1B74-44AC-5B3C98DE3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581C5-B994-4737-8F22-885CB372E0C7}" type="datetimeFigureOut">
              <a:rPr lang="en-GB" smtClean="0"/>
              <a:t>20/11/2022</a:t>
            </a:fld>
            <a:endParaRPr lang="en-GB"/>
          </a:p>
        </p:txBody>
      </p:sp>
      <p:sp>
        <p:nvSpPr>
          <p:cNvPr id="5" name="Footer Placeholder 4">
            <a:extLst>
              <a:ext uri="{FF2B5EF4-FFF2-40B4-BE49-F238E27FC236}">
                <a16:creationId xmlns:a16="http://schemas.microsoft.com/office/drawing/2014/main" id="{3377A6AD-F9D0-C5A3-4EF5-2280B2CD8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FA0ABFC-ED6B-3587-61F9-F22B22E1E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1F1B9-435F-4763-BAA2-8CCECFA72426}" type="slidenum">
              <a:rPr lang="en-GB" smtClean="0"/>
              <a:t>‹#›</a:t>
            </a:fld>
            <a:endParaRPr lang="en-GB"/>
          </a:p>
        </p:txBody>
      </p:sp>
    </p:spTree>
    <p:extLst>
      <p:ext uri="{BB962C8B-B14F-4D97-AF65-F5344CB8AC3E}">
        <p14:creationId xmlns:p14="http://schemas.microsoft.com/office/powerpoint/2010/main" val="173790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Text&#10;&#10;Description automatically generated with low confidence">
            <a:extLst>
              <a:ext uri="{FF2B5EF4-FFF2-40B4-BE49-F238E27FC236}">
                <a16:creationId xmlns:a16="http://schemas.microsoft.com/office/drawing/2014/main" id="{DE8D7DA7-AE06-5E15-C8F6-822E23998504}"/>
              </a:ext>
            </a:extLst>
          </p:cNvPr>
          <p:cNvPicPr>
            <a:picLocks noChangeAspect="1"/>
          </p:cNvPicPr>
          <p:nvPr/>
        </p:nvPicPr>
        <p:blipFill rotWithShape="1">
          <a:blip r:embed="rId2">
            <a:extLst>
              <a:ext uri="{28A0092B-C50C-407E-A947-70E740481C1C}">
                <a14:useLocalDpi xmlns:a14="http://schemas.microsoft.com/office/drawing/2010/main" val="0"/>
              </a:ext>
            </a:extLst>
          </a:blip>
          <a:srcRect t="8845" b="10234"/>
          <a:stretch/>
        </p:blipFill>
        <p:spPr>
          <a:xfrm>
            <a:off x="20" y="1282"/>
            <a:ext cx="12191980" cy="6856718"/>
          </a:xfrm>
          <a:prstGeom prst="rect">
            <a:avLst/>
          </a:prstGeom>
          <a:solidFill>
            <a:srgbClr val="F9D871"/>
          </a:solidFill>
        </p:spPr>
      </p:pic>
      <p:sp>
        <p:nvSpPr>
          <p:cNvPr id="7" name="TextBox 6">
            <a:extLst>
              <a:ext uri="{FF2B5EF4-FFF2-40B4-BE49-F238E27FC236}">
                <a16:creationId xmlns:a16="http://schemas.microsoft.com/office/drawing/2014/main" id="{2FED0665-16A7-DC46-9573-F7F1DEB564F2}"/>
              </a:ext>
            </a:extLst>
          </p:cNvPr>
          <p:cNvSpPr txBox="1"/>
          <p:nvPr/>
        </p:nvSpPr>
        <p:spPr>
          <a:xfrm>
            <a:off x="4012593" y="5540233"/>
            <a:ext cx="2885440" cy="923330"/>
          </a:xfrm>
          <a:prstGeom prst="rect">
            <a:avLst/>
          </a:prstGeom>
          <a:noFill/>
        </p:spPr>
        <p:txBody>
          <a:bodyPr wrap="square" rtlCol="0">
            <a:spAutoFit/>
          </a:bodyPr>
          <a:lstStyle/>
          <a:p>
            <a:r>
              <a:rPr lang="en-GB" dirty="0">
                <a:solidFill>
                  <a:srgbClr val="FF0000"/>
                </a:solidFill>
              </a:rPr>
              <a:t>The interactive game to save energy, cut bills, and promote sustainability! </a:t>
            </a:r>
          </a:p>
        </p:txBody>
      </p:sp>
    </p:spTree>
    <p:extLst>
      <p:ext uri="{BB962C8B-B14F-4D97-AF65-F5344CB8AC3E}">
        <p14:creationId xmlns:p14="http://schemas.microsoft.com/office/powerpoint/2010/main" val="286794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C088-063A-0F3C-B27A-144C5E076C9B}"/>
              </a:ext>
            </a:extLst>
          </p:cNvPr>
          <p:cNvSpPr>
            <a:spLocks noGrp="1"/>
          </p:cNvSpPr>
          <p:nvPr>
            <p:ph type="title"/>
          </p:nvPr>
        </p:nvSpPr>
        <p:spPr/>
        <p:txBody>
          <a:bodyPr/>
          <a:lstStyle/>
          <a:p>
            <a:pPr algn="ctr"/>
            <a:r>
              <a:rPr lang="en-GB" dirty="0"/>
              <a:t>What is our game?</a:t>
            </a:r>
          </a:p>
        </p:txBody>
      </p:sp>
      <p:sp>
        <p:nvSpPr>
          <p:cNvPr id="3" name="Content Placeholder 2">
            <a:extLst>
              <a:ext uri="{FF2B5EF4-FFF2-40B4-BE49-F238E27FC236}">
                <a16:creationId xmlns:a16="http://schemas.microsoft.com/office/drawing/2014/main" id="{66DBEFAC-ECFA-A7D8-4B68-AF5C8ED2360B}"/>
              </a:ext>
            </a:extLst>
          </p:cNvPr>
          <p:cNvSpPr>
            <a:spLocks noGrp="1"/>
          </p:cNvSpPr>
          <p:nvPr>
            <p:ph idx="1"/>
          </p:nvPr>
        </p:nvSpPr>
        <p:spPr/>
        <p:txBody>
          <a:bodyPr/>
          <a:lstStyle/>
          <a:p>
            <a:r>
              <a:rPr lang="en-GB" dirty="0"/>
              <a:t>We have created a game in Unity where our avatar runs around the MCS building in the hopes of saving Energy by interacting with various appliances and objects around the building such as Computers, Kettles, Windows, Radiators and Light Switches. </a:t>
            </a:r>
          </a:p>
          <a:p>
            <a:r>
              <a:rPr lang="en-GB" dirty="0"/>
              <a:t>The avatar is tasked with trying to keep the energy counter below a certain threshold to score a rank at the end of the game of either A, B, C or D. </a:t>
            </a:r>
          </a:p>
          <a:p>
            <a:r>
              <a:rPr lang="en-GB" dirty="0"/>
              <a:t>The appliances will react in accordance to the data obtained from the sensors that have been scattered around the MCS building.</a:t>
            </a:r>
          </a:p>
        </p:txBody>
      </p:sp>
    </p:spTree>
    <p:extLst>
      <p:ext uri="{BB962C8B-B14F-4D97-AF65-F5344CB8AC3E}">
        <p14:creationId xmlns:p14="http://schemas.microsoft.com/office/powerpoint/2010/main" val="183463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A590-9281-8C94-816F-4A4D744506F9}"/>
              </a:ext>
            </a:extLst>
          </p:cNvPr>
          <p:cNvSpPr>
            <a:spLocks noGrp="1"/>
          </p:cNvSpPr>
          <p:nvPr>
            <p:ph type="title"/>
          </p:nvPr>
        </p:nvSpPr>
        <p:spPr/>
        <p:txBody>
          <a:bodyPr/>
          <a:lstStyle/>
          <a:p>
            <a:pPr algn="ctr"/>
            <a:r>
              <a:rPr lang="en-GB" dirty="0"/>
              <a:t>How Have we collected data?</a:t>
            </a:r>
          </a:p>
        </p:txBody>
      </p:sp>
      <p:sp>
        <p:nvSpPr>
          <p:cNvPr id="3" name="Content Placeholder 2">
            <a:extLst>
              <a:ext uri="{FF2B5EF4-FFF2-40B4-BE49-F238E27FC236}">
                <a16:creationId xmlns:a16="http://schemas.microsoft.com/office/drawing/2014/main" id="{4041C0B9-7ED1-856E-86DE-A4C7154CA0A7}"/>
              </a:ext>
            </a:extLst>
          </p:cNvPr>
          <p:cNvSpPr>
            <a:spLocks noGrp="1"/>
          </p:cNvSpPr>
          <p:nvPr>
            <p:ph idx="1"/>
          </p:nvPr>
        </p:nvSpPr>
        <p:spPr>
          <a:xfrm>
            <a:off x="187751" y="1495686"/>
            <a:ext cx="4478518" cy="3443959"/>
          </a:xfrm>
        </p:spPr>
        <p:txBody>
          <a:bodyPr>
            <a:normAutofit/>
          </a:bodyPr>
          <a:lstStyle/>
          <a:p>
            <a:r>
              <a:rPr lang="en-GB" sz="1800" dirty="0"/>
              <a:t>We have used Scikit learn and various statistical methods to obtain various values such as the mean, Maximum and minimum and various graphs from the sensors to draw patterns. </a:t>
            </a:r>
          </a:p>
          <a:p>
            <a:r>
              <a:rPr lang="en-GB" sz="1800" dirty="0"/>
              <a:t>We Firstly cleaned up the datasets and took subsets from the arbitrarily chosen day of the 18/11/22, and specifically chosen a 12 hour period usually consisting of 9am to 9pm to ignore data from overnight as it tended to cause the data to shift one way or another as it usually tended towards 0.</a:t>
            </a:r>
          </a:p>
        </p:txBody>
      </p:sp>
      <p:pic>
        <p:nvPicPr>
          <p:cNvPr id="5" name="Picture 4">
            <a:extLst>
              <a:ext uri="{FF2B5EF4-FFF2-40B4-BE49-F238E27FC236}">
                <a16:creationId xmlns:a16="http://schemas.microsoft.com/office/drawing/2014/main" id="{85DB1606-431E-FC28-09B7-6D51B153C3A7}"/>
              </a:ext>
            </a:extLst>
          </p:cNvPr>
          <p:cNvPicPr>
            <a:picLocks noChangeAspect="1"/>
          </p:cNvPicPr>
          <p:nvPr/>
        </p:nvPicPr>
        <p:blipFill rotWithShape="1">
          <a:blip r:embed="rId2"/>
          <a:srcRect r="7790"/>
          <a:stretch/>
        </p:blipFill>
        <p:spPr>
          <a:xfrm>
            <a:off x="4818669" y="1495686"/>
            <a:ext cx="4313097" cy="1057423"/>
          </a:xfrm>
          <a:prstGeom prst="rect">
            <a:avLst/>
          </a:prstGeom>
        </p:spPr>
      </p:pic>
      <p:pic>
        <p:nvPicPr>
          <p:cNvPr id="7" name="Picture 6">
            <a:extLst>
              <a:ext uri="{FF2B5EF4-FFF2-40B4-BE49-F238E27FC236}">
                <a16:creationId xmlns:a16="http://schemas.microsoft.com/office/drawing/2014/main" id="{1608BA22-ECEC-69EF-8D33-EDA22412DA6C}"/>
              </a:ext>
            </a:extLst>
          </p:cNvPr>
          <p:cNvPicPr>
            <a:picLocks noChangeAspect="1"/>
          </p:cNvPicPr>
          <p:nvPr/>
        </p:nvPicPr>
        <p:blipFill rotWithShape="1">
          <a:blip r:embed="rId3"/>
          <a:srcRect r="33201" b="547"/>
          <a:stretch/>
        </p:blipFill>
        <p:spPr>
          <a:xfrm>
            <a:off x="9131766" y="1495686"/>
            <a:ext cx="2222034" cy="1057423"/>
          </a:xfrm>
          <a:prstGeom prst="rect">
            <a:avLst/>
          </a:prstGeom>
        </p:spPr>
      </p:pic>
      <p:pic>
        <p:nvPicPr>
          <p:cNvPr id="9" name="Picture 8">
            <a:extLst>
              <a:ext uri="{FF2B5EF4-FFF2-40B4-BE49-F238E27FC236}">
                <a16:creationId xmlns:a16="http://schemas.microsoft.com/office/drawing/2014/main" id="{659CCA37-107C-F241-0AAC-72EF26620B53}"/>
              </a:ext>
            </a:extLst>
          </p:cNvPr>
          <p:cNvPicPr>
            <a:picLocks noChangeAspect="1"/>
          </p:cNvPicPr>
          <p:nvPr/>
        </p:nvPicPr>
        <p:blipFill>
          <a:blip r:embed="rId4"/>
          <a:stretch>
            <a:fillRect/>
          </a:stretch>
        </p:blipFill>
        <p:spPr>
          <a:xfrm>
            <a:off x="4818668" y="2553109"/>
            <a:ext cx="6535131" cy="1759550"/>
          </a:xfrm>
          <a:prstGeom prst="rect">
            <a:avLst/>
          </a:prstGeom>
        </p:spPr>
      </p:pic>
      <p:pic>
        <p:nvPicPr>
          <p:cNvPr id="11" name="Picture 10">
            <a:extLst>
              <a:ext uri="{FF2B5EF4-FFF2-40B4-BE49-F238E27FC236}">
                <a16:creationId xmlns:a16="http://schemas.microsoft.com/office/drawing/2014/main" id="{61C83C09-5E70-9B5D-9AD9-323872382DD7}"/>
              </a:ext>
            </a:extLst>
          </p:cNvPr>
          <p:cNvPicPr>
            <a:picLocks noChangeAspect="1"/>
          </p:cNvPicPr>
          <p:nvPr/>
        </p:nvPicPr>
        <p:blipFill>
          <a:blip r:embed="rId5"/>
          <a:stretch>
            <a:fillRect/>
          </a:stretch>
        </p:blipFill>
        <p:spPr>
          <a:xfrm>
            <a:off x="310595" y="4720619"/>
            <a:ext cx="6755812" cy="1874145"/>
          </a:xfrm>
          <a:prstGeom prst="rect">
            <a:avLst/>
          </a:prstGeom>
        </p:spPr>
      </p:pic>
      <p:pic>
        <p:nvPicPr>
          <p:cNvPr id="13" name="Picture 12">
            <a:extLst>
              <a:ext uri="{FF2B5EF4-FFF2-40B4-BE49-F238E27FC236}">
                <a16:creationId xmlns:a16="http://schemas.microsoft.com/office/drawing/2014/main" id="{44A4FAD2-4D18-3046-7B85-7ABA09DCA006}"/>
              </a:ext>
            </a:extLst>
          </p:cNvPr>
          <p:cNvPicPr>
            <a:picLocks noChangeAspect="1"/>
          </p:cNvPicPr>
          <p:nvPr/>
        </p:nvPicPr>
        <p:blipFill>
          <a:blip r:embed="rId6"/>
          <a:stretch>
            <a:fillRect/>
          </a:stretch>
        </p:blipFill>
        <p:spPr>
          <a:xfrm>
            <a:off x="7582772" y="4403121"/>
            <a:ext cx="2948102" cy="2321956"/>
          </a:xfrm>
          <a:prstGeom prst="rect">
            <a:avLst/>
          </a:prstGeom>
        </p:spPr>
      </p:pic>
    </p:spTree>
    <p:extLst>
      <p:ext uri="{BB962C8B-B14F-4D97-AF65-F5344CB8AC3E}">
        <p14:creationId xmlns:p14="http://schemas.microsoft.com/office/powerpoint/2010/main" val="239133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5CB0AC-D0EA-DEAA-C3D9-47CE5989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13" y="1661662"/>
            <a:ext cx="4142105" cy="46045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AF1C79-4584-83C1-DF03-AA0EA97E5B4B}"/>
              </a:ext>
            </a:extLst>
          </p:cNvPr>
          <p:cNvSpPr txBox="1"/>
          <p:nvPr/>
        </p:nvSpPr>
        <p:spPr>
          <a:xfrm>
            <a:off x="4907279" y="2277215"/>
            <a:ext cx="6862406" cy="1938992"/>
          </a:xfrm>
          <a:prstGeom prst="rect">
            <a:avLst/>
          </a:prstGeom>
          <a:noFill/>
        </p:spPr>
        <p:txBody>
          <a:bodyPr wrap="square" rtlCol="0">
            <a:spAutoFit/>
          </a:bodyPr>
          <a:lstStyle/>
          <a:p>
            <a:r>
              <a:rPr lang="en-GB" sz="2400" dirty="0"/>
              <a:t>Scatter graph showing the light values obtained by the sensors, and it is shown that the lights are at their peak at the start of their day and then gradually decrease until around after 5pm where it starts to plateau and hits a minimum of 7.99</a:t>
            </a:r>
          </a:p>
        </p:txBody>
      </p:sp>
      <p:sp>
        <p:nvSpPr>
          <p:cNvPr id="5" name="TextBox 4">
            <a:extLst>
              <a:ext uri="{FF2B5EF4-FFF2-40B4-BE49-F238E27FC236}">
                <a16:creationId xmlns:a16="http://schemas.microsoft.com/office/drawing/2014/main" id="{75E7FFAE-B26B-D14D-D0E9-2951FF8A4044}"/>
              </a:ext>
            </a:extLst>
          </p:cNvPr>
          <p:cNvSpPr txBox="1"/>
          <p:nvPr/>
        </p:nvSpPr>
        <p:spPr>
          <a:xfrm>
            <a:off x="4907280" y="4580785"/>
            <a:ext cx="6862407" cy="1938992"/>
          </a:xfrm>
          <a:prstGeom prst="rect">
            <a:avLst/>
          </a:prstGeom>
          <a:noFill/>
        </p:spPr>
        <p:txBody>
          <a:bodyPr wrap="square" rtlCol="0">
            <a:spAutoFit/>
          </a:bodyPr>
          <a:lstStyle/>
          <a:p>
            <a:r>
              <a:rPr lang="en-GB" sz="2400" dirty="0"/>
              <a:t>With this data we have created the game so that the chances of lights being on around 9am will be the highest, and then it will fluctuate randomly between the mean value between 10am – 3pm and then begin to plateau 4pm onwards.</a:t>
            </a:r>
          </a:p>
        </p:txBody>
      </p:sp>
      <p:sp>
        <p:nvSpPr>
          <p:cNvPr id="6" name="TextBox 5">
            <a:extLst>
              <a:ext uri="{FF2B5EF4-FFF2-40B4-BE49-F238E27FC236}">
                <a16:creationId xmlns:a16="http://schemas.microsoft.com/office/drawing/2014/main" id="{F0D66C7D-FBB7-2DB8-5DBE-8D04EBD924BB}"/>
              </a:ext>
            </a:extLst>
          </p:cNvPr>
          <p:cNvSpPr txBox="1"/>
          <p:nvPr/>
        </p:nvSpPr>
        <p:spPr>
          <a:xfrm>
            <a:off x="1762835" y="338223"/>
            <a:ext cx="8666329" cy="1323439"/>
          </a:xfrm>
          <a:prstGeom prst="rect">
            <a:avLst/>
          </a:prstGeom>
          <a:noFill/>
        </p:spPr>
        <p:txBody>
          <a:bodyPr wrap="square" rtlCol="0">
            <a:spAutoFit/>
          </a:bodyPr>
          <a:lstStyle/>
          <a:p>
            <a:pPr algn="ctr"/>
            <a:r>
              <a:rPr lang="en-GB" sz="4000" dirty="0"/>
              <a:t>Example of how data has been used to influence the game</a:t>
            </a:r>
          </a:p>
        </p:txBody>
      </p:sp>
    </p:spTree>
    <p:extLst>
      <p:ext uri="{BB962C8B-B14F-4D97-AF65-F5344CB8AC3E}">
        <p14:creationId xmlns:p14="http://schemas.microsoft.com/office/powerpoint/2010/main" val="253015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3895-7230-D1F0-DDB3-9EE335CCB7E1}"/>
              </a:ext>
            </a:extLst>
          </p:cNvPr>
          <p:cNvSpPr>
            <a:spLocks noGrp="1"/>
          </p:cNvSpPr>
          <p:nvPr>
            <p:ph type="title"/>
          </p:nvPr>
        </p:nvSpPr>
        <p:spPr>
          <a:xfrm>
            <a:off x="838200" y="153678"/>
            <a:ext cx="10515600" cy="1325563"/>
          </a:xfrm>
        </p:spPr>
        <p:txBody>
          <a:bodyPr/>
          <a:lstStyle/>
          <a:p>
            <a:pPr algn="ctr"/>
            <a:r>
              <a:rPr lang="en-GB" dirty="0"/>
              <a:t>Sprites in game</a:t>
            </a:r>
          </a:p>
        </p:txBody>
      </p:sp>
      <p:sp>
        <p:nvSpPr>
          <p:cNvPr id="3" name="Content Placeholder 2">
            <a:extLst>
              <a:ext uri="{FF2B5EF4-FFF2-40B4-BE49-F238E27FC236}">
                <a16:creationId xmlns:a16="http://schemas.microsoft.com/office/drawing/2014/main" id="{D1106421-F8BB-20C6-2865-FFA9E6AB12F6}"/>
              </a:ext>
            </a:extLst>
          </p:cNvPr>
          <p:cNvSpPr>
            <a:spLocks noGrp="1"/>
          </p:cNvSpPr>
          <p:nvPr>
            <p:ph idx="1"/>
          </p:nvPr>
        </p:nvSpPr>
        <p:spPr>
          <a:xfrm>
            <a:off x="210402" y="1690688"/>
            <a:ext cx="4334301" cy="3688071"/>
          </a:xfrm>
        </p:spPr>
        <p:txBody>
          <a:bodyPr/>
          <a:lstStyle/>
          <a:p>
            <a:r>
              <a:rPr lang="en-GB" dirty="0"/>
              <a:t>All sprites and assets in the game have been hand drawn by our incredibly talented team member Hannah! Here is the drawing of our main avatar character and some of the icons with their on/off animations!</a:t>
            </a:r>
          </a:p>
        </p:txBody>
      </p:sp>
      <p:pic>
        <p:nvPicPr>
          <p:cNvPr id="5" name="Picture 4" descr="A picture containing shape&#10;&#10;Description automatically generated">
            <a:extLst>
              <a:ext uri="{FF2B5EF4-FFF2-40B4-BE49-F238E27FC236}">
                <a16:creationId xmlns:a16="http://schemas.microsoft.com/office/drawing/2014/main" id="{2DC3576E-630E-B24B-47D4-3029B8372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32" y="1793647"/>
            <a:ext cx="2890400" cy="4046561"/>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5493D632-18B5-60A4-6BCC-F9C9DDE34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299" y="1206383"/>
            <a:ext cx="2222615" cy="2222615"/>
          </a:xfrm>
          <a:prstGeom prst="rect">
            <a:avLst/>
          </a:prstGeom>
        </p:spPr>
      </p:pic>
      <p:pic>
        <p:nvPicPr>
          <p:cNvPr id="9" name="Picture 8" descr="A picture containing text, wall, indoor, electronics&#10;&#10;Description automatically generated">
            <a:extLst>
              <a:ext uri="{FF2B5EF4-FFF2-40B4-BE49-F238E27FC236}">
                <a16:creationId xmlns:a16="http://schemas.microsoft.com/office/drawing/2014/main" id="{A14CEC47-155B-D953-79DD-1819F51D3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983" y="1206382"/>
            <a:ext cx="2222615" cy="2222615"/>
          </a:xfrm>
          <a:prstGeom prst="rect">
            <a:avLst/>
          </a:prstGeom>
        </p:spPr>
      </p:pic>
      <p:pic>
        <p:nvPicPr>
          <p:cNvPr id="11" name="Picture 10" descr="A picture containing text, window&#10;&#10;Description automatically generated">
            <a:extLst>
              <a:ext uri="{FF2B5EF4-FFF2-40B4-BE49-F238E27FC236}">
                <a16:creationId xmlns:a16="http://schemas.microsoft.com/office/drawing/2014/main" id="{6901B5D3-1A2F-92AC-D6EE-44A443E88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1260" y="3221036"/>
            <a:ext cx="2157723" cy="2157723"/>
          </a:xfrm>
          <a:prstGeom prst="rect">
            <a:avLst/>
          </a:prstGeom>
        </p:spPr>
      </p:pic>
      <p:pic>
        <p:nvPicPr>
          <p:cNvPr id="14" name="Picture 13" descr="Shape, rectangle&#10;&#10;Description automatically generated">
            <a:extLst>
              <a:ext uri="{FF2B5EF4-FFF2-40B4-BE49-F238E27FC236}">
                <a16:creationId xmlns:a16="http://schemas.microsoft.com/office/drawing/2014/main" id="{617B2A2F-732D-D759-6EA5-587B26EFEC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4448" y="3188588"/>
            <a:ext cx="2222617" cy="2222617"/>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66B241D8-47A9-F1A7-6C57-17B1958735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0653" y="4867961"/>
            <a:ext cx="2575905" cy="2575905"/>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7AA53167-3E9F-B7B7-F454-E792DC3506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41702" y="4867959"/>
            <a:ext cx="2575906" cy="2575906"/>
          </a:xfrm>
          <a:prstGeom prst="rect">
            <a:avLst/>
          </a:prstGeom>
        </p:spPr>
      </p:pic>
    </p:spTree>
    <p:extLst>
      <p:ext uri="{BB962C8B-B14F-4D97-AF65-F5344CB8AC3E}">
        <p14:creationId xmlns:p14="http://schemas.microsoft.com/office/powerpoint/2010/main" val="14719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F3C7-2AD5-47CD-9C44-B6126A00F83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791E9E5-0F1C-A159-49D5-4B06035F7B6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77193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36B88846D5AF49B5D93CC0AF7904EC" ma:contentTypeVersion="4" ma:contentTypeDescription="Create a new document." ma:contentTypeScope="" ma:versionID="463bb2b6dfd73ae548f9e20bc369b544">
  <xsd:schema xmlns:xsd="http://www.w3.org/2001/XMLSchema" xmlns:xs="http://www.w3.org/2001/XMLSchema" xmlns:p="http://schemas.microsoft.com/office/2006/metadata/properties" xmlns:ns3="f0d32fca-ba8b-44e2-b905-c3819fe7aa71" targetNamespace="http://schemas.microsoft.com/office/2006/metadata/properties" ma:root="true" ma:fieldsID="effbfce9ab2b0fde32c6d6a12755290b" ns3:_="">
    <xsd:import namespace="f0d32fca-ba8b-44e2-b905-c3819fe7aa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32fca-ba8b-44e2-b905-c3819fe7aa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D8BB18-FCA4-40E4-8D2A-0E9BAC45F341}">
  <ds:schemaRefs>
    <ds:schemaRef ds:uri="http://schemas.microsoft.com/sharepoint/v3/contenttype/forms"/>
  </ds:schemaRefs>
</ds:datastoreItem>
</file>

<file path=customXml/itemProps2.xml><?xml version="1.0" encoding="utf-8"?>
<ds:datastoreItem xmlns:ds="http://schemas.openxmlformats.org/officeDocument/2006/customXml" ds:itemID="{F8677D7A-C6FD-4F65-86A3-F418163950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32fca-ba8b-44e2-b905-c3819fe7aa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722243-D581-43DE-ABB5-342421EA0F8E}">
  <ds:schemaRefs>
    <ds:schemaRef ds:uri="http://purl.org/dc/elements/1.1/"/>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f0d32fca-ba8b-44e2-b905-c3819fe7aa71"/>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41</TotalTime>
  <Words>359</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What is our game?</vt:lpstr>
      <vt:lpstr>How Have we collected data?</vt:lpstr>
      <vt:lpstr>PowerPoint Presentation</vt:lpstr>
      <vt:lpstr>Sprites in game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ismaeelali1256@outlook.com</dc:creator>
  <cp:lastModifiedBy>ISMAEEL ALI</cp:lastModifiedBy>
  <cp:revision>1</cp:revision>
  <dcterms:created xsi:type="dcterms:W3CDTF">2022-11-20T03:47:18Z</dcterms:created>
  <dcterms:modified xsi:type="dcterms:W3CDTF">2022-11-20T04:30:57Z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0x010100A936B88846D5AF49B5D93CC0AF7904EC</vt:lpwstr>
  </property>
</Properties>
</file>