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 autoCompressPictures="0">
  <p:sldMasterIdLst>
    <p:sldMasterId id="2147483662" r:id="rId1"/>
    <p:sldMasterId id="2147483663" r:id="rId2"/>
  </p:sldMasterIdLst>
  <p:notesMasterIdLst>
    <p:notesMasterId r:id="rId28"/>
  </p:notesMasterIdLst>
  <p:sldIdLst>
    <p:sldId id="269" r:id="rId3"/>
    <p:sldId id="346" r:id="rId4"/>
    <p:sldId id="345" r:id="rId5"/>
    <p:sldId id="341" r:id="rId6"/>
    <p:sldId id="324" r:id="rId7"/>
    <p:sldId id="331" r:id="rId8"/>
    <p:sldId id="325" r:id="rId9"/>
    <p:sldId id="339" r:id="rId10"/>
    <p:sldId id="348" r:id="rId11"/>
    <p:sldId id="349" r:id="rId12"/>
    <p:sldId id="323" r:id="rId13"/>
    <p:sldId id="350" r:id="rId14"/>
    <p:sldId id="351" r:id="rId15"/>
    <p:sldId id="352" r:id="rId16"/>
    <p:sldId id="353" r:id="rId17"/>
    <p:sldId id="354" r:id="rId18"/>
    <p:sldId id="355" r:id="rId19"/>
    <p:sldId id="357" r:id="rId20"/>
    <p:sldId id="356" r:id="rId21"/>
    <p:sldId id="358" r:id="rId22"/>
    <p:sldId id="359" r:id="rId23"/>
    <p:sldId id="360" r:id="rId24"/>
    <p:sldId id="343" r:id="rId25"/>
    <p:sldId id="326" r:id="rId26"/>
    <p:sldId id="347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Merriweather" panose="020B0604020202020204" charset="0"/>
      <p:regular r:id="rId33"/>
      <p:bold r:id="rId34"/>
      <p:italic r:id="rId35"/>
      <p:boldItalic r:id="rId36"/>
    </p:embeddedFont>
    <p:embeddedFont>
      <p:font typeface="Open Sans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81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59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413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3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131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9754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5196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165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209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154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9769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249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5154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252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93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9123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74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82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37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778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49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14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800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_Slide_Dark_Green">
  <p:cSld name="2_Standard_Slide_Dark_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Column_Slide_Dark_Green">
  <p:cSld name="Two_Column_Slide_Dark_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201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–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697132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  <a:defRPr sz="2401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Column_Slide_Green">
  <p:cSld name="Two_Column_Slide_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201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–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9132"/>
            <a:ext cx="6697133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  <a:defRPr sz="2401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_Slide_Dark_Green">
  <p:cSld name="1_Standard_Slide_Dark_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Column_Slide_Dark_Green">
  <p:cSld name="Two_Column_Slide_Dark_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575050" y="1491919"/>
            <a:ext cx="5111700" cy="4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2013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–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57201" y="1491919"/>
            <a:ext cx="3008400" cy="4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6972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  <a:defRPr sz="2401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Column_Slide_Green">
  <p:cSld name="Two_Column_Slide_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575050" y="1491919"/>
            <a:ext cx="5111700" cy="4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2013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–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57201" y="1491919"/>
            <a:ext cx="3008400" cy="4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9132"/>
            <a:ext cx="66972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  <a:defRPr sz="2401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1"/>
              <a:buFont typeface="Merriweather"/>
              <a:buNone/>
              <a:defRPr sz="3300" b="0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42000" y="1602000"/>
            <a:ext cx="41184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6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1"/>
              <a:buFont typeface="Arial"/>
              <a:buChar char="•"/>
              <a:defRPr sz="2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2013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–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0" y="1602000"/>
            <a:ext cx="4114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6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1"/>
              <a:buFont typeface="Arial"/>
              <a:buChar char="•"/>
              <a:defRPr sz="2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2013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–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_Slide_Dark_Green">
  <p:cSld name="Standard_Slide_Dark_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  <a:defRPr sz="2401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201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–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703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_Slide_Dark_Green">
  <p:cSld name="Standard_Slide_Dark_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  <a:defRPr sz="2401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201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–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_Slide_Dark_Green">
  <p:cSld name="2_Standard_Slide_Dark_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_Slide_Green">
  <p:cSld name="Standard_Slide_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201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–"/>
              <a:defRPr sz="21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  <a:defRPr sz="2401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  <p:sldLayoutId id="2147483660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ieljcarter/teach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457200" y="1772075"/>
            <a:ext cx="8229600" cy="165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Principal Components Analysis: Theory</a:t>
            </a:r>
          </a:p>
          <a:p>
            <a:pPr marL="0" marR="0" lvl="0" indent="0" algn="ctr" rtl="0">
              <a:lnSpc>
                <a:spcPct val="150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dirty="0">
                <a:solidFill>
                  <a:schemeClr val="accent2"/>
                </a:solidFill>
                <a:latin typeface="Merriweather"/>
                <a:sym typeface="Merriweather"/>
              </a:rPr>
              <a:t>(or, PCA as explained by beer!)</a:t>
            </a:r>
            <a:endParaRPr sz="1000" dirty="0"/>
          </a:p>
        </p:txBody>
      </p:sp>
      <p:sp>
        <p:nvSpPr>
          <p:cNvPr id="169" name="Shape 169"/>
          <p:cNvSpPr txBox="1"/>
          <p:nvPr/>
        </p:nvSpPr>
        <p:spPr>
          <a:xfrm>
            <a:off x="457201" y="3741570"/>
            <a:ext cx="8229600" cy="106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None/>
            </a:pPr>
            <a:r>
              <a:rPr lang="en-US" sz="1625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Social Epidemiology Course – March 4th, 2019</a:t>
            </a:r>
            <a:endParaRPr sz="1625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None/>
            </a:pPr>
            <a:endParaRPr sz="1625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Daniel J Carter (he/him)</a:t>
            </a:r>
            <a:endParaRPr sz="1800"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None/>
            </a:pPr>
            <a:endParaRPr sz="1625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None/>
            </a:pPr>
            <a:r>
              <a:rPr lang="en-US" sz="1625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Research Fellow in Social Epidemiology</a:t>
            </a:r>
            <a:endParaRPr sz="1625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Shape 170" descr="Image result for twitter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5360" y="5680458"/>
            <a:ext cx="614836" cy="61483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6960196" y="5726266"/>
            <a:ext cx="18057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@methodsmandan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@LSHTM_TB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sz="2401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Principal Components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GB" dirty="0"/>
          </a:p>
          <a:p>
            <a:pPr marL="457200" lvl="1" indent="0">
              <a:spcBef>
                <a:spcPts val="0"/>
              </a:spcBef>
              <a:buSzPts val="1800"/>
              <a:buNone/>
            </a:pPr>
            <a:r>
              <a:rPr lang="en-GB" dirty="0"/>
              <a:t>Note that the line of best fit is a </a:t>
            </a:r>
            <a:r>
              <a:rPr lang="en-GB" b="1" dirty="0"/>
              <a:t>linear combination </a:t>
            </a:r>
            <a:r>
              <a:rPr lang="en-GB" dirty="0"/>
              <a:t>of the two different beer properties Alcohol Content and Drinker Rating</a:t>
            </a: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endParaRPr lang="en-GB" dirty="0"/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r>
              <a:rPr lang="en-GB" b="1" u="sng" dirty="0"/>
              <a:t>We call this line the first principal component</a:t>
            </a: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endParaRPr lang="en-GB" dirty="0"/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r>
              <a:rPr lang="en-GB" dirty="0"/>
              <a:t>When we draw a regression line, we essentially summarise the data down to its simpler linear structure</a:t>
            </a: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endParaRPr lang="en-GB" dirty="0"/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r>
              <a:rPr lang="en-GB" dirty="0"/>
              <a:t>E.g. like the Son of Man analogy, we summarise a cloud of points with one line.</a:t>
            </a: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101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hape 188">
            <a:extLst>
              <a:ext uri="{FF2B5EF4-FFF2-40B4-BE49-F238E27FC236}">
                <a16:creationId xmlns:a16="http://schemas.microsoft.com/office/drawing/2014/main" id="{ECE7E310-F015-45B9-80FC-7FC3F2DF7D60}"/>
              </a:ext>
            </a:extLst>
          </p:cNvPr>
          <p:cNvSpPr txBox="1"/>
          <p:nvPr/>
        </p:nvSpPr>
        <p:spPr>
          <a:xfrm>
            <a:off x="589085" y="5380182"/>
            <a:ext cx="7965830" cy="7073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PCA is a method of summarizing data that reduces its complexity, while still keeping the essential features of the data</a:t>
            </a: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0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250615-EAB7-4ED1-AABC-A834DBA9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423" y="1538572"/>
            <a:ext cx="7844589" cy="4841232"/>
          </a:xfrm>
          <a:prstGeom prst="rect">
            <a:avLst/>
          </a:prstGeom>
        </p:spPr>
      </p:pic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dirty="0"/>
              <a:t>PCA in 5 Simple-</a:t>
            </a:r>
            <a:r>
              <a:rPr lang="en-US" dirty="0" err="1"/>
              <a:t>ish</a:t>
            </a:r>
            <a:r>
              <a:rPr lang="en-US" dirty="0"/>
              <a:t> Steps 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9AEC2-A1EE-4EAF-AD7F-44BE81ED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7818"/>
            <a:ext cx="3765884" cy="4821382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</a:rPr>
              <a:t>STEP 1: Standardise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Center</a:t>
            </a:r>
            <a:r>
              <a:rPr lang="en-GB" dirty="0"/>
              <a:t> each variable at its mean and divide by the SD </a:t>
            </a:r>
          </a:p>
          <a:p>
            <a:endParaRPr lang="en-GB" dirty="0"/>
          </a:p>
          <a:p>
            <a:r>
              <a:rPr lang="en-GB" dirty="0"/>
              <a:t> 	Each variable now has:</a:t>
            </a:r>
            <a:br>
              <a:rPr lang="en-GB" dirty="0"/>
            </a:br>
            <a:r>
              <a:rPr lang="en-GB" dirty="0"/>
              <a:t>mean = 0 , </a:t>
            </a:r>
            <a:br>
              <a:rPr lang="en-GB" dirty="0"/>
            </a:br>
            <a:r>
              <a:rPr lang="en-GB" dirty="0"/>
              <a:t>variance = 1 </a:t>
            </a:r>
            <a:br>
              <a:rPr lang="en-GB" dirty="0"/>
            </a:br>
            <a:r>
              <a:rPr lang="en-GB" dirty="0"/>
              <a:t>(see also: z-score)</a:t>
            </a:r>
          </a:p>
          <a:p>
            <a:endParaRPr lang="en-GB" dirty="0"/>
          </a:p>
          <a:p>
            <a:r>
              <a:rPr lang="en-GB" dirty="0"/>
              <a:t>	Ensures measurement scale doesn’t affect the result.</a:t>
            </a:r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655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dirty="0"/>
              <a:t>PCA in 5 Simple-</a:t>
            </a:r>
            <a:r>
              <a:rPr lang="en-US" dirty="0" err="1"/>
              <a:t>ish</a:t>
            </a:r>
            <a:r>
              <a:rPr lang="en-US" dirty="0"/>
              <a:t> Steps 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9AEC2-A1EE-4EAF-AD7F-44BE81ED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77818"/>
            <a:ext cx="8205538" cy="4821382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</a:rPr>
              <a:t>STEP 2: Get Covariances &amp; Variances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sz="2000" dirty="0"/>
              <a:t>How does each variable vary within itself and with others?</a:t>
            </a:r>
          </a:p>
          <a:p>
            <a:endParaRPr lang="en-GB" sz="2000" dirty="0"/>
          </a:p>
          <a:p>
            <a:r>
              <a:rPr lang="en-GB" sz="2000" dirty="0"/>
              <a:t> 	Each variable contributes how much to total variance?</a:t>
            </a:r>
          </a:p>
          <a:p>
            <a:endParaRPr lang="en-GB" sz="2000" dirty="0"/>
          </a:p>
          <a:p>
            <a:r>
              <a:rPr lang="en-GB" sz="2000" dirty="0"/>
              <a:t>The below is the variance-covariance matrix. 0.683 is the correlation between the two variable and the slope of the best fit line.</a:t>
            </a:r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CD2705-5EE0-4EBD-A837-2EB73B44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852" y="4656221"/>
            <a:ext cx="4425867" cy="18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5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7D920-0B42-4D44-A665-E1A51321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120" y="1496233"/>
            <a:ext cx="7812424" cy="4821382"/>
          </a:xfrm>
          <a:prstGeom prst="rect">
            <a:avLst/>
          </a:prstGeom>
        </p:spPr>
      </p:pic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dirty="0"/>
              <a:t>PCA in 5 Simple-</a:t>
            </a:r>
            <a:r>
              <a:rPr lang="en-US" dirty="0" err="1"/>
              <a:t>ish</a:t>
            </a:r>
            <a:r>
              <a:rPr lang="en-US" dirty="0"/>
              <a:t> Steps 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9AEC2-A1EE-4EAF-AD7F-44BE81ED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77818"/>
            <a:ext cx="3946359" cy="4821382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</a:rPr>
              <a:t>STEP 3: Get eigenvectors and rotate</a:t>
            </a:r>
          </a:p>
          <a:p>
            <a:endParaRPr lang="en-GB" sz="2400" dirty="0">
              <a:solidFill>
                <a:srgbClr val="002060"/>
              </a:solidFill>
            </a:endParaRPr>
          </a:p>
          <a:p>
            <a:r>
              <a:rPr lang="en-GB" sz="2400" dirty="0">
                <a:solidFill>
                  <a:srgbClr val="C00000"/>
                </a:solidFill>
              </a:rPr>
              <a:t>  </a:t>
            </a:r>
            <a:r>
              <a:rPr lang="en-GB" sz="2000" dirty="0">
                <a:solidFill>
                  <a:srgbClr val="C00000"/>
                </a:solidFill>
              </a:rPr>
              <a:t>What is another name for these lines of best fit?</a:t>
            </a:r>
          </a:p>
          <a:p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>
                <a:solidFill>
                  <a:srgbClr val="C00000"/>
                </a:solidFill>
              </a:rPr>
              <a:t>  What is the light black line?</a:t>
            </a:r>
          </a:p>
          <a:p>
            <a:endParaRPr lang="en-GB" dirty="0"/>
          </a:p>
          <a:p>
            <a:r>
              <a:rPr lang="en-GB" sz="2000" dirty="0"/>
              <a:t>  Rotate the data such that the ‘lines of best fit’ are the new axes</a:t>
            </a:r>
          </a:p>
          <a:p>
            <a:endParaRPr lang="en-GB" sz="2000" dirty="0"/>
          </a:p>
          <a:p>
            <a:r>
              <a:rPr lang="en-GB" sz="2000" dirty="0">
                <a:solidFill>
                  <a:srgbClr val="C00000"/>
                </a:solidFill>
              </a:rPr>
              <a:t>	</a:t>
            </a:r>
          </a:p>
          <a:p>
            <a:endParaRPr lang="en-GB" sz="2000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337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dirty="0"/>
              <a:t>PCA in 5 Simple-</a:t>
            </a:r>
            <a:r>
              <a:rPr lang="en-US" dirty="0" err="1"/>
              <a:t>ish</a:t>
            </a:r>
            <a:r>
              <a:rPr lang="en-US" dirty="0"/>
              <a:t> Steps 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9AEC2-A1EE-4EAF-AD7F-44BE81ED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77818"/>
            <a:ext cx="8133348" cy="4821382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</a:rPr>
              <a:t>STEP 3: Get eigenvectors and rotate</a:t>
            </a:r>
          </a:p>
          <a:p>
            <a:endParaRPr lang="en-GB" sz="2400" dirty="0">
              <a:solidFill>
                <a:srgbClr val="002060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The eigenvectors represent how far we have to rotate the axes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Multiplying each point by the eigenvectors gives </a:t>
            </a:r>
            <a:r>
              <a:rPr lang="en-GB" sz="2000" b="1" dirty="0">
                <a:solidFill>
                  <a:schemeClr val="tx1"/>
                </a:solidFill>
              </a:rPr>
              <a:t>scores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Below are the eigenvectors from this data:</a:t>
            </a:r>
            <a:endParaRPr lang="en-GB" dirty="0">
              <a:solidFill>
                <a:schemeClr val="tx1"/>
              </a:solidFill>
            </a:endParaRPr>
          </a:p>
          <a:p>
            <a:endParaRPr lang="en-GB" sz="2000" dirty="0"/>
          </a:p>
          <a:p>
            <a:r>
              <a:rPr lang="en-GB" sz="2000" dirty="0">
                <a:solidFill>
                  <a:srgbClr val="C00000"/>
                </a:solidFill>
              </a:rPr>
              <a:t>	</a:t>
            </a:r>
          </a:p>
          <a:p>
            <a:endParaRPr lang="en-GB" sz="2000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5CA59-5A40-461A-859B-D44048281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268" y="4648116"/>
            <a:ext cx="4489464" cy="16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6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917A9-5494-4B70-9D42-30E7B3E9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68" y="1979641"/>
            <a:ext cx="7904747" cy="4878359"/>
          </a:xfrm>
          <a:prstGeom prst="rect">
            <a:avLst/>
          </a:prstGeom>
        </p:spPr>
      </p:pic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dirty="0"/>
              <a:t>PCA in 5 Simple-</a:t>
            </a:r>
            <a:r>
              <a:rPr lang="en-US" dirty="0" err="1"/>
              <a:t>ish</a:t>
            </a:r>
            <a:r>
              <a:rPr lang="en-US" dirty="0"/>
              <a:t> Steps 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9AEC2-A1EE-4EAF-AD7F-44BE81ED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41" y="1285312"/>
            <a:ext cx="8133348" cy="4821382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</a:rPr>
              <a:t>STEP 3: Get eigenvectors and rotate</a:t>
            </a:r>
          </a:p>
          <a:p>
            <a:endParaRPr lang="en-GB" sz="2400" dirty="0">
              <a:solidFill>
                <a:srgbClr val="002060"/>
              </a:solidFill>
            </a:endParaRPr>
          </a:p>
          <a:p>
            <a:r>
              <a:rPr lang="en-GB" sz="2000" b="1" dirty="0"/>
              <a:t>Scores:</a:t>
            </a:r>
          </a:p>
          <a:p>
            <a:r>
              <a:rPr lang="en-GB" sz="2000" dirty="0">
                <a:solidFill>
                  <a:srgbClr val="C00000"/>
                </a:solidFill>
              </a:rPr>
              <a:t>	</a:t>
            </a:r>
          </a:p>
          <a:p>
            <a:endParaRPr lang="en-GB" sz="2000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33539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dirty="0"/>
              <a:t>PCA in 5 Simple-</a:t>
            </a:r>
            <a:r>
              <a:rPr lang="en-US" dirty="0" err="1"/>
              <a:t>ish</a:t>
            </a:r>
            <a:r>
              <a:rPr lang="en-US" dirty="0"/>
              <a:t> Steps 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9AEC2-A1EE-4EAF-AD7F-44BE81ED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77818"/>
            <a:ext cx="8133348" cy="4821382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</a:rPr>
              <a:t>STEP 4: Get the eigenvalues</a:t>
            </a:r>
          </a:p>
          <a:p>
            <a:endParaRPr lang="en-GB" sz="2400" dirty="0">
              <a:solidFill>
                <a:srgbClr val="002060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The eigenvalues represent how much variance each principal component accounts for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The eigenvalues for these data are </a:t>
            </a:r>
            <a:r>
              <a:rPr lang="en-GB" sz="2000" b="1" dirty="0">
                <a:solidFill>
                  <a:schemeClr val="tx1"/>
                </a:solidFill>
              </a:rPr>
              <a:t>EV1 = 1.68 </a:t>
            </a:r>
            <a:r>
              <a:rPr lang="en-GB" sz="2000" dirty="0">
                <a:solidFill>
                  <a:schemeClr val="tx1"/>
                </a:solidFill>
              </a:rPr>
              <a:t>and </a:t>
            </a:r>
            <a:r>
              <a:rPr lang="en-GB" sz="2000" b="1" dirty="0">
                <a:solidFill>
                  <a:schemeClr val="tx1"/>
                </a:solidFill>
              </a:rPr>
              <a:t>EV2 = 0.33</a:t>
            </a:r>
            <a:r>
              <a:rPr lang="en-GB" sz="2000" dirty="0">
                <a:solidFill>
                  <a:schemeClr val="tx1"/>
                </a:solidFill>
              </a:rPr>
              <a:t>, out of a total variance of 2.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Therefore, PC1 represents </a:t>
            </a:r>
            <a:r>
              <a:rPr lang="en-GB" sz="2000" b="1" dirty="0">
                <a:solidFill>
                  <a:schemeClr val="tx1"/>
                </a:solidFill>
              </a:rPr>
              <a:t>84% of the total variance </a:t>
            </a:r>
            <a:r>
              <a:rPr lang="en-GB" sz="2000" dirty="0">
                <a:solidFill>
                  <a:schemeClr val="tx1"/>
                </a:solidFill>
              </a:rPr>
              <a:t>(and thus is a very good summary of the two properties!)</a:t>
            </a:r>
            <a:endParaRPr lang="en-GB" dirty="0">
              <a:solidFill>
                <a:schemeClr val="tx1"/>
              </a:solidFill>
            </a:endParaRPr>
          </a:p>
          <a:p>
            <a:endParaRPr lang="en-GB" sz="2000" dirty="0"/>
          </a:p>
          <a:p>
            <a:r>
              <a:rPr lang="en-GB" sz="2000" dirty="0">
                <a:solidFill>
                  <a:srgbClr val="C00000"/>
                </a:solidFill>
              </a:rPr>
              <a:t>	</a:t>
            </a:r>
          </a:p>
          <a:p>
            <a:endParaRPr lang="en-GB" sz="2000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6847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dirty="0"/>
              <a:t>PCA in 5 Simple-</a:t>
            </a:r>
            <a:r>
              <a:rPr lang="en-US" dirty="0" err="1"/>
              <a:t>ish</a:t>
            </a:r>
            <a:r>
              <a:rPr lang="en-US" dirty="0"/>
              <a:t> Steps 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9AEC2-A1EE-4EAF-AD7F-44BE81ED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477818"/>
            <a:ext cx="8133348" cy="4821382"/>
          </a:xfrm>
        </p:spPr>
        <p:txBody>
          <a:bodyPr/>
          <a:lstStyle/>
          <a:p>
            <a:r>
              <a:rPr lang="en-GB" sz="2400" dirty="0">
                <a:solidFill>
                  <a:srgbClr val="002060"/>
                </a:solidFill>
              </a:rPr>
              <a:t>STEP 5: Visualise and Interpret</a:t>
            </a:r>
          </a:p>
          <a:p>
            <a:endParaRPr lang="en-GB" sz="2400" dirty="0">
              <a:solidFill>
                <a:srgbClr val="002060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We interpret PCA using ‘loadings’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Loadings are the eigenvectors rescaled by the eigenvalues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They are useful because they show us the correlation between each PC and each variable.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One way of visualising loadings is through a biplot:</a:t>
            </a:r>
            <a:endParaRPr lang="en-GB" dirty="0">
              <a:solidFill>
                <a:schemeClr val="tx1"/>
              </a:solidFill>
            </a:endParaRPr>
          </a:p>
          <a:p>
            <a:endParaRPr lang="en-GB" sz="2000" dirty="0"/>
          </a:p>
          <a:p>
            <a:r>
              <a:rPr lang="en-GB" sz="2000" dirty="0">
                <a:solidFill>
                  <a:srgbClr val="C00000"/>
                </a:solidFill>
              </a:rPr>
              <a:t>	</a:t>
            </a:r>
          </a:p>
          <a:p>
            <a:endParaRPr lang="en-GB" sz="2000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5850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9D23E0-A703-4014-A74B-D68CBA94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039" y="2734621"/>
            <a:ext cx="6946234" cy="4286820"/>
          </a:xfrm>
          <a:prstGeom prst="rect">
            <a:avLst/>
          </a:prstGeom>
        </p:spPr>
      </p:pic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dirty="0"/>
              <a:t>PCA in 5 Simple-</a:t>
            </a:r>
            <a:r>
              <a:rPr lang="en-US" dirty="0" err="1"/>
              <a:t>ish</a:t>
            </a:r>
            <a:r>
              <a:rPr lang="en-US" dirty="0"/>
              <a:t> Steps 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9AEC2-A1EE-4EAF-AD7F-44BE81ED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505" y="1191125"/>
            <a:ext cx="8843211" cy="3519905"/>
          </a:xfrm>
        </p:spPr>
        <p:txBody>
          <a:bodyPr/>
          <a:lstStyle/>
          <a:p>
            <a:r>
              <a:rPr lang="en-GB" dirty="0"/>
              <a:t>Arrows = Loadings = point in direction of INCREASING variable values</a:t>
            </a:r>
          </a:p>
          <a:p>
            <a:endParaRPr lang="en-GB" dirty="0"/>
          </a:p>
          <a:p>
            <a:r>
              <a:rPr lang="en-GB" dirty="0"/>
              <a:t>Higher rating = low PC1 and Higher alcohol = low PC1</a:t>
            </a:r>
          </a:p>
          <a:p>
            <a:endParaRPr lang="en-GB" dirty="0"/>
          </a:p>
          <a:p>
            <a:r>
              <a:rPr lang="en-GB" b="1" dirty="0"/>
              <a:t>Summary score</a:t>
            </a:r>
            <a:r>
              <a:rPr lang="en-GB" dirty="0"/>
              <a:t>: low if a beer is well-regarded and high in alcohol</a:t>
            </a:r>
          </a:p>
        </p:txBody>
      </p:sp>
    </p:spTree>
    <p:extLst>
      <p:ext uri="{BB962C8B-B14F-4D97-AF65-F5344CB8AC3E}">
        <p14:creationId xmlns:p14="http://schemas.microsoft.com/office/powerpoint/2010/main" val="102532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9D23E0-A703-4014-A74B-D68CBA94D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63" y="1273281"/>
            <a:ext cx="8891337" cy="5487226"/>
          </a:xfrm>
          <a:prstGeom prst="rect">
            <a:avLst/>
          </a:prstGeom>
        </p:spPr>
      </p:pic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dirty="0"/>
              <a:t>PCA in 5 Simple-</a:t>
            </a:r>
            <a:r>
              <a:rPr lang="en-US" dirty="0" err="1"/>
              <a:t>ish</a:t>
            </a:r>
            <a:r>
              <a:rPr lang="en-US" dirty="0"/>
              <a:t> Steps 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9AEC2-A1EE-4EAF-AD7F-44BE81ED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73281"/>
            <a:ext cx="8133348" cy="4821382"/>
          </a:xfrm>
        </p:spPr>
        <p:txBody>
          <a:bodyPr/>
          <a:lstStyle/>
          <a:p>
            <a:r>
              <a:rPr lang="en-GB" dirty="0"/>
              <a:t>Which beers should we expect to have low values of PC1?</a:t>
            </a:r>
          </a:p>
        </p:txBody>
      </p:sp>
    </p:spTree>
    <p:extLst>
      <p:ext uri="{BB962C8B-B14F-4D97-AF65-F5344CB8AC3E}">
        <p14:creationId xmlns:p14="http://schemas.microsoft.com/office/powerpoint/2010/main" val="103911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dirty="0"/>
              <a:t>Methods Week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lvl="0" indent="-285750">
              <a:spcBef>
                <a:spcPts val="0"/>
              </a:spcBef>
              <a:buFont typeface="Noto Sans Symbols"/>
              <a:buChar char="▪"/>
            </a:pPr>
            <a:r>
              <a:rPr lang="en-GB" sz="2000" dirty="0"/>
              <a:t>Learning methodology is often about revisiting the same concepts, deepening your understanding each time and connecting to big picture concepts</a:t>
            </a:r>
          </a:p>
          <a:p>
            <a:pPr marL="285750" lvl="0" indent="-285750">
              <a:spcBef>
                <a:spcPts val="0"/>
              </a:spcBef>
              <a:buFont typeface="Noto Sans Symbols"/>
              <a:buChar char="▪"/>
            </a:pPr>
            <a:endParaRPr lang="en-GB" sz="2000" dirty="0"/>
          </a:p>
          <a:p>
            <a:pPr marL="285750" lvl="0" indent="-285750">
              <a:spcBef>
                <a:spcPts val="0"/>
              </a:spcBef>
              <a:buFont typeface="Noto Sans Symbols"/>
              <a:buChar char="▪"/>
            </a:pPr>
            <a:r>
              <a:rPr lang="en-GB" sz="2000" dirty="0"/>
              <a:t>All my teaching materials, code for the practical sessions and a selection of papers I find useful on these topics are available on my </a:t>
            </a:r>
            <a:r>
              <a:rPr lang="en-GB" sz="2000" dirty="0" err="1"/>
              <a:t>github</a:t>
            </a:r>
            <a:r>
              <a:rPr lang="en-GB" sz="2000" dirty="0"/>
              <a:t>: </a:t>
            </a:r>
            <a:r>
              <a:rPr lang="en-GB" sz="2000" dirty="0">
                <a:hlinkClick r:id="rId3"/>
              </a:rPr>
              <a:t>https://github.com/danieljcarter/teaching</a:t>
            </a:r>
            <a:endParaRPr lang="en-GB" sz="2000" dirty="0"/>
          </a:p>
          <a:p>
            <a:pPr marL="285750" lvl="0" indent="-285750">
              <a:spcBef>
                <a:spcPts val="0"/>
              </a:spcBef>
              <a:buFont typeface="Noto Sans Symbols"/>
              <a:buChar char="▪"/>
            </a:pPr>
            <a:endParaRPr lang="en-GB" sz="2000" dirty="0"/>
          </a:p>
          <a:p>
            <a:pPr marL="285750" lvl="0" indent="-285750">
              <a:spcBef>
                <a:spcPts val="0"/>
              </a:spcBef>
              <a:buFont typeface="Noto Sans Symbols"/>
              <a:buChar char="▪"/>
            </a:pPr>
            <a:r>
              <a:rPr lang="en-GB" sz="2000" dirty="0"/>
              <a:t>I will also hold an 'office hour' after Wednesday's lecture in G14 for any residual questions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963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dirty="0"/>
              <a:t>PCA in 5 Simple-</a:t>
            </a:r>
            <a:r>
              <a:rPr lang="en-US" dirty="0" err="1"/>
              <a:t>ish</a:t>
            </a:r>
            <a:r>
              <a:rPr lang="en-US" dirty="0"/>
              <a:t> Steps 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9AEC2-A1EE-4EAF-AD7F-44BE81ED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505" y="1191125"/>
            <a:ext cx="8843211" cy="3519905"/>
          </a:xfrm>
        </p:spPr>
        <p:txBody>
          <a:bodyPr/>
          <a:lstStyle/>
          <a:p>
            <a:r>
              <a:rPr lang="en-GB" dirty="0"/>
              <a:t>Here is the biplot for the PCA when we add in ‘Year first brewed’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A6CC7-75B2-47F1-8CB4-B2C436597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58" y="1764598"/>
            <a:ext cx="8205537" cy="50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3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dirty="0"/>
              <a:t>PCA in 5 Simple-</a:t>
            </a:r>
            <a:r>
              <a:rPr lang="en-US" dirty="0" err="1"/>
              <a:t>ish</a:t>
            </a:r>
            <a:r>
              <a:rPr lang="en-US" dirty="0"/>
              <a:t> Steps 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9AEC2-A1EE-4EAF-AD7F-44BE81ED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505" y="1191125"/>
            <a:ext cx="8843211" cy="3519905"/>
          </a:xfrm>
        </p:spPr>
        <p:txBody>
          <a:bodyPr/>
          <a:lstStyle/>
          <a:p>
            <a:r>
              <a:rPr lang="en-GB" dirty="0"/>
              <a:t>Let’s interpret using the matrix of the loadings instead of the biplot this time.</a:t>
            </a:r>
          </a:p>
          <a:p>
            <a:endParaRPr lang="en-GB" dirty="0"/>
          </a:p>
          <a:p>
            <a:r>
              <a:rPr lang="en-GB" dirty="0"/>
              <a:t>What is the correlation between PC1 &amp; Drinker Rating?</a:t>
            </a:r>
          </a:p>
          <a:p>
            <a:endParaRPr lang="en-GB" dirty="0"/>
          </a:p>
          <a:p>
            <a:r>
              <a:rPr lang="en-GB" dirty="0"/>
              <a:t>High PC1 = low alcohol content, low drinker rating, older years</a:t>
            </a:r>
          </a:p>
          <a:p>
            <a:r>
              <a:rPr lang="en-GB" dirty="0"/>
              <a:t>Low PC1 = high alcohol, well-regarded, new beers – </a:t>
            </a:r>
            <a:r>
              <a:rPr lang="en-GB" b="1" dirty="0"/>
              <a:t>good summary score!</a:t>
            </a:r>
          </a:p>
          <a:p>
            <a:endParaRPr lang="en-GB" dirty="0"/>
          </a:p>
          <a:p>
            <a:r>
              <a:rPr lang="en-GB" dirty="0"/>
              <a:t>PC2 = newness; independent from being high alcohol &amp; well-regarded</a:t>
            </a:r>
          </a:p>
          <a:p>
            <a:endParaRPr lang="en-GB" dirty="0"/>
          </a:p>
          <a:p>
            <a:r>
              <a:rPr lang="en-GB" dirty="0"/>
              <a:t>From eigenvalues (not shown): PC1 explains 60.2% of the variance.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A8854A-63AE-4BBF-B423-A0A5AF7D7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8" y="4645778"/>
            <a:ext cx="5238428" cy="215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4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GB" sz="2401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 few comments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9AEC2-A1EE-4EAF-AD7F-44BE81ED3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505" y="1191125"/>
            <a:ext cx="8843211" cy="3519905"/>
          </a:xfrm>
        </p:spPr>
        <p:txBody>
          <a:bodyPr/>
          <a:lstStyle/>
          <a:p>
            <a:r>
              <a:rPr lang="en-GB" sz="2000" dirty="0"/>
              <a:t>Reminder that the data and annotated R code for the beer example are available on my </a:t>
            </a:r>
            <a:r>
              <a:rPr lang="en-GB" sz="2000" dirty="0" err="1"/>
              <a:t>Github</a:t>
            </a:r>
            <a:r>
              <a:rPr lang="en-GB" sz="2000" dirty="0"/>
              <a:t> page/</a:t>
            </a:r>
          </a:p>
          <a:p>
            <a:endParaRPr lang="en-GB" sz="2000" dirty="0"/>
          </a:p>
          <a:p>
            <a:r>
              <a:rPr lang="en-GB" sz="2000" dirty="0"/>
              <a:t>You can and should work through this in your own time – remember that methodology takes repeated exposure so it’s OK if this all didn’t go in right away. </a:t>
            </a:r>
          </a:p>
          <a:p>
            <a:endParaRPr lang="en-GB" sz="2000" dirty="0"/>
          </a:p>
          <a:p>
            <a:r>
              <a:rPr lang="en-GB" sz="2000" dirty="0"/>
              <a:t>If in doubt, remember: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5" name="Shape 188">
            <a:extLst>
              <a:ext uri="{FF2B5EF4-FFF2-40B4-BE49-F238E27FC236}">
                <a16:creationId xmlns:a16="http://schemas.microsoft.com/office/drawing/2014/main" id="{2E650DE3-47D5-494E-8E17-47D71412F4E0}"/>
              </a:ext>
            </a:extLst>
          </p:cNvPr>
          <p:cNvSpPr txBox="1"/>
          <p:nvPr/>
        </p:nvSpPr>
        <p:spPr>
          <a:xfrm>
            <a:off x="631195" y="4545078"/>
            <a:ext cx="7965830" cy="7073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PCA is a method of summarizing data that reduces its complexity, while still keeping the essential features of the data</a:t>
            </a: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427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6D8BB-1EB0-4045-A428-0DF40914D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" y="321986"/>
            <a:ext cx="6590886" cy="60474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C953D6-5ABC-4B81-A673-26813F49E8D0}"/>
              </a:ext>
            </a:extLst>
          </p:cNvPr>
          <p:cNvSpPr/>
          <p:nvPr/>
        </p:nvSpPr>
        <p:spPr>
          <a:xfrm>
            <a:off x="6390860" y="3112298"/>
            <a:ext cx="222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2032474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sz="2401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SDG 1 – Assessment for Mediation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Need to c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onfirm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our mediators are mediators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GB" dirty="0"/>
              <a:t>Pathway 1 decomposes into Pathway 4 and Pathway 2 + 3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GB" dirty="0"/>
              <a:t>If Pathway 4 is approximately 0 then </a:t>
            </a:r>
            <a:r>
              <a:rPr lang="en-GB" b="1" dirty="0"/>
              <a:t>Pathway 1 = Pathway 2 + 3</a:t>
            </a:r>
            <a:endParaRPr b="1" dirty="0"/>
          </a:p>
          <a:p>
            <a:pPr marL="2857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101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655BF7-CA3C-4DF7-A064-DEE88AB6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40159"/>
            <a:ext cx="5801048" cy="32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87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dirty="0"/>
              <a:t>SDG 1 – Conceptual Framework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477818"/>
            <a:ext cx="3925957" cy="48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101" b="0" i="0" u="none" strike="noStrike" cap="none" dirty="0">
              <a:solidFill>
                <a:schemeClr val="dk1"/>
              </a:solidFill>
              <a:latin typeface="Calibri"/>
              <a:ea typeface="Open Sans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101" dirty="0"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101" b="0" i="0" u="none" strike="noStrike" cap="none" dirty="0">
              <a:solidFill>
                <a:schemeClr val="dk1"/>
              </a:solidFill>
              <a:latin typeface="Calibri"/>
              <a:ea typeface="Open Sans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101" b="0" i="0" u="none" strike="noStrike" cap="none" dirty="0">
              <a:solidFill>
                <a:schemeClr val="dk1"/>
              </a:solidFill>
              <a:latin typeface="Calibri"/>
              <a:ea typeface="Open Sans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101" b="0" i="0" u="none" strike="noStrike" cap="none" dirty="0">
                <a:solidFill>
                  <a:schemeClr val="dk1"/>
                </a:solidFill>
                <a:latin typeface="Calibri"/>
                <a:ea typeface="Open Sans"/>
                <a:cs typeface="Calibri"/>
                <a:sym typeface="Calibri"/>
              </a:rPr>
              <a:t>Initial conceptual frame</a:t>
            </a:r>
            <a:r>
              <a:rPr lang="en-US" sz="2101" dirty="0">
                <a:latin typeface="Calibri"/>
                <a:cs typeface="Calibri"/>
                <a:sym typeface="Calibri"/>
              </a:rPr>
              <a:t>work has several mediators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US" sz="2101" dirty="0"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101" dirty="0">
                <a:latin typeface="Calibri"/>
                <a:cs typeface="Calibri"/>
                <a:sym typeface="Calibri"/>
              </a:rPr>
              <a:t>Combined some risk factors into ‘composite measures’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US" sz="2101" dirty="0"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US" sz="2101" dirty="0"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US" sz="2101" b="0" i="0" u="none" strike="noStrike" cap="none" dirty="0">
              <a:solidFill>
                <a:schemeClr val="dk1"/>
              </a:solidFill>
              <a:latin typeface="Calibri"/>
              <a:ea typeface="Open Sans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sz="18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FA443B-C46B-43A6-825B-27DB5539F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74" y="1113183"/>
            <a:ext cx="4502426" cy="567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2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sz="2401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Learning Objectives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GB" dirty="0"/>
              <a:t>(Hypothetically) you will: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GB" dirty="0"/>
              <a:t> 	☺ Have a conceptual and theoretical understanding of PCA</a:t>
            </a:r>
            <a:br>
              <a:rPr lang="en-GB" dirty="0"/>
            </a:br>
            <a:endParaRPr lang="en-GB" dirty="0"/>
          </a:p>
          <a:p>
            <a:pPr marL="0" lvl="0" indent="0">
              <a:spcBef>
                <a:spcPts val="0"/>
              </a:spcBef>
            </a:pPr>
            <a:r>
              <a:rPr lang="en-GB" dirty="0"/>
              <a:t>	☺ Be able to read &amp; understand an article that uses PCA</a:t>
            </a:r>
          </a:p>
          <a:p>
            <a:pPr marL="0" lvl="0" indent="0">
              <a:spcBef>
                <a:spcPts val="0"/>
              </a:spcBef>
            </a:pPr>
            <a:endParaRPr lang="en-GB" dirty="0"/>
          </a:p>
          <a:p>
            <a:pPr marL="0" lvl="0" indent="0">
              <a:spcBef>
                <a:spcPts val="0"/>
              </a:spcBef>
            </a:pPr>
            <a:r>
              <a:rPr lang="en-GB" dirty="0"/>
              <a:t>	☺ Have looked at PCA in an out of Social Epi contexts</a:t>
            </a:r>
          </a:p>
          <a:p>
            <a:pPr marL="0" lvl="0" indent="0">
              <a:spcBef>
                <a:spcPts val="0"/>
              </a:spcBef>
            </a:pPr>
            <a:endParaRPr lang="en-GB" dirty="0"/>
          </a:p>
          <a:p>
            <a:pPr marL="0" lvl="0" indent="0">
              <a:spcBef>
                <a:spcPts val="0"/>
              </a:spcBef>
            </a:pPr>
            <a:r>
              <a:rPr lang="en-GB" dirty="0"/>
              <a:t>	☺ Know when and why to use PCA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GB" dirty="0"/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GB" dirty="0"/>
              <a:t>We will not cover: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GB" dirty="0"/>
          </a:p>
          <a:p>
            <a:pPr marL="0" lvl="0" indent="0">
              <a:spcBef>
                <a:spcPts val="0"/>
              </a:spcBef>
            </a:pPr>
            <a:r>
              <a:rPr lang="en-GB" dirty="0"/>
              <a:t>	► The linear algebra/mathematics behind PCA</a:t>
            </a:r>
          </a:p>
          <a:p>
            <a:pPr marL="0" lvl="0" indent="0">
              <a:spcBef>
                <a:spcPts val="0"/>
              </a:spcBef>
            </a:pPr>
            <a:endParaRPr lang="en-GB" dirty="0"/>
          </a:p>
          <a:p>
            <a:pPr marL="0" indent="0">
              <a:spcBef>
                <a:spcPts val="0"/>
              </a:spcBef>
            </a:pPr>
            <a:r>
              <a:rPr lang="en-GB" dirty="0"/>
              <a:t>	► How to implement related techniques (e.g. MCA)</a:t>
            </a:r>
          </a:p>
          <a:p>
            <a:pPr marL="0" lvl="0" indent="0">
              <a:spcBef>
                <a:spcPts val="0"/>
              </a:spcBef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496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sz="2401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Beer: A Conceptual Introduction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662484"/>
            <a:ext cx="8229600" cy="48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>
              <a:spcBef>
                <a:spcPts val="0"/>
              </a:spcBef>
              <a:buSzPts val="1800"/>
              <a:buNone/>
            </a:pPr>
            <a:r>
              <a:rPr lang="en-GB" sz="2400" dirty="0"/>
              <a:t>Imagine that you get a new bartending job…</a:t>
            </a:r>
          </a:p>
          <a:p>
            <a:pPr marL="457200" lvl="1" indent="0">
              <a:spcBef>
                <a:spcPts val="0"/>
              </a:spcBef>
              <a:buSzPts val="1800"/>
              <a:buNone/>
            </a:pPr>
            <a:endParaRPr lang="en-GB" sz="2400" dirty="0"/>
          </a:p>
          <a:p>
            <a:pPr marL="285750" indent="-285750">
              <a:spcBef>
                <a:spcPts val="0"/>
              </a:spcBef>
              <a:buFont typeface="Noto Sans Symbols"/>
              <a:buChar char="▪"/>
            </a:pPr>
            <a:r>
              <a:rPr lang="en-GB" sz="2000" dirty="0"/>
              <a:t>Boss: Sort through and summarise our 100-odd beers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▪"/>
            </a:pPr>
            <a:endParaRPr lang="en-GB" sz="2000" dirty="0"/>
          </a:p>
          <a:p>
            <a:pPr marL="285750" indent="-285750">
              <a:spcBef>
                <a:spcPts val="0"/>
              </a:spcBef>
              <a:buFont typeface="Noto Sans Symbols"/>
              <a:buChar char="▪"/>
            </a:pPr>
            <a:r>
              <a:rPr lang="en-GB" sz="2000" dirty="0"/>
              <a:t>“Your summary should be as </a:t>
            </a:r>
            <a:r>
              <a:rPr lang="en-GB" sz="2000" b="1" dirty="0"/>
              <a:t>simple</a:t>
            </a:r>
            <a:r>
              <a:rPr lang="en-GB" sz="2000" dirty="0"/>
              <a:t> but </a:t>
            </a:r>
            <a:r>
              <a:rPr lang="en-GB" sz="2000" b="1" dirty="0"/>
              <a:t>specific</a:t>
            </a:r>
            <a:r>
              <a:rPr lang="en-GB" sz="2000" dirty="0"/>
              <a:t> as possible”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▪"/>
            </a:pPr>
            <a:endParaRPr lang="en-GB" sz="2000" dirty="0"/>
          </a:p>
          <a:p>
            <a:pPr marL="285750" indent="-285750">
              <a:spcBef>
                <a:spcPts val="0"/>
              </a:spcBef>
              <a:buFont typeface="Noto Sans Symbols"/>
              <a:buChar char="▪"/>
            </a:pPr>
            <a:r>
              <a:rPr lang="en-GB" sz="2000" dirty="0"/>
              <a:t>You: No problem, I once had to sit through this lecture about PCA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▪"/>
            </a:pPr>
            <a:endParaRPr lang="en-GB" sz="2000" dirty="0"/>
          </a:p>
          <a:p>
            <a:pPr marL="285750" indent="-285750">
              <a:spcBef>
                <a:spcPts val="0"/>
              </a:spcBef>
              <a:buFont typeface="Noto Sans Symbols"/>
              <a:buChar char="▪"/>
            </a:pPr>
            <a:r>
              <a:rPr lang="en-GB" sz="2000" dirty="0"/>
              <a:t>Boss: PCA?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▪"/>
            </a:pPr>
            <a:endParaRPr lang="en-GB" sz="2000" dirty="0"/>
          </a:p>
          <a:p>
            <a:pPr marL="285750" indent="-285750">
              <a:spcBef>
                <a:spcPts val="0"/>
              </a:spcBef>
              <a:buFont typeface="Noto Sans Symbols"/>
              <a:buChar char="▪"/>
            </a:pPr>
            <a:r>
              <a:rPr lang="en-GB" sz="2000" dirty="0"/>
              <a:t>You: If I remember one thing from that lecture, it was:</a:t>
            </a:r>
          </a:p>
        </p:txBody>
      </p:sp>
      <p:sp>
        <p:nvSpPr>
          <p:cNvPr id="4" name="Shape 188">
            <a:extLst>
              <a:ext uri="{FF2B5EF4-FFF2-40B4-BE49-F238E27FC236}">
                <a16:creationId xmlns:a16="http://schemas.microsoft.com/office/drawing/2014/main" id="{89B7A986-9278-468F-8CCD-504DFB2F8A7C}"/>
              </a:ext>
            </a:extLst>
          </p:cNvPr>
          <p:cNvSpPr txBox="1"/>
          <p:nvPr/>
        </p:nvSpPr>
        <p:spPr>
          <a:xfrm>
            <a:off x="589085" y="5561082"/>
            <a:ext cx="7965830" cy="7073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PCA is a method of summarizing data that reduces its complexity, while still keeping the essential features of the data</a:t>
            </a: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493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sz="2401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 Visual Analogy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" name="Shape 188">
            <a:extLst>
              <a:ext uri="{FF2B5EF4-FFF2-40B4-BE49-F238E27FC236}">
                <a16:creationId xmlns:a16="http://schemas.microsoft.com/office/drawing/2014/main" id="{4177C877-BBB5-4E54-B3FF-AF035533BEA5}"/>
              </a:ext>
            </a:extLst>
          </p:cNvPr>
          <p:cNvSpPr txBox="1"/>
          <p:nvPr/>
        </p:nvSpPr>
        <p:spPr>
          <a:xfrm>
            <a:off x="625181" y="1422215"/>
            <a:ext cx="7965830" cy="70737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PCA is a method of summarizing data that reduces its complexity, while still keeping the essential features of the data </a:t>
            </a:r>
            <a:endParaRPr sz="2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F6FB2-56D5-4BF0-9E1D-0BA6326F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7" y="2478506"/>
            <a:ext cx="3416968" cy="4100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76E5F-D2D7-41BB-B73B-45AF3784B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873" y="2459010"/>
            <a:ext cx="2723149" cy="414392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C31B94-B3D4-4D6C-B404-1AB9DF7B7DA6}"/>
              </a:ext>
            </a:extLst>
          </p:cNvPr>
          <p:cNvSpPr/>
          <p:nvPr/>
        </p:nvSpPr>
        <p:spPr>
          <a:xfrm>
            <a:off x="4668253" y="3886200"/>
            <a:ext cx="794084" cy="9865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45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sz="2401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Back to Beer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GB" dirty="0"/>
              <a:t>Let’s say that you have information about: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GB" dirty="0"/>
          </a:p>
          <a:p>
            <a:pPr marL="457200" lvl="1" indent="0">
              <a:spcBef>
                <a:spcPts val="0"/>
              </a:spcBef>
              <a:buSzPts val="1800"/>
              <a:buNone/>
            </a:pPr>
            <a:r>
              <a:rPr lang="en-GB" dirty="0"/>
              <a:t>Style of beer, brewery, country of origin, year of brewing, number produced, colour, price, alcohol content, bitterness, carbonation level, customer satisfaction</a:t>
            </a: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endParaRPr lang="en-GB" dirty="0"/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r>
              <a:rPr lang="en-GB" dirty="0"/>
              <a:t>Clearly some of this information will be redundant (style of beer and colour probably are </a:t>
            </a:r>
            <a:r>
              <a:rPr lang="en-GB" b="1" dirty="0"/>
              <a:t>collinear</a:t>
            </a:r>
            <a:r>
              <a:rPr lang="en-GB" dirty="0"/>
              <a:t>, e.g. stout is collinear with black colour) </a:t>
            </a: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endParaRPr lang="en-GB" dirty="0"/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r>
              <a:rPr lang="en-GB" dirty="0"/>
              <a:t>PCA </a:t>
            </a:r>
            <a:r>
              <a:rPr lang="en-GB" b="1" dirty="0"/>
              <a:t>makes new characteristics </a:t>
            </a:r>
            <a:r>
              <a:rPr lang="en-GB" dirty="0"/>
              <a:t>using the most ‘useful’ (i.e. not redundant) information from the data </a:t>
            </a: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endParaRPr lang="en-GB" dirty="0"/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r>
              <a:rPr lang="en-GB" dirty="0"/>
              <a:t>These new characteristics are called </a:t>
            </a:r>
            <a:r>
              <a:rPr lang="en-GB" b="1" dirty="0"/>
              <a:t>linear combinations</a:t>
            </a:r>
            <a:r>
              <a:rPr lang="en-GB" dirty="0"/>
              <a:t>, and PCA finds the ‘best’ ones to summarise the data</a:t>
            </a:r>
            <a:endParaRPr lang="en-GB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101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37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sz="2401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Linear Combinations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101" b="0" i="0" u="none" strike="noStrike" cap="none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What do we mean by ‘best’ line</a:t>
            </a:r>
            <a:r>
              <a:rPr lang="en-US" sz="210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ar combination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endParaRPr lang="en-US" sz="2101" b="0" i="0" u="none" strike="noStrike" cap="none" dirty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210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A linear combination that shows great variation across beers</a:t>
            </a: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Consider ‘contains alcohol’</a:t>
            </a:r>
            <a:r>
              <a:rPr lang="en-US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 not very useful</a:t>
            </a: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Call this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maximizing variance</a:t>
            </a: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r>
              <a:rPr lang="en-US" sz="2000" dirty="0">
                <a:latin typeface="Open Sans"/>
                <a:ea typeface="Open Sans"/>
                <a:cs typeface="Open Sans"/>
                <a:sym typeface="Open Sans"/>
              </a:rPr>
              <a:t>All data has variance (SD squared) which measures the spread of the data</a:t>
            </a: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>
              <a:spcBef>
                <a:spcPts val="0"/>
              </a:spcBef>
              <a:buFont typeface="Noto Sans Symbols"/>
              <a:buChar char="▪"/>
            </a:pPr>
            <a:r>
              <a:rPr lang="en-GB" sz="210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Calibri"/>
              </a:rPr>
              <a:t>A linear combination that allows us to best ‘reconstruct’ the original beer list</a:t>
            </a: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r>
              <a:rPr lang="en-GB" sz="20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Consider ‘label colour’: not very useful</a:t>
            </a: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r>
              <a:rPr lang="en-GB" sz="2000" dirty="0">
                <a:latin typeface="Open Sans"/>
                <a:ea typeface="Open Sans"/>
                <a:cs typeface="Open Sans"/>
                <a:sym typeface="Open Sans"/>
              </a:rPr>
              <a:t>Call this </a:t>
            </a:r>
            <a:r>
              <a:rPr lang="en-GB" sz="2000" b="1" dirty="0">
                <a:latin typeface="Open Sans"/>
                <a:ea typeface="Open Sans"/>
                <a:cs typeface="Open Sans"/>
                <a:sym typeface="Open Sans"/>
              </a:rPr>
              <a:t>minimising error</a:t>
            </a: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endParaRPr lang="en-GB" dirty="0">
              <a:latin typeface="Open Sans"/>
              <a:ea typeface="Open Sans"/>
              <a:cs typeface="Open Sans"/>
              <a:sym typeface="Open Sans"/>
            </a:endParaRP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endParaRPr lang="en-GB" dirty="0">
              <a:latin typeface="Open Sans"/>
              <a:ea typeface="Open Sans"/>
              <a:cs typeface="Open Sans"/>
              <a:sym typeface="Open Sans"/>
            </a:endParaRPr>
          </a:p>
          <a:p>
            <a:pPr marL="0" indent="0" algn="ctr">
              <a:spcBef>
                <a:spcPts val="0"/>
              </a:spcBef>
            </a:pPr>
            <a:r>
              <a:rPr lang="en-GB" sz="2000" dirty="0">
                <a:latin typeface="Open Sans"/>
                <a:ea typeface="Open Sans"/>
                <a:cs typeface="Open Sans"/>
                <a:sym typeface="Open Sans"/>
              </a:rPr>
              <a:t>Luckily for us: maximising variance = minimising error</a:t>
            </a:r>
          </a:p>
          <a:p>
            <a:pPr marL="285750" indent="-285750">
              <a:spcBef>
                <a:spcPts val="0"/>
              </a:spcBef>
              <a:buFont typeface="Noto Sans Symbols"/>
              <a:buChar char="▪"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742950" lvl="1" indent="-285750">
              <a:spcBef>
                <a:spcPts val="0"/>
              </a:spcBef>
              <a:buSzPts val="1800"/>
              <a:buFont typeface="Noto Sans Symbols"/>
              <a:buChar char="▪"/>
            </a:pPr>
            <a:endParaRPr lang="en-US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8878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sz="2401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Simple Beer Example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Two potential beer properties that could be a summary score are alcohol content (ABV %) and average rating (Likert 1-5) from rate beer.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3C180-9F69-4C52-A431-04F01AEEE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68" y="2362591"/>
            <a:ext cx="7110663" cy="43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1" y="279132"/>
            <a:ext cx="6705600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1"/>
              <a:buFont typeface="Merriweather"/>
              <a:buNone/>
            </a:pPr>
            <a:r>
              <a:rPr lang="en-US" sz="2401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Simple Beer Example</a:t>
            </a:r>
            <a:endParaRPr sz="2401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This line of best fit 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maximises the variance 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minimises the error </a:t>
            </a:r>
            <a:r>
              <a:rPr lang="en-GB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 it is both a </a:t>
            </a:r>
            <a:r>
              <a:rPr lang="en-GB" sz="1800" i="1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discriminatory</a:t>
            </a:r>
            <a:r>
              <a:rPr lang="en-GB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GB" i="1" dirty="0"/>
              <a:t>specific</a:t>
            </a:r>
            <a:r>
              <a:rPr lang="en-GB" sz="180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summary!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3C180-9F69-4C52-A431-04F01AEEE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68" y="2362591"/>
            <a:ext cx="7110663" cy="43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66978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1126</Words>
  <Application>Microsoft Office PowerPoint</Application>
  <PresentationFormat>On-screen Show (4:3)</PresentationFormat>
  <Paragraphs>246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Noto Sans Symbols</vt:lpstr>
      <vt:lpstr>Open Sans</vt:lpstr>
      <vt:lpstr>Calibri</vt:lpstr>
      <vt:lpstr>Merriweather</vt:lpstr>
      <vt:lpstr>Main_Presentation_Title_Page</vt:lpstr>
      <vt:lpstr>1_Main_Presentation_Title_Page</vt:lpstr>
      <vt:lpstr>PowerPoint Presentation</vt:lpstr>
      <vt:lpstr>Methods Week</vt:lpstr>
      <vt:lpstr>Learning Objectives</vt:lpstr>
      <vt:lpstr>Beer: A Conceptual Introduction</vt:lpstr>
      <vt:lpstr>A Visual Analogy</vt:lpstr>
      <vt:lpstr>Back to Beer</vt:lpstr>
      <vt:lpstr>Linear Combinations</vt:lpstr>
      <vt:lpstr>Simple Beer Example</vt:lpstr>
      <vt:lpstr>Simple Beer Example</vt:lpstr>
      <vt:lpstr>Principal Components</vt:lpstr>
      <vt:lpstr>PCA in 5 Simple-ish Steps </vt:lpstr>
      <vt:lpstr>PCA in 5 Simple-ish Steps </vt:lpstr>
      <vt:lpstr>PCA in 5 Simple-ish Steps </vt:lpstr>
      <vt:lpstr>PCA in 5 Simple-ish Steps </vt:lpstr>
      <vt:lpstr>PCA in 5 Simple-ish Steps </vt:lpstr>
      <vt:lpstr>PCA in 5 Simple-ish Steps </vt:lpstr>
      <vt:lpstr>PCA in 5 Simple-ish Steps </vt:lpstr>
      <vt:lpstr>PCA in 5 Simple-ish Steps </vt:lpstr>
      <vt:lpstr>PCA in 5 Simple-ish Steps </vt:lpstr>
      <vt:lpstr>PCA in 5 Simple-ish Steps </vt:lpstr>
      <vt:lpstr>PCA in 5 Simple-ish Steps </vt:lpstr>
      <vt:lpstr>A few comments</vt:lpstr>
      <vt:lpstr>PowerPoint Presentation</vt:lpstr>
      <vt:lpstr>SDG 1 – Assessment for Mediation</vt:lpstr>
      <vt:lpstr>SDG 1 – Conceptual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Carter</dc:creator>
  <cp:lastModifiedBy>Daniel Carter</cp:lastModifiedBy>
  <cp:revision>43</cp:revision>
  <dcterms:modified xsi:type="dcterms:W3CDTF">2019-03-03T13:50:46Z</dcterms:modified>
</cp:coreProperties>
</file>