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46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5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49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71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08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71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76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85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2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93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F8C6-165D-4CC0-A742-539335555315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1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63 CuadroTexto"/>
          <p:cNvSpPr txBox="1">
            <a:spLocks noChangeArrowheads="1"/>
          </p:cNvSpPr>
          <p:nvPr/>
        </p:nvSpPr>
        <p:spPr bwMode="auto">
          <a:xfrm>
            <a:off x="840692" y="372444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Phenology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flowering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264 CuadroTexto"/>
          <p:cNvSpPr txBox="1">
            <a:spLocks noChangeArrowheads="1"/>
          </p:cNvSpPr>
          <p:nvPr/>
        </p:nvSpPr>
        <p:spPr bwMode="auto">
          <a:xfrm>
            <a:off x="840691" y="1556792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Shoot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265 CuadroTexto"/>
          <p:cNvSpPr txBox="1">
            <a:spLocks noChangeArrowheads="1"/>
          </p:cNvSpPr>
          <p:nvPr/>
        </p:nvSpPr>
        <p:spPr bwMode="auto">
          <a:xfrm>
            <a:off x="840691" y="2822739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Flowers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266 CuadroTexto"/>
          <p:cNvSpPr txBox="1">
            <a:spLocks noChangeArrowheads="1"/>
          </p:cNvSpPr>
          <p:nvPr/>
        </p:nvSpPr>
        <p:spPr bwMode="auto">
          <a:xfrm>
            <a:off x="2996194" y="1454587"/>
            <a:ext cx="121576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 of </a:t>
            </a:r>
          </a:p>
          <a:p>
            <a:pPr algn="ctr"/>
            <a:r>
              <a:rPr lang="es-ES" sz="1200" dirty="0" err="1" smtClean="0">
                <a:latin typeface="Times New Roman" pitchFamily="18" charset="0"/>
                <a:cs typeface="Times New Roman" pitchFamily="18" charset="0"/>
              </a:rPr>
              <a:t>eggs</a:t>
            </a: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0.18</a:t>
            </a:r>
          </a:p>
        </p:txBody>
      </p:sp>
      <p:sp>
        <p:nvSpPr>
          <p:cNvPr id="8" name="267 CuadroTexto"/>
          <p:cNvSpPr txBox="1">
            <a:spLocks noChangeArrowheads="1"/>
          </p:cNvSpPr>
          <p:nvPr/>
        </p:nvSpPr>
        <p:spPr bwMode="auto">
          <a:xfrm>
            <a:off x="5220072" y="1454587"/>
            <a:ext cx="128303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of</a:t>
            </a:r>
          </a:p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intact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fruits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0.20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2183853" y="2162473"/>
            <a:ext cx="1380035" cy="72008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136836" y="734507"/>
            <a:ext cx="1304503" cy="6480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curvado"/>
          <p:cNvCxnSpPr/>
          <p:nvPr/>
        </p:nvCxnSpPr>
        <p:spPr>
          <a:xfrm rot="16200000" flipH="1" flipV="1">
            <a:off x="-510717" y="1833325"/>
            <a:ext cx="2615284" cy="1"/>
          </a:xfrm>
          <a:prstGeom prst="curvedConnector5">
            <a:avLst>
              <a:gd name="adj1" fmla="val -203"/>
              <a:gd name="adj2" fmla="val 85826600000"/>
              <a:gd name="adj3" fmla="val 99797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2136836" y="2163053"/>
            <a:ext cx="3443276" cy="8037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curvado"/>
          <p:cNvCxnSpPr/>
          <p:nvPr/>
        </p:nvCxnSpPr>
        <p:spPr>
          <a:xfrm rot="16200000" flipH="1">
            <a:off x="3768759" y="-248008"/>
            <a:ext cx="82461" cy="4679266"/>
          </a:xfrm>
          <a:prstGeom prst="curvedConnector3">
            <a:avLst>
              <a:gd name="adj1" fmla="val 957454"/>
            </a:avLst>
          </a:prstGeom>
          <a:ln w="9525">
            <a:solidFill>
              <a:schemeClr val="tx1"/>
            </a:solidFill>
            <a:prstDash val="dash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curvado"/>
          <p:cNvCxnSpPr/>
          <p:nvPr/>
        </p:nvCxnSpPr>
        <p:spPr>
          <a:xfrm rot="10800000" flipV="1">
            <a:off x="768685" y="692696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76493" y="44624"/>
            <a:ext cx="3767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  n = 1000; </a:t>
            </a:r>
            <a:r>
              <a:rPr lang="en-US" sz="1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c</a:t>
            </a:r>
            <a:r>
              <a:rPr lang="en-US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1.05;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Bollen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-Stine P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0.413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3 Marcador de contenido"/>
          <p:cNvSpPr txBox="1">
            <a:spLocks/>
          </p:cNvSpPr>
          <p:nvPr/>
        </p:nvSpPr>
        <p:spPr>
          <a:xfrm>
            <a:off x="2552310" y="943295"/>
            <a:ext cx="46050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17 Conector curvado"/>
          <p:cNvCxnSpPr/>
          <p:nvPr/>
        </p:nvCxnSpPr>
        <p:spPr>
          <a:xfrm rot="10800000" flipV="1">
            <a:off x="768686" y="1945782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3 Marcador de contenido"/>
          <p:cNvSpPr txBox="1">
            <a:spLocks/>
          </p:cNvSpPr>
          <p:nvPr/>
        </p:nvSpPr>
        <p:spPr>
          <a:xfrm>
            <a:off x="2770067" y="2352992"/>
            <a:ext cx="4644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4297076" y="1784865"/>
            <a:ext cx="882000" cy="342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3 Marcador de contenido"/>
          <p:cNvSpPr txBox="1">
            <a:spLocks/>
          </p:cNvSpPr>
          <p:nvPr/>
        </p:nvSpPr>
        <p:spPr>
          <a:xfrm>
            <a:off x="4427984" y="1661756"/>
            <a:ext cx="54638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-0.21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3 Marcador de contenido"/>
          <p:cNvSpPr txBox="1">
            <a:spLocks/>
          </p:cNvSpPr>
          <p:nvPr/>
        </p:nvSpPr>
        <p:spPr>
          <a:xfrm>
            <a:off x="3957372" y="2400176"/>
            <a:ext cx="47061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3 Marcador de contenido"/>
          <p:cNvSpPr txBox="1">
            <a:spLocks/>
          </p:cNvSpPr>
          <p:nvPr/>
        </p:nvSpPr>
        <p:spPr>
          <a:xfrm>
            <a:off x="4800808" y="2601778"/>
            <a:ext cx="49888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3 Marcador de contenido"/>
          <p:cNvSpPr txBox="1">
            <a:spLocks/>
          </p:cNvSpPr>
          <p:nvPr/>
        </p:nvSpPr>
        <p:spPr>
          <a:xfrm>
            <a:off x="-247362" y="1670866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3 Marcador de contenido"/>
          <p:cNvSpPr txBox="1">
            <a:spLocks/>
          </p:cNvSpPr>
          <p:nvPr/>
        </p:nvSpPr>
        <p:spPr>
          <a:xfrm>
            <a:off x="323528" y="1103092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0.38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3 Marcador de contenido"/>
          <p:cNvSpPr txBox="1">
            <a:spLocks/>
          </p:cNvSpPr>
          <p:nvPr/>
        </p:nvSpPr>
        <p:spPr>
          <a:xfrm>
            <a:off x="323528" y="2413378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263 CuadroTexto"/>
          <p:cNvSpPr txBox="1">
            <a:spLocks noChangeArrowheads="1"/>
          </p:cNvSpPr>
          <p:nvPr/>
        </p:nvSpPr>
        <p:spPr bwMode="auto">
          <a:xfrm>
            <a:off x="840692" y="3943227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Phenology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flowering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9" name="264 CuadroTexto"/>
          <p:cNvSpPr txBox="1">
            <a:spLocks noChangeArrowheads="1"/>
          </p:cNvSpPr>
          <p:nvPr/>
        </p:nvSpPr>
        <p:spPr bwMode="auto">
          <a:xfrm>
            <a:off x="840691" y="5127575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Shoot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265 CuadroTexto"/>
          <p:cNvSpPr txBox="1">
            <a:spLocks noChangeArrowheads="1"/>
          </p:cNvSpPr>
          <p:nvPr/>
        </p:nvSpPr>
        <p:spPr bwMode="auto">
          <a:xfrm>
            <a:off x="840691" y="6279703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Flowers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266 CuadroTexto"/>
          <p:cNvSpPr txBox="1">
            <a:spLocks noChangeArrowheads="1"/>
          </p:cNvSpPr>
          <p:nvPr/>
        </p:nvSpPr>
        <p:spPr bwMode="auto">
          <a:xfrm>
            <a:off x="2996194" y="5025370"/>
            <a:ext cx="121576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 of </a:t>
            </a: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eggs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0.33</a:t>
            </a:r>
          </a:p>
        </p:txBody>
      </p:sp>
      <p:sp>
        <p:nvSpPr>
          <p:cNvPr id="32" name="267 CuadroTexto"/>
          <p:cNvSpPr txBox="1">
            <a:spLocks noChangeArrowheads="1"/>
          </p:cNvSpPr>
          <p:nvPr/>
        </p:nvSpPr>
        <p:spPr bwMode="auto">
          <a:xfrm>
            <a:off x="5220072" y="5025370"/>
            <a:ext cx="128303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of</a:t>
            </a:r>
          </a:p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intact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fruits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0.14</a:t>
            </a:r>
          </a:p>
        </p:txBody>
      </p:sp>
      <p:cxnSp>
        <p:nvCxnSpPr>
          <p:cNvPr id="34" name="33 Conector recto de flecha"/>
          <p:cNvCxnSpPr/>
          <p:nvPr/>
        </p:nvCxnSpPr>
        <p:spPr>
          <a:xfrm flipV="1">
            <a:off x="2183853" y="5733256"/>
            <a:ext cx="1380035" cy="72008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2136836" y="4305290"/>
            <a:ext cx="1304503" cy="6480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V="1">
            <a:off x="2136836" y="5733256"/>
            <a:ext cx="3443276" cy="80428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curvado"/>
          <p:cNvCxnSpPr/>
          <p:nvPr/>
        </p:nvCxnSpPr>
        <p:spPr>
          <a:xfrm rot="10800000" flipV="1">
            <a:off x="768685" y="4250038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76493" y="3615407"/>
            <a:ext cx="3764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  n = 1099; </a:t>
            </a:r>
            <a:r>
              <a:rPr lang="en-US" sz="1200" dirty="0">
                <a:latin typeface="Symbol" panose="05050102010706020507" pitchFamily="18" charset="2"/>
                <a:cs typeface="Times New Roman" panose="02020603050405020304" pitchFamily="18" charset="0"/>
              </a:rPr>
              <a:t>c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0.56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Bollen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-Stine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0.746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3 Marcador de contenido"/>
          <p:cNvSpPr txBox="1">
            <a:spLocks/>
          </p:cNvSpPr>
          <p:nvPr/>
        </p:nvSpPr>
        <p:spPr>
          <a:xfrm>
            <a:off x="2555776" y="4499635"/>
            <a:ext cx="45703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42 Conector curvado"/>
          <p:cNvCxnSpPr/>
          <p:nvPr/>
        </p:nvCxnSpPr>
        <p:spPr>
          <a:xfrm rot="10800000" flipV="1">
            <a:off x="768686" y="5474174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3 Marcador de contenido"/>
          <p:cNvSpPr txBox="1">
            <a:spLocks/>
          </p:cNvSpPr>
          <p:nvPr/>
        </p:nvSpPr>
        <p:spPr>
          <a:xfrm>
            <a:off x="2771800" y="5928568"/>
            <a:ext cx="45017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45 Conector recto de flecha"/>
          <p:cNvCxnSpPr/>
          <p:nvPr/>
        </p:nvCxnSpPr>
        <p:spPr>
          <a:xfrm>
            <a:off x="4283968" y="5359074"/>
            <a:ext cx="895108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3 Marcador de contenido"/>
          <p:cNvSpPr txBox="1">
            <a:spLocks/>
          </p:cNvSpPr>
          <p:nvPr/>
        </p:nvSpPr>
        <p:spPr>
          <a:xfrm>
            <a:off x="4427984" y="5234137"/>
            <a:ext cx="56295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-0.29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3 Marcador de contenido"/>
          <p:cNvSpPr txBox="1">
            <a:spLocks/>
          </p:cNvSpPr>
          <p:nvPr/>
        </p:nvSpPr>
        <p:spPr>
          <a:xfrm>
            <a:off x="3920462" y="5986154"/>
            <a:ext cx="50752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3 Marcador de contenido"/>
          <p:cNvSpPr txBox="1">
            <a:spLocks/>
          </p:cNvSpPr>
          <p:nvPr/>
        </p:nvSpPr>
        <p:spPr>
          <a:xfrm>
            <a:off x="323528" y="4660434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3 Marcador de contenido"/>
          <p:cNvSpPr txBox="1">
            <a:spLocks/>
          </p:cNvSpPr>
          <p:nvPr/>
        </p:nvSpPr>
        <p:spPr>
          <a:xfrm>
            <a:off x="323528" y="5941770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263 CuadroTexto"/>
          <p:cNvSpPr txBox="1">
            <a:spLocks noChangeArrowheads="1"/>
          </p:cNvSpPr>
          <p:nvPr/>
        </p:nvSpPr>
        <p:spPr bwMode="auto">
          <a:xfrm>
            <a:off x="8113500" y="373024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Phenology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flowering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5" name="264 CuadroTexto"/>
          <p:cNvSpPr txBox="1">
            <a:spLocks noChangeArrowheads="1"/>
          </p:cNvSpPr>
          <p:nvPr/>
        </p:nvSpPr>
        <p:spPr bwMode="auto">
          <a:xfrm>
            <a:off x="8113499" y="1557372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Shoot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265 CuadroTexto"/>
          <p:cNvSpPr txBox="1">
            <a:spLocks noChangeArrowheads="1"/>
          </p:cNvSpPr>
          <p:nvPr/>
        </p:nvSpPr>
        <p:spPr bwMode="auto">
          <a:xfrm>
            <a:off x="8113499" y="2823319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Flowers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266 CuadroTexto"/>
          <p:cNvSpPr txBox="1">
            <a:spLocks noChangeArrowheads="1"/>
          </p:cNvSpPr>
          <p:nvPr/>
        </p:nvSpPr>
        <p:spPr bwMode="auto">
          <a:xfrm>
            <a:off x="10269002" y="1455167"/>
            <a:ext cx="121576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Probability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attack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0.12</a:t>
            </a:r>
          </a:p>
        </p:txBody>
      </p:sp>
      <p:sp>
        <p:nvSpPr>
          <p:cNvPr id="58" name="267 CuadroTexto"/>
          <p:cNvSpPr txBox="1">
            <a:spLocks noChangeArrowheads="1"/>
          </p:cNvSpPr>
          <p:nvPr/>
        </p:nvSpPr>
        <p:spPr bwMode="auto">
          <a:xfrm>
            <a:off x="12505988" y="1455167"/>
            <a:ext cx="128303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of</a:t>
            </a:r>
          </a:p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intact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fruits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0.19</a:t>
            </a:r>
          </a:p>
        </p:txBody>
      </p:sp>
      <p:cxnSp>
        <p:nvCxnSpPr>
          <p:cNvPr id="60" name="59 Conector recto de flecha"/>
          <p:cNvCxnSpPr/>
          <p:nvPr/>
        </p:nvCxnSpPr>
        <p:spPr>
          <a:xfrm flipV="1">
            <a:off x="9456661" y="2163053"/>
            <a:ext cx="1380035" cy="72008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9409644" y="735087"/>
            <a:ext cx="1304503" cy="6480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V="1">
            <a:off x="9409644" y="2163053"/>
            <a:ext cx="3371268" cy="804283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curvado"/>
          <p:cNvCxnSpPr/>
          <p:nvPr/>
        </p:nvCxnSpPr>
        <p:spPr>
          <a:xfrm rot="10800000" flipV="1">
            <a:off x="8041493" y="692696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Rectángulo"/>
          <p:cNvSpPr/>
          <p:nvPr/>
        </p:nvSpPr>
        <p:spPr>
          <a:xfrm>
            <a:off x="7349301" y="44624"/>
            <a:ext cx="3767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  n = 1000; </a:t>
            </a:r>
            <a:r>
              <a:rPr lang="en-US" sz="1200" dirty="0">
                <a:latin typeface="Symbol" panose="05050102010706020507" pitchFamily="18" charset="2"/>
                <a:cs typeface="Times New Roman" panose="02020603050405020304" pitchFamily="18" charset="0"/>
              </a:rPr>
              <a:t>c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3.52;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Bollen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-Stine P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0.072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3 Marcador de contenido"/>
          <p:cNvSpPr txBox="1">
            <a:spLocks/>
          </p:cNvSpPr>
          <p:nvPr/>
        </p:nvSpPr>
        <p:spPr>
          <a:xfrm>
            <a:off x="9756576" y="971243"/>
            <a:ext cx="45703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0.21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67 Conector curvado"/>
          <p:cNvCxnSpPr/>
          <p:nvPr/>
        </p:nvCxnSpPr>
        <p:spPr>
          <a:xfrm rot="10800000" flipV="1">
            <a:off x="8041494" y="1916832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 Marcador de contenido"/>
          <p:cNvSpPr txBox="1">
            <a:spLocks/>
          </p:cNvSpPr>
          <p:nvPr/>
        </p:nvSpPr>
        <p:spPr>
          <a:xfrm>
            <a:off x="9999760" y="2339395"/>
            <a:ext cx="47689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0.21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70 Conector recto de flecha"/>
          <p:cNvCxnSpPr/>
          <p:nvPr/>
        </p:nvCxnSpPr>
        <p:spPr>
          <a:xfrm flipV="1">
            <a:off x="11569884" y="1784865"/>
            <a:ext cx="850988" cy="400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3 Marcador de contenido"/>
          <p:cNvSpPr txBox="1">
            <a:spLocks/>
          </p:cNvSpPr>
          <p:nvPr/>
        </p:nvSpPr>
        <p:spPr>
          <a:xfrm>
            <a:off x="11713900" y="1662337"/>
            <a:ext cx="53121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3 Marcador de contenido"/>
          <p:cNvSpPr txBox="1">
            <a:spLocks/>
          </p:cNvSpPr>
          <p:nvPr/>
        </p:nvSpPr>
        <p:spPr>
          <a:xfrm>
            <a:off x="11124728" y="2411403"/>
            <a:ext cx="517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3 Marcador de contenido"/>
          <p:cNvSpPr txBox="1">
            <a:spLocks/>
          </p:cNvSpPr>
          <p:nvPr/>
        </p:nvSpPr>
        <p:spPr>
          <a:xfrm>
            <a:off x="7601510" y="1103092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0.38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3 Marcador de contenido"/>
          <p:cNvSpPr txBox="1">
            <a:spLocks/>
          </p:cNvSpPr>
          <p:nvPr/>
        </p:nvSpPr>
        <p:spPr>
          <a:xfrm>
            <a:off x="7601510" y="2384428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1259632" y="-433252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eggs</a:t>
            </a:r>
            <a:endParaRPr lang="es-ES" dirty="0" smtClean="0"/>
          </a:p>
        </p:txBody>
      </p:sp>
      <p:sp>
        <p:nvSpPr>
          <p:cNvPr id="79" name="78 CuadroTexto"/>
          <p:cNvSpPr txBox="1"/>
          <p:nvPr/>
        </p:nvSpPr>
        <p:spPr>
          <a:xfrm>
            <a:off x="7598664" y="-459432"/>
            <a:ext cx="7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Attack</a:t>
            </a:r>
            <a:endParaRPr lang="es-ES" dirty="0" smtClean="0"/>
          </a:p>
        </p:txBody>
      </p:sp>
      <p:sp>
        <p:nvSpPr>
          <p:cNvPr id="80" name="79 CuadroTexto"/>
          <p:cNvSpPr txBox="1"/>
          <p:nvPr/>
        </p:nvSpPr>
        <p:spPr>
          <a:xfrm>
            <a:off x="-1116631" y="15204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2010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-1116632" y="50549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2011</a:t>
            </a:r>
          </a:p>
        </p:txBody>
      </p:sp>
      <p:sp>
        <p:nvSpPr>
          <p:cNvPr id="82" name="263 CuadroTexto"/>
          <p:cNvSpPr txBox="1">
            <a:spLocks noChangeArrowheads="1"/>
          </p:cNvSpPr>
          <p:nvPr/>
        </p:nvSpPr>
        <p:spPr bwMode="auto">
          <a:xfrm>
            <a:off x="8113500" y="3943227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Phenology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flowering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3" name="264 CuadroTexto"/>
          <p:cNvSpPr txBox="1">
            <a:spLocks noChangeArrowheads="1"/>
          </p:cNvSpPr>
          <p:nvPr/>
        </p:nvSpPr>
        <p:spPr bwMode="auto">
          <a:xfrm>
            <a:off x="8113499" y="5127575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Shoot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265 CuadroTexto"/>
          <p:cNvSpPr txBox="1">
            <a:spLocks noChangeArrowheads="1"/>
          </p:cNvSpPr>
          <p:nvPr/>
        </p:nvSpPr>
        <p:spPr bwMode="auto">
          <a:xfrm>
            <a:off x="8113499" y="6279703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Flowers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266 CuadroTexto"/>
          <p:cNvSpPr txBox="1">
            <a:spLocks noChangeArrowheads="1"/>
          </p:cNvSpPr>
          <p:nvPr/>
        </p:nvSpPr>
        <p:spPr bwMode="auto">
          <a:xfrm>
            <a:off x="10269002" y="5025370"/>
            <a:ext cx="121576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Probability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attack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0.25</a:t>
            </a:r>
          </a:p>
        </p:txBody>
      </p:sp>
      <p:sp>
        <p:nvSpPr>
          <p:cNvPr id="86" name="267 CuadroTexto"/>
          <p:cNvSpPr txBox="1">
            <a:spLocks noChangeArrowheads="1"/>
          </p:cNvSpPr>
          <p:nvPr/>
        </p:nvSpPr>
        <p:spPr bwMode="auto">
          <a:xfrm>
            <a:off x="12505988" y="5025370"/>
            <a:ext cx="128303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of</a:t>
            </a:r>
          </a:p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intact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fruits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0.12</a:t>
            </a:r>
          </a:p>
        </p:txBody>
      </p:sp>
      <p:cxnSp>
        <p:nvCxnSpPr>
          <p:cNvPr id="87" name="86 Conector recto de flecha"/>
          <p:cNvCxnSpPr/>
          <p:nvPr/>
        </p:nvCxnSpPr>
        <p:spPr>
          <a:xfrm flipV="1">
            <a:off x="9456661" y="5733256"/>
            <a:ext cx="1380035" cy="72008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9409644" y="4305290"/>
            <a:ext cx="1304503" cy="6480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 flipV="1">
            <a:off x="9409644" y="5733256"/>
            <a:ext cx="3371268" cy="804283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curvado"/>
          <p:cNvCxnSpPr/>
          <p:nvPr/>
        </p:nvCxnSpPr>
        <p:spPr>
          <a:xfrm rot="10800000" flipV="1">
            <a:off x="8041493" y="4250037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Rectángulo"/>
          <p:cNvSpPr/>
          <p:nvPr/>
        </p:nvSpPr>
        <p:spPr>
          <a:xfrm>
            <a:off x="7349301" y="3614827"/>
            <a:ext cx="3764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  n = 1099; </a:t>
            </a:r>
            <a:r>
              <a:rPr lang="en-US" sz="1200" dirty="0">
                <a:latin typeface="Symbol" panose="05050102010706020507" pitchFamily="18" charset="2"/>
                <a:cs typeface="Times New Roman" panose="02020603050405020304" pitchFamily="18" charset="0"/>
              </a:rPr>
              <a:t>c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2.10;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Bollen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-Stine P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0.350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3 Marcador de contenido"/>
          <p:cNvSpPr txBox="1">
            <a:spLocks/>
          </p:cNvSpPr>
          <p:nvPr/>
        </p:nvSpPr>
        <p:spPr>
          <a:xfrm>
            <a:off x="9730642" y="4452645"/>
            <a:ext cx="4829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0.24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95 Conector curvado"/>
          <p:cNvCxnSpPr/>
          <p:nvPr/>
        </p:nvCxnSpPr>
        <p:spPr>
          <a:xfrm rot="10800000" flipV="1">
            <a:off x="8041494" y="5414360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3 Marcador de contenido"/>
          <p:cNvSpPr txBox="1">
            <a:spLocks/>
          </p:cNvSpPr>
          <p:nvPr/>
        </p:nvSpPr>
        <p:spPr>
          <a:xfrm>
            <a:off x="9999760" y="5939795"/>
            <a:ext cx="47689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97 Conector recto de flecha"/>
          <p:cNvCxnSpPr/>
          <p:nvPr/>
        </p:nvCxnSpPr>
        <p:spPr>
          <a:xfrm flipV="1">
            <a:off x="11569884" y="5358407"/>
            <a:ext cx="850988" cy="66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3 Marcador de contenido"/>
          <p:cNvSpPr txBox="1">
            <a:spLocks/>
          </p:cNvSpPr>
          <p:nvPr/>
        </p:nvSpPr>
        <p:spPr>
          <a:xfrm>
            <a:off x="11713900" y="5232539"/>
            <a:ext cx="53121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-0.24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3 Marcador de contenido"/>
          <p:cNvSpPr txBox="1">
            <a:spLocks/>
          </p:cNvSpPr>
          <p:nvPr/>
        </p:nvSpPr>
        <p:spPr>
          <a:xfrm>
            <a:off x="11124728" y="5991091"/>
            <a:ext cx="517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0.42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3 Marcador de contenido"/>
          <p:cNvSpPr txBox="1">
            <a:spLocks/>
          </p:cNvSpPr>
          <p:nvPr/>
        </p:nvSpPr>
        <p:spPr>
          <a:xfrm>
            <a:off x="7601510" y="4660433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0.34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3 Marcador de contenido"/>
          <p:cNvSpPr txBox="1">
            <a:spLocks/>
          </p:cNvSpPr>
          <p:nvPr/>
        </p:nvSpPr>
        <p:spPr>
          <a:xfrm>
            <a:off x="7601510" y="5881956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0.59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126 Conector curvado"/>
          <p:cNvCxnSpPr/>
          <p:nvPr/>
        </p:nvCxnSpPr>
        <p:spPr>
          <a:xfrm rot="16200000" flipH="1">
            <a:off x="10987288" y="-238134"/>
            <a:ext cx="82461" cy="4679266"/>
          </a:xfrm>
          <a:prstGeom prst="curvedConnector3">
            <a:avLst>
              <a:gd name="adj1" fmla="val 957454"/>
            </a:avLst>
          </a:prstGeom>
          <a:ln w="9525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curvado"/>
          <p:cNvCxnSpPr/>
          <p:nvPr/>
        </p:nvCxnSpPr>
        <p:spPr>
          <a:xfrm rot="16200000" flipH="1">
            <a:off x="11033716" y="3311162"/>
            <a:ext cx="82461" cy="4679266"/>
          </a:xfrm>
          <a:prstGeom prst="curvedConnector3">
            <a:avLst>
              <a:gd name="adj1" fmla="val 957454"/>
            </a:avLst>
          </a:prstGeom>
          <a:ln w="9525">
            <a:solidFill>
              <a:schemeClr val="tx1"/>
            </a:solidFill>
            <a:prstDash val="dash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curvado"/>
          <p:cNvCxnSpPr/>
          <p:nvPr/>
        </p:nvCxnSpPr>
        <p:spPr>
          <a:xfrm rot="16200000" flipH="1" flipV="1">
            <a:off x="-473730" y="5324900"/>
            <a:ext cx="2615284" cy="1"/>
          </a:xfrm>
          <a:prstGeom prst="curvedConnector5">
            <a:avLst>
              <a:gd name="adj1" fmla="val -203"/>
              <a:gd name="adj2" fmla="val 85826600000"/>
              <a:gd name="adj3" fmla="val 99797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curvado"/>
          <p:cNvCxnSpPr/>
          <p:nvPr/>
        </p:nvCxnSpPr>
        <p:spPr>
          <a:xfrm rot="16200000" flipH="1" flipV="1">
            <a:off x="6774003" y="5330066"/>
            <a:ext cx="2615284" cy="1"/>
          </a:xfrm>
          <a:prstGeom prst="curvedConnector5">
            <a:avLst>
              <a:gd name="adj1" fmla="val -203"/>
              <a:gd name="adj2" fmla="val 85826600000"/>
              <a:gd name="adj3" fmla="val 99797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curvado"/>
          <p:cNvCxnSpPr/>
          <p:nvPr/>
        </p:nvCxnSpPr>
        <p:spPr>
          <a:xfrm rot="16200000" flipH="1" flipV="1">
            <a:off x="6774002" y="1833326"/>
            <a:ext cx="2615284" cy="1"/>
          </a:xfrm>
          <a:prstGeom prst="curvedConnector5">
            <a:avLst>
              <a:gd name="adj1" fmla="val -203"/>
              <a:gd name="adj2" fmla="val 85826600000"/>
              <a:gd name="adj3" fmla="val 99797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3 Marcador de contenido"/>
          <p:cNvSpPr txBox="1">
            <a:spLocks/>
          </p:cNvSpPr>
          <p:nvPr/>
        </p:nvSpPr>
        <p:spPr>
          <a:xfrm>
            <a:off x="-252536" y="5233884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3 Marcador de contenido"/>
          <p:cNvSpPr txBox="1">
            <a:spLocks/>
          </p:cNvSpPr>
          <p:nvPr/>
        </p:nvSpPr>
        <p:spPr>
          <a:xfrm>
            <a:off x="7025446" y="1697217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3 Marcador de contenido"/>
          <p:cNvSpPr txBox="1">
            <a:spLocks/>
          </p:cNvSpPr>
          <p:nvPr/>
        </p:nvSpPr>
        <p:spPr>
          <a:xfrm>
            <a:off x="7025446" y="5267420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3 Marcador de contenido"/>
          <p:cNvSpPr txBox="1">
            <a:spLocks/>
          </p:cNvSpPr>
          <p:nvPr/>
        </p:nvSpPr>
        <p:spPr>
          <a:xfrm>
            <a:off x="11949781" y="2616200"/>
            <a:ext cx="471091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3 Marcador de contenido"/>
          <p:cNvSpPr txBox="1">
            <a:spLocks/>
          </p:cNvSpPr>
          <p:nvPr/>
        </p:nvSpPr>
        <p:spPr>
          <a:xfrm>
            <a:off x="11995378" y="6186404"/>
            <a:ext cx="51061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105 Conector recto de flecha"/>
          <p:cNvCxnSpPr/>
          <p:nvPr/>
        </p:nvCxnSpPr>
        <p:spPr>
          <a:xfrm>
            <a:off x="2136836" y="446475"/>
            <a:ext cx="3112826" cy="93610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3 Marcador de contenido"/>
          <p:cNvSpPr txBox="1">
            <a:spLocks/>
          </p:cNvSpPr>
          <p:nvPr/>
        </p:nvSpPr>
        <p:spPr>
          <a:xfrm>
            <a:off x="3377842" y="784836"/>
            <a:ext cx="57953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-0.08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107 Conector curvado"/>
          <p:cNvCxnSpPr/>
          <p:nvPr/>
        </p:nvCxnSpPr>
        <p:spPr>
          <a:xfrm rot="16200000" flipH="1">
            <a:off x="3768760" y="3332069"/>
            <a:ext cx="82461" cy="4679266"/>
          </a:xfrm>
          <a:prstGeom prst="curvedConnector3">
            <a:avLst>
              <a:gd name="adj1" fmla="val 957454"/>
            </a:avLst>
          </a:prstGeom>
          <a:ln w="9525">
            <a:solidFill>
              <a:schemeClr val="tx1"/>
            </a:solidFill>
            <a:prstDash val="dash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3 Marcador de contenido"/>
          <p:cNvSpPr txBox="1">
            <a:spLocks/>
          </p:cNvSpPr>
          <p:nvPr/>
        </p:nvSpPr>
        <p:spPr>
          <a:xfrm>
            <a:off x="4709462" y="6181855"/>
            <a:ext cx="59022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-0.07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109 Conector recto de flecha"/>
          <p:cNvCxnSpPr/>
          <p:nvPr/>
        </p:nvCxnSpPr>
        <p:spPr>
          <a:xfrm>
            <a:off x="9468544" y="426247"/>
            <a:ext cx="3112826" cy="93610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3 Marcador de contenido"/>
          <p:cNvSpPr txBox="1">
            <a:spLocks/>
          </p:cNvSpPr>
          <p:nvPr/>
        </p:nvSpPr>
        <p:spPr>
          <a:xfrm>
            <a:off x="10709550" y="764608"/>
            <a:ext cx="57953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-0.10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63 CuadroTexto"/>
          <p:cNvSpPr txBox="1">
            <a:spLocks noChangeArrowheads="1"/>
          </p:cNvSpPr>
          <p:nvPr/>
        </p:nvSpPr>
        <p:spPr bwMode="auto">
          <a:xfrm>
            <a:off x="1141832" y="372444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Phenology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flowering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264 CuadroTexto"/>
          <p:cNvSpPr txBox="1">
            <a:spLocks noChangeArrowheads="1"/>
          </p:cNvSpPr>
          <p:nvPr/>
        </p:nvSpPr>
        <p:spPr bwMode="auto">
          <a:xfrm>
            <a:off x="1141831" y="1556792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Shoot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265 CuadroTexto"/>
          <p:cNvSpPr txBox="1">
            <a:spLocks noChangeArrowheads="1"/>
          </p:cNvSpPr>
          <p:nvPr/>
        </p:nvSpPr>
        <p:spPr bwMode="auto">
          <a:xfrm>
            <a:off x="1141831" y="2822739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Flowers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266 CuadroTexto"/>
          <p:cNvSpPr txBox="1">
            <a:spLocks noChangeArrowheads="1"/>
          </p:cNvSpPr>
          <p:nvPr/>
        </p:nvSpPr>
        <p:spPr bwMode="auto">
          <a:xfrm>
            <a:off x="3297334" y="1454587"/>
            <a:ext cx="121576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 of </a:t>
            </a:r>
          </a:p>
          <a:p>
            <a:pPr algn="ctr"/>
            <a:r>
              <a:rPr lang="es-ES" sz="1200" dirty="0" err="1" smtClean="0">
                <a:latin typeface="Times New Roman" pitchFamily="18" charset="0"/>
                <a:cs typeface="Times New Roman" pitchFamily="18" charset="0"/>
              </a:rPr>
              <a:t>eggs</a:t>
            </a: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0.18</a:t>
            </a:r>
          </a:p>
        </p:txBody>
      </p:sp>
      <p:sp>
        <p:nvSpPr>
          <p:cNvPr id="6" name="267 CuadroTexto"/>
          <p:cNvSpPr txBox="1">
            <a:spLocks noChangeArrowheads="1"/>
          </p:cNvSpPr>
          <p:nvPr/>
        </p:nvSpPr>
        <p:spPr bwMode="auto">
          <a:xfrm>
            <a:off x="5521212" y="1454587"/>
            <a:ext cx="128303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of</a:t>
            </a:r>
          </a:p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intact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fruits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0.20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2484993" y="2162473"/>
            <a:ext cx="1380035" cy="72008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2437976" y="734507"/>
            <a:ext cx="1304503" cy="6480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/>
          <p:nvPr/>
        </p:nvCxnSpPr>
        <p:spPr>
          <a:xfrm rot="16200000" flipH="1" flipV="1">
            <a:off x="-209577" y="1833325"/>
            <a:ext cx="2615284" cy="1"/>
          </a:xfrm>
          <a:prstGeom prst="curvedConnector5">
            <a:avLst>
              <a:gd name="adj1" fmla="val -203"/>
              <a:gd name="adj2" fmla="val 85826600000"/>
              <a:gd name="adj3" fmla="val 99797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2437976" y="2163053"/>
            <a:ext cx="3443276" cy="8037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curvado"/>
          <p:cNvCxnSpPr/>
          <p:nvPr/>
        </p:nvCxnSpPr>
        <p:spPr>
          <a:xfrm rot="16200000" flipH="1">
            <a:off x="4069899" y="-248008"/>
            <a:ext cx="82461" cy="4679266"/>
          </a:xfrm>
          <a:prstGeom prst="curvedConnector3">
            <a:avLst>
              <a:gd name="adj1" fmla="val 957454"/>
            </a:avLst>
          </a:prstGeom>
          <a:ln w="9525">
            <a:solidFill>
              <a:schemeClr val="tx1"/>
            </a:solidFill>
            <a:prstDash val="dash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curvado"/>
          <p:cNvCxnSpPr/>
          <p:nvPr/>
        </p:nvCxnSpPr>
        <p:spPr>
          <a:xfrm rot="10800000" flipV="1">
            <a:off x="1069825" y="692696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377633" y="44624"/>
            <a:ext cx="3767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  n = 1000; </a:t>
            </a:r>
            <a:r>
              <a:rPr lang="en-US" sz="1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c</a:t>
            </a:r>
            <a:r>
              <a:rPr lang="en-US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1.05;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Bollen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-Stine P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0.413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3 Marcador de contenido"/>
          <p:cNvSpPr txBox="1">
            <a:spLocks/>
          </p:cNvSpPr>
          <p:nvPr/>
        </p:nvSpPr>
        <p:spPr>
          <a:xfrm>
            <a:off x="2853450" y="943295"/>
            <a:ext cx="46050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14 Conector curvado"/>
          <p:cNvCxnSpPr/>
          <p:nvPr/>
        </p:nvCxnSpPr>
        <p:spPr>
          <a:xfrm rot="10800000" flipV="1">
            <a:off x="1069826" y="1945782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3 Marcador de contenido"/>
          <p:cNvSpPr txBox="1">
            <a:spLocks/>
          </p:cNvSpPr>
          <p:nvPr/>
        </p:nvSpPr>
        <p:spPr>
          <a:xfrm>
            <a:off x="3071207" y="2352992"/>
            <a:ext cx="4644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 flipV="1">
            <a:off x="4598216" y="1784865"/>
            <a:ext cx="882000" cy="342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3 Marcador de contenido"/>
          <p:cNvSpPr txBox="1">
            <a:spLocks/>
          </p:cNvSpPr>
          <p:nvPr/>
        </p:nvSpPr>
        <p:spPr>
          <a:xfrm>
            <a:off x="4729124" y="1661756"/>
            <a:ext cx="54638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-0.21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3 Marcador de contenido"/>
          <p:cNvSpPr txBox="1">
            <a:spLocks/>
          </p:cNvSpPr>
          <p:nvPr/>
        </p:nvSpPr>
        <p:spPr>
          <a:xfrm>
            <a:off x="4258512" y="2400176"/>
            <a:ext cx="47061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3 Marcador de contenido"/>
          <p:cNvSpPr txBox="1">
            <a:spLocks/>
          </p:cNvSpPr>
          <p:nvPr/>
        </p:nvSpPr>
        <p:spPr>
          <a:xfrm>
            <a:off x="5101948" y="2601778"/>
            <a:ext cx="49888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3 Marcador de contenido"/>
          <p:cNvSpPr txBox="1">
            <a:spLocks/>
          </p:cNvSpPr>
          <p:nvPr/>
        </p:nvSpPr>
        <p:spPr>
          <a:xfrm>
            <a:off x="53778" y="1670866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3 Marcador de contenido"/>
          <p:cNvSpPr txBox="1">
            <a:spLocks/>
          </p:cNvSpPr>
          <p:nvPr/>
        </p:nvSpPr>
        <p:spPr>
          <a:xfrm>
            <a:off x="624668" y="1103092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0.38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3 Marcador de contenido"/>
          <p:cNvSpPr txBox="1">
            <a:spLocks/>
          </p:cNvSpPr>
          <p:nvPr/>
        </p:nvSpPr>
        <p:spPr>
          <a:xfrm>
            <a:off x="624668" y="2413378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263 CuadroTexto"/>
          <p:cNvSpPr txBox="1">
            <a:spLocks noChangeArrowheads="1"/>
          </p:cNvSpPr>
          <p:nvPr/>
        </p:nvSpPr>
        <p:spPr bwMode="auto">
          <a:xfrm>
            <a:off x="1141832" y="3943227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Phenology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flowering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5" name="264 CuadroTexto"/>
          <p:cNvSpPr txBox="1">
            <a:spLocks noChangeArrowheads="1"/>
          </p:cNvSpPr>
          <p:nvPr/>
        </p:nvSpPr>
        <p:spPr bwMode="auto">
          <a:xfrm>
            <a:off x="1141831" y="5127575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Shoot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265 CuadroTexto"/>
          <p:cNvSpPr txBox="1">
            <a:spLocks noChangeArrowheads="1"/>
          </p:cNvSpPr>
          <p:nvPr/>
        </p:nvSpPr>
        <p:spPr bwMode="auto">
          <a:xfrm>
            <a:off x="1141831" y="6279703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Flowers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266 CuadroTexto"/>
          <p:cNvSpPr txBox="1">
            <a:spLocks noChangeArrowheads="1"/>
          </p:cNvSpPr>
          <p:nvPr/>
        </p:nvSpPr>
        <p:spPr bwMode="auto">
          <a:xfrm>
            <a:off x="3297334" y="5025370"/>
            <a:ext cx="121576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 of </a:t>
            </a: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eggs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0.33</a:t>
            </a:r>
          </a:p>
        </p:txBody>
      </p:sp>
      <p:sp>
        <p:nvSpPr>
          <p:cNvPr id="28" name="267 CuadroTexto"/>
          <p:cNvSpPr txBox="1">
            <a:spLocks noChangeArrowheads="1"/>
          </p:cNvSpPr>
          <p:nvPr/>
        </p:nvSpPr>
        <p:spPr bwMode="auto">
          <a:xfrm>
            <a:off x="5521212" y="5025370"/>
            <a:ext cx="128303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of</a:t>
            </a:r>
          </a:p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intact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fruits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0.14</a:t>
            </a:r>
          </a:p>
        </p:txBody>
      </p:sp>
      <p:cxnSp>
        <p:nvCxnSpPr>
          <p:cNvPr id="29" name="28 Conector recto de flecha"/>
          <p:cNvCxnSpPr/>
          <p:nvPr/>
        </p:nvCxnSpPr>
        <p:spPr>
          <a:xfrm flipV="1">
            <a:off x="2484993" y="5733256"/>
            <a:ext cx="1380035" cy="72008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2437976" y="4305290"/>
            <a:ext cx="1304503" cy="6480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2437976" y="5733256"/>
            <a:ext cx="3443276" cy="80428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curvado"/>
          <p:cNvCxnSpPr/>
          <p:nvPr/>
        </p:nvCxnSpPr>
        <p:spPr>
          <a:xfrm rot="10800000" flipV="1">
            <a:off x="1069825" y="4250038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377633" y="3615407"/>
            <a:ext cx="3764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  n = 1099; </a:t>
            </a:r>
            <a:r>
              <a:rPr lang="en-US" sz="1200" dirty="0">
                <a:latin typeface="Symbol" panose="05050102010706020507" pitchFamily="18" charset="2"/>
                <a:cs typeface="Times New Roman" panose="02020603050405020304" pitchFamily="18" charset="0"/>
              </a:rPr>
              <a:t>c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0.56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Bollen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-Stine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0.746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3 Marcador de contenido"/>
          <p:cNvSpPr txBox="1">
            <a:spLocks/>
          </p:cNvSpPr>
          <p:nvPr/>
        </p:nvSpPr>
        <p:spPr>
          <a:xfrm>
            <a:off x="2856916" y="4499635"/>
            <a:ext cx="45703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34 Conector curvado"/>
          <p:cNvCxnSpPr/>
          <p:nvPr/>
        </p:nvCxnSpPr>
        <p:spPr>
          <a:xfrm rot="10800000" flipV="1">
            <a:off x="1069826" y="5474174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 Marcador de contenido"/>
          <p:cNvSpPr txBox="1">
            <a:spLocks/>
          </p:cNvSpPr>
          <p:nvPr/>
        </p:nvSpPr>
        <p:spPr>
          <a:xfrm>
            <a:off x="3072940" y="5928568"/>
            <a:ext cx="45017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4585108" y="5359074"/>
            <a:ext cx="895108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 Marcador de contenido"/>
          <p:cNvSpPr txBox="1">
            <a:spLocks/>
          </p:cNvSpPr>
          <p:nvPr/>
        </p:nvSpPr>
        <p:spPr>
          <a:xfrm>
            <a:off x="4729124" y="5234137"/>
            <a:ext cx="56295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-0.29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3 Marcador de contenido"/>
          <p:cNvSpPr txBox="1">
            <a:spLocks/>
          </p:cNvSpPr>
          <p:nvPr/>
        </p:nvSpPr>
        <p:spPr>
          <a:xfrm>
            <a:off x="4221602" y="5986154"/>
            <a:ext cx="50752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3 Marcador de contenido"/>
          <p:cNvSpPr txBox="1">
            <a:spLocks/>
          </p:cNvSpPr>
          <p:nvPr/>
        </p:nvSpPr>
        <p:spPr>
          <a:xfrm>
            <a:off x="624668" y="4660434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3 Marcador de contenido"/>
          <p:cNvSpPr txBox="1">
            <a:spLocks/>
          </p:cNvSpPr>
          <p:nvPr/>
        </p:nvSpPr>
        <p:spPr>
          <a:xfrm>
            <a:off x="624668" y="5941770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41 Conector curvado"/>
          <p:cNvCxnSpPr/>
          <p:nvPr/>
        </p:nvCxnSpPr>
        <p:spPr>
          <a:xfrm rot="16200000" flipH="1" flipV="1">
            <a:off x="-172590" y="5324900"/>
            <a:ext cx="2615284" cy="1"/>
          </a:xfrm>
          <a:prstGeom prst="curvedConnector5">
            <a:avLst>
              <a:gd name="adj1" fmla="val -203"/>
              <a:gd name="adj2" fmla="val 85826600000"/>
              <a:gd name="adj3" fmla="val 99797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3 Marcador de contenido"/>
          <p:cNvSpPr txBox="1">
            <a:spLocks/>
          </p:cNvSpPr>
          <p:nvPr/>
        </p:nvSpPr>
        <p:spPr>
          <a:xfrm>
            <a:off x="48604" y="5233884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2437976" y="446475"/>
            <a:ext cx="3112826" cy="93610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3 Marcador de contenido"/>
          <p:cNvSpPr txBox="1">
            <a:spLocks/>
          </p:cNvSpPr>
          <p:nvPr/>
        </p:nvSpPr>
        <p:spPr>
          <a:xfrm>
            <a:off x="3678982" y="784836"/>
            <a:ext cx="57953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-0.08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45 Conector curvado"/>
          <p:cNvCxnSpPr/>
          <p:nvPr/>
        </p:nvCxnSpPr>
        <p:spPr>
          <a:xfrm rot="16200000" flipH="1">
            <a:off x="4069900" y="3332069"/>
            <a:ext cx="82461" cy="4679266"/>
          </a:xfrm>
          <a:prstGeom prst="curvedConnector3">
            <a:avLst>
              <a:gd name="adj1" fmla="val 957454"/>
            </a:avLst>
          </a:prstGeom>
          <a:ln w="9525">
            <a:solidFill>
              <a:schemeClr val="tx1"/>
            </a:solidFill>
            <a:prstDash val="dash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3 Marcador de contenido"/>
          <p:cNvSpPr txBox="1">
            <a:spLocks/>
          </p:cNvSpPr>
          <p:nvPr/>
        </p:nvSpPr>
        <p:spPr>
          <a:xfrm>
            <a:off x="5010602" y="6181855"/>
            <a:ext cx="59022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-0.07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291</Words>
  <Application>Microsoft Office PowerPoint</Application>
  <PresentationFormat>Presentación en pantalla (4:3)</PresentationFormat>
  <Paragraphs>133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</dc:creator>
  <cp:lastModifiedBy>Alicia</cp:lastModifiedBy>
  <cp:revision>37</cp:revision>
  <dcterms:created xsi:type="dcterms:W3CDTF">2016-04-29T14:08:32Z</dcterms:created>
  <dcterms:modified xsi:type="dcterms:W3CDTF">2016-10-18T08:57:02Z</dcterms:modified>
</cp:coreProperties>
</file>