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5018" autoAdjust="0"/>
  </p:normalViewPr>
  <p:slideViewPr>
    <p:cSldViewPr>
      <p:cViewPr>
        <p:scale>
          <a:sx n="60" d="100"/>
          <a:sy n="60" d="100"/>
        </p:scale>
        <p:origin x="-156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5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6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3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6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3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0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7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3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25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2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BAAA-D4B6-49E1-AB3A-76837F965AFD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09BF-0821-4A43-8D5C-D2DA4DDD1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>
            <a:stCxn id="22" idx="2"/>
            <a:endCxn id="40" idx="1"/>
          </p:cNvCxnSpPr>
          <p:nvPr/>
        </p:nvCxnSpPr>
        <p:spPr>
          <a:xfrm>
            <a:off x="1446692" y="1406510"/>
            <a:ext cx="2016043" cy="2691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33" idx="2"/>
            <a:endCxn id="40" idx="7"/>
          </p:cNvCxnSpPr>
          <p:nvPr/>
        </p:nvCxnSpPr>
        <p:spPr>
          <a:xfrm flipH="1">
            <a:off x="4261267" y="3416437"/>
            <a:ext cx="730532" cy="682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36" idx="2"/>
            <a:endCxn id="40" idx="0"/>
          </p:cNvCxnSpPr>
          <p:nvPr/>
        </p:nvCxnSpPr>
        <p:spPr>
          <a:xfrm>
            <a:off x="3312229" y="2384393"/>
            <a:ext cx="549772" cy="1548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40" idx="6"/>
            <a:endCxn id="50" idx="2"/>
          </p:cNvCxnSpPr>
          <p:nvPr/>
        </p:nvCxnSpPr>
        <p:spPr>
          <a:xfrm>
            <a:off x="4426649" y="4497705"/>
            <a:ext cx="3097679" cy="436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24" idx="3"/>
            <a:endCxn id="49" idx="2"/>
          </p:cNvCxnSpPr>
          <p:nvPr/>
        </p:nvCxnSpPr>
        <p:spPr>
          <a:xfrm flipV="1">
            <a:off x="6677900" y="5359571"/>
            <a:ext cx="1458496" cy="70175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32" idx="6"/>
            <a:endCxn id="50" idx="1"/>
          </p:cNvCxnSpPr>
          <p:nvPr/>
        </p:nvCxnSpPr>
        <p:spPr>
          <a:xfrm>
            <a:off x="5555614" y="2548750"/>
            <a:ext cx="2133339" cy="15951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19 Grupo"/>
          <p:cNvGrpSpPr/>
          <p:nvPr/>
        </p:nvGrpSpPr>
        <p:grpSpPr>
          <a:xfrm>
            <a:off x="877479" y="22227"/>
            <a:ext cx="1137039" cy="1384283"/>
            <a:chOff x="5523193" y="1756685"/>
            <a:chExt cx="1137039" cy="1384283"/>
          </a:xfrm>
        </p:grpSpPr>
        <p:sp>
          <p:nvSpPr>
            <p:cNvPr id="21" name="20 Elipse"/>
            <p:cNvSpPr>
              <a:spLocks noChangeAspect="1"/>
            </p:cNvSpPr>
            <p:nvPr/>
          </p:nvSpPr>
          <p:spPr>
            <a:xfrm>
              <a:off x="5523193" y="1756685"/>
              <a:ext cx="1137039" cy="1096251"/>
            </a:xfrm>
            <a:prstGeom prst="ellipse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9"/>
            <p:cNvSpPr>
              <a:spLocks noChangeArrowheads="1"/>
            </p:cNvSpPr>
            <p:nvPr/>
          </p:nvSpPr>
          <p:spPr bwMode="auto">
            <a:xfrm>
              <a:off x="5638351" y="2833191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Fl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phen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5561122" y="5502938"/>
            <a:ext cx="1116778" cy="1382446"/>
            <a:chOff x="1451995" y="1294502"/>
            <a:chExt cx="1116778" cy="1382446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995" y="1294502"/>
              <a:ext cx="1116778" cy="111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19"/>
            <p:cNvSpPr>
              <a:spLocks noChangeArrowheads="1"/>
            </p:cNvSpPr>
            <p:nvPr/>
          </p:nvSpPr>
          <p:spPr bwMode="auto">
            <a:xfrm>
              <a:off x="1619672" y="2369171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Temp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321711" y="5158550"/>
            <a:ext cx="1121751" cy="1438802"/>
            <a:chOff x="330244" y="3501008"/>
            <a:chExt cx="1121751" cy="1438802"/>
          </a:xfrm>
        </p:grpSpPr>
        <p:grpSp>
          <p:nvGrpSpPr>
            <p:cNvPr id="27" name="26 Grupo"/>
            <p:cNvGrpSpPr/>
            <p:nvPr/>
          </p:nvGrpSpPr>
          <p:grpSpPr>
            <a:xfrm>
              <a:off x="330244" y="3501008"/>
              <a:ext cx="1121751" cy="1121751"/>
              <a:chOff x="3568303" y="2428478"/>
              <a:chExt cx="2005806" cy="2005806"/>
            </a:xfrm>
          </p:grpSpPr>
          <p:sp>
            <p:nvSpPr>
              <p:cNvPr id="29" name="28 Elipse"/>
              <p:cNvSpPr/>
              <p:nvPr/>
            </p:nvSpPr>
            <p:spPr>
              <a:xfrm>
                <a:off x="3568303" y="2428478"/>
                <a:ext cx="2005806" cy="2005806"/>
              </a:xfrm>
              <a:prstGeom prst="ellipse">
                <a:avLst/>
              </a:prstGeom>
              <a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2000" b="-2000"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29 Forma libre"/>
              <p:cNvSpPr/>
              <p:nvPr/>
            </p:nvSpPr>
            <p:spPr>
              <a:xfrm>
                <a:off x="3929348" y="3493561"/>
                <a:ext cx="1283716" cy="661916"/>
              </a:xfrm>
              <a:custGeom>
                <a:avLst/>
                <a:gdLst>
                  <a:gd name="connsiteX0" fmla="*/ 0 w 1283716"/>
                  <a:gd name="connsiteY0" fmla="*/ 0 h 661916"/>
                  <a:gd name="connsiteX1" fmla="*/ 1283716 w 1283716"/>
                  <a:gd name="connsiteY1" fmla="*/ 0 h 661916"/>
                  <a:gd name="connsiteX2" fmla="*/ 1283716 w 1283716"/>
                  <a:gd name="connsiteY2" fmla="*/ 661916 h 661916"/>
                  <a:gd name="connsiteX3" fmla="*/ 0 w 1283716"/>
                  <a:gd name="connsiteY3" fmla="*/ 661916 h 661916"/>
                  <a:gd name="connsiteX4" fmla="*/ 0 w 1283716"/>
                  <a:gd name="connsiteY4" fmla="*/ 0 h 66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716" h="661916">
                    <a:moveTo>
                      <a:pt x="0" y="0"/>
                    </a:moveTo>
                    <a:lnTo>
                      <a:pt x="1283716" y="0"/>
                    </a:lnTo>
                    <a:lnTo>
                      <a:pt x="1283716" y="661916"/>
                    </a:lnTo>
                    <a:lnTo>
                      <a:pt x="0" y="6619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ctangle 219"/>
            <p:cNvSpPr>
              <a:spLocks noChangeArrowheads="1"/>
            </p:cNvSpPr>
            <p:nvPr/>
          </p:nvSpPr>
          <p:spPr bwMode="auto">
            <a:xfrm>
              <a:off x="437065" y="4632033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N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ants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4427984" y="1988840"/>
            <a:ext cx="1127630" cy="1427597"/>
            <a:chOff x="1622853" y="5216727"/>
            <a:chExt cx="1127630" cy="1427597"/>
          </a:xfrm>
        </p:grpSpPr>
        <p:sp>
          <p:nvSpPr>
            <p:cNvPr id="32" name="31 Elipse" descr="gentiana_pneumonanthe_10viii9_7014.jpg"/>
            <p:cNvSpPr>
              <a:spLocks noChangeAspect="1"/>
            </p:cNvSpPr>
            <p:nvPr/>
          </p:nvSpPr>
          <p:spPr>
            <a:xfrm>
              <a:off x="1622853" y="5216727"/>
              <a:ext cx="1127630" cy="1119820"/>
            </a:xfrm>
            <a:prstGeom prst="ellipse">
              <a:avLst/>
            </a:prstGeom>
            <a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732613" y="6336547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Shoot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h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2716040" y="980728"/>
            <a:ext cx="1135880" cy="1403665"/>
            <a:chOff x="4861914" y="4761639"/>
            <a:chExt cx="1135880" cy="1403665"/>
          </a:xfrm>
        </p:grpSpPr>
        <p:sp>
          <p:nvSpPr>
            <p:cNvPr id="35" name="34 Elipse" descr="http://www.actaplantarum.org/galleria_flora/albums/Angiospermae/Gentianaceae/Gentiana_pneumonanthe/Gentiana_pneumonanthe_20802_98572.jpg"/>
            <p:cNvSpPr>
              <a:spLocks noChangeAspect="1"/>
            </p:cNvSpPr>
            <p:nvPr/>
          </p:nvSpPr>
          <p:spPr>
            <a:xfrm>
              <a:off x="4861914" y="4761639"/>
              <a:ext cx="1135880" cy="1138825"/>
            </a:xfrm>
            <a:prstGeom prst="ellipse">
              <a:avLst/>
            </a:prstGeom>
            <a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5004048" y="5857527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Fl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N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3297353" y="3933056"/>
            <a:ext cx="1490671" cy="1865559"/>
            <a:chOff x="3297353" y="3501008"/>
            <a:chExt cx="1490671" cy="1865559"/>
          </a:xfrm>
        </p:grpSpPr>
        <p:grpSp>
          <p:nvGrpSpPr>
            <p:cNvPr id="38" name="37 Grupo"/>
            <p:cNvGrpSpPr/>
            <p:nvPr/>
          </p:nvGrpSpPr>
          <p:grpSpPr>
            <a:xfrm>
              <a:off x="3297353" y="3501008"/>
              <a:ext cx="1490671" cy="1865559"/>
              <a:chOff x="987425" y="-1198563"/>
              <a:chExt cx="4731639" cy="5921593"/>
            </a:xfrm>
          </p:grpSpPr>
          <p:sp>
            <p:nvSpPr>
              <p:cNvPr id="40" name="39 Elipse"/>
              <p:cNvSpPr/>
              <p:nvPr/>
            </p:nvSpPr>
            <p:spPr>
              <a:xfrm>
                <a:off x="987425" y="-1198563"/>
                <a:ext cx="3584575" cy="3584575"/>
              </a:xfrm>
              <a:prstGeom prst="ellipse">
                <a:avLst/>
              </a:prstGeom>
              <a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5000" b="-15000"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40 Forma libre"/>
              <p:cNvSpPr/>
              <p:nvPr/>
            </p:nvSpPr>
            <p:spPr>
              <a:xfrm>
                <a:off x="3424936" y="3540121"/>
                <a:ext cx="2294128" cy="1182909"/>
              </a:xfrm>
              <a:custGeom>
                <a:avLst/>
                <a:gdLst>
                  <a:gd name="connsiteX0" fmla="*/ 0 w 2294128"/>
                  <a:gd name="connsiteY0" fmla="*/ 0 h 1182909"/>
                  <a:gd name="connsiteX1" fmla="*/ 2294128 w 2294128"/>
                  <a:gd name="connsiteY1" fmla="*/ 0 h 1182909"/>
                  <a:gd name="connsiteX2" fmla="*/ 2294128 w 2294128"/>
                  <a:gd name="connsiteY2" fmla="*/ 1182909 h 1182909"/>
                  <a:gd name="connsiteX3" fmla="*/ 0 w 2294128"/>
                  <a:gd name="connsiteY3" fmla="*/ 1182909 h 1182909"/>
                  <a:gd name="connsiteX4" fmla="*/ 0 w 2294128"/>
                  <a:gd name="connsiteY4" fmla="*/ 0 h 118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128" h="1182909">
                    <a:moveTo>
                      <a:pt x="0" y="0"/>
                    </a:moveTo>
                    <a:lnTo>
                      <a:pt x="2294128" y="0"/>
                    </a:lnTo>
                    <a:lnTo>
                      <a:pt x="2294128" y="1182909"/>
                    </a:lnTo>
                    <a:lnTo>
                      <a:pt x="0" y="11829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6400" kern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3457661" y="4639344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N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eggs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320529" y="2492896"/>
            <a:ext cx="1122933" cy="1430706"/>
            <a:chOff x="3305051" y="1730007"/>
            <a:chExt cx="1122933" cy="1430706"/>
          </a:xfrm>
        </p:grpSpPr>
        <p:grpSp>
          <p:nvGrpSpPr>
            <p:cNvPr id="43" name="42 Grupo"/>
            <p:cNvGrpSpPr/>
            <p:nvPr/>
          </p:nvGrpSpPr>
          <p:grpSpPr>
            <a:xfrm>
              <a:off x="3305051" y="1730007"/>
              <a:ext cx="1122933" cy="1122935"/>
              <a:chOff x="1520492" y="4720117"/>
              <a:chExt cx="1611348" cy="1611348"/>
            </a:xfrm>
          </p:grpSpPr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0492" y="4720117"/>
                <a:ext cx="1611348" cy="1611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6" name="45 Conector recto de flecha"/>
              <p:cNvCxnSpPr/>
              <p:nvPr/>
            </p:nvCxnSpPr>
            <p:spPr>
              <a:xfrm>
                <a:off x="2123727" y="4983109"/>
                <a:ext cx="0" cy="1348347"/>
              </a:xfrm>
              <a:prstGeom prst="straightConnector1">
                <a:avLst/>
              </a:prstGeom>
              <a:ln w="28575">
                <a:noFill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3407946" y="2852936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Veg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h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7380312" y="3979242"/>
            <a:ext cx="1512168" cy="1380329"/>
            <a:chOff x="7380312" y="3979242"/>
            <a:chExt cx="1512168" cy="1380329"/>
          </a:xfrm>
        </p:grpSpPr>
        <p:grpSp>
          <p:nvGrpSpPr>
            <p:cNvPr id="48" name="47 Grupo"/>
            <p:cNvGrpSpPr>
              <a:grpSpLocks noChangeAspect="1"/>
            </p:cNvGrpSpPr>
            <p:nvPr/>
          </p:nvGrpSpPr>
          <p:grpSpPr>
            <a:xfrm>
              <a:off x="7524328" y="3979242"/>
              <a:ext cx="1124133" cy="1124133"/>
              <a:chOff x="2903934" y="1761728"/>
              <a:chExt cx="3334543" cy="3334543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2903934" y="1761728"/>
                <a:ext cx="3334543" cy="3334543"/>
              </a:xfrm>
              <a:prstGeom prst="ellipse">
                <a:avLst/>
              </a:prstGeom>
              <a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7000" r="-7000"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50 Forma libre"/>
              <p:cNvSpPr/>
              <p:nvPr/>
            </p:nvSpPr>
            <p:spPr>
              <a:xfrm>
                <a:off x="3504152" y="3532370"/>
                <a:ext cx="2134107" cy="1100399"/>
              </a:xfrm>
              <a:custGeom>
                <a:avLst/>
                <a:gdLst>
                  <a:gd name="connsiteX0" fmla="*/ 0 w 2134107"/>
                  <a:gd name="connsiteY0" fmla="*/ 0 h 1100399"/>
                  <a:gd name="connsiteX1" fmla="*/ 2134107 w 2134107"/>
                  <a:gd name="connsiteY1" fmla="*/ 0 h 1100399"/>
                  <a:gd name="connsiteX2" fmla="*/ 2134107 w 2134107"/>
                  <a:gd name="connsiteY2" fmla="*/ 1100399 h 1100399"/>
                  <a:gd name="connsiteX3" fmla="*/ 0 w 2134107"/>
                  <a:gd name="connsiteY3" fmla="*/ 1100399 h 1100399"/>
                  <a:gd name="connsiteX4" fmla="*/ 0 w 2134107"/>
                  <a:gd name="connsiteY4" fmla="*/ 0 h 110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4107" h="1100399">
                    <a:moveTo>
                      <a:pt x="0" y="0"/>
                    </a:moveTo>
                    <a:lnTo>
                      <a:pt x="2134107" y="0"/>
                    </a:lnTo>
                    <a:lnTo>
                      <a:pt x="2134107" y="1100399"/>
                    </a:lnTo>
                    <a:lnTo>
                      <a:pt x="0" y="11003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2667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6000" kern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7380312" y="5051794"/>
              <a:ext cx="1512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N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intact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fr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53" name="3 Marcador de contenido"/>
          <p:cNvSpPr txBox="1">
            <a:spLocks/>
          </p:cNvSpPr>
          <p:nvPr/>
        </p:nvSpPr>
        <p:spPr>
          <a:xfrm>
            <a:off x="5508103" y="4221088"/>
            <a:ext cx="809757" cy="57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s-ES" sz="1600" dirty="0">
                <a:solidFill>
                  <a:srgbClr val="FF0000"/>
                </a:solidFill>
              </a:rPr>
              <a:t>-</a:t>
            </a:r>
            <a:r>
              <a:rPr lang="es-ES" sz="1600" dirty="0" smtClean="0">
                <a:solidFill>
                  <a:srgbClr val="FF0000"/>
                </a:solidFill>
              </a:rPr>
              <a:t>0.06*</a:t>
            </a:r>
          </a:p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-0.42*</a:t>
            </a:r>
          </a:p>
        </p:txBody>
      </p:sp>
      <p:sp>
        <p:nvSpPr>
          <p:cNvPr id="55" name="3 Marcador de contenido"/>
          <p:cNvSpPr txBox="1">
            <a:spLocks/>
          </p:cNvSpPr>
          <p:nvPr/>
        </p:nvSpPr>
        <p:spPr>
          <a:xfrm>
            <a:off x="7020272" y="5661248"/>
            <a:ext cx="720080" cy="67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0.20*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57" name="3 Marcador de contenido"/>
          <p:cNvSpPr txBox="1">
            <a:spLocks/>
          </p:cNvSpPr>
          <p:nvPr/>
        </p:nvSpPr>
        <p:spPr>
          <a:xfrm>
            <a:off x="6824736" y="2852936"/>
            <a:ext cx="627584" cy="616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-0.01</a:t>
            </a:r>
          </a:p>
        </p:txBody>
      </p:sp>
      <p:sp>
        <p:nvSpPr>
          <p:cNvPr id="58" name="3 Marcador de contenido"/>
          <p:cNvSpPr txBox="1">
            <a:spLocks/>
          </p:cNvSpPr>
          <p:nvPr/>
        </p:nvSpPr>
        <p:spPr>
          <a:xfrm>
            <a:off x="3271939" y="2780928"/>
            <a:ext cx="651989" cy="63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0.14*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0.48*</a:t>
            </a:r>
          </a:p>
        </p:txBody>
      </p:sp>
      <p:sp>
        <p:nvSpPr>
          <p:cNvPr id="60" name="3 Marcador de contenido"/>
          <p:cNvSpPr txBox="1">
            <a:spLocks/>
          </p:cNvSpPr>
          <p:nvPr/>
        </p:nvSpPr>
        <p:spPr>
          <a:xfrm>
            <a:off x="2037354" y="2238692"/>
            <a:ext cx="662438" cy="61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0.45*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0.29*</a:t>
            </a:r>
          </a:p>
        </p:txBody>
      </p:sp>
      <p:sp>
        <p:nvSpPr>
          <p:cNvPr id="61" name="3 Marcador de contenido"/>
          <p:cNvSpPr txBox="1">
            <a:spLocks/>
          </p:cNvSpPr>
          <p:nvPr/>
        </p:nvSpPr>
        <p:spPr>
          <a:xfrm>
            <a:off x="4427984" y="3514986"/>
            <a:ext cx="625868" cy="70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0.04*</a:t>
            </a:r>
          </a:p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0.12</a:t>
            </a:r>
            <a:r>
              <a:rPr lang="es-ES" sz="1800" dirty="0" smtClean="0">
                <a:solidFill>
                  <a:schemeClr val="tx1"/>
                </a:solidFill>
              </a:rPr>
              <a:t>·</a:t>
            </a:r>
            <a:endParaRPr lang="es-ES" sz="1800" dirty="0">
              <a:solidFill>
                <a:schemeClr val="tx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s-ES" sz="1600" dirty="0" smtClean="0">
              <a:solidFill>
                <a:srgbClr val="FF0000"/>
              </a:solidFill>
            </a:endParaRPr>
          </a:p>
        </p:txBody>
      </p:sp>
      <p:cxnSp>
        <p:nvCxnSpPr>
          <p:cNvPr id="80" name="79 Conector curvado"/>
          <p:cNvCxnSpPr>
            <a:stCxn id="21" idx="6"/>
            <a:endCxn id="50" idx="7"/>
          </p:cNvCxnSpPr>
          <p:nvPr/>
        </p:nvCxnSpPr>
        <p:spPr>
          <a:xfrm>
            <a:off x="2014518" y="570353"/>
            <a:ext cx="6469318" cy="357351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>
            <a:stCxn id="35" idx="6"/>
            <a:endCxn id="50" idx="0"/>
          </p:cNvCxnSpPr>
          <p:nvPr/>
        </p:nvCxnSpPr>
        <p:spPr>
          <a:xfrm>
            <a:off x="3851920" y="1550141"/>
            <a:ext cx="4234475" cy="2429101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>
            <a:stCxn id="24" idx="1"/>
            <a:endCxn id="39" idx="2"/>
          </p:cNvCxnSpPr>
          <p:nvPr/>
        </p:nvCxnSpPr>
        <p:spPr>
          <a:xfrm rot="10800000">
            <a:off x="3911716" y="5379169"/>
            <a:ext cx="1649406" cy="682158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29" idx="6"/>
            <a:endCxn id="40" idx="3"/>
          </p:cNvCxnSpPr>
          <p:nvPr/>
        </p:nvCxnSpPr>
        <p:spPr>
          <a:xfrm flipV="1">
            <a:off x="1443462" y="4896971"/>
            <a:ext cx="2019273" cy="822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45" idx="3"/>
            <a:endCxn id="40" idx="2"/>
          </p:cNvCxnSpPr>
          <p:nvPr/>
        </p:nvCxnSpPr>
        <p:spPr>
          <a:xfrm>
            <a:off x="1443462" y="3054364"/>
            <a:ext cx="1853891" cy="14433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>
            <a:stCxn id="44" idx="2"/>
            <a:endCxn id="29" idx="0"/>
          </p:cNvCxnSpPr>
          <p:nvPr/>
        </p:nvCxnSpPr>
        <p:spPr>
          <a:xfrm>
            <a:off x="877479" y="3923602"/>
            <a:ext cx="5108" cy="12349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 Marcador de contenido"/>
          <p:cNvSpPr txBox="1">
            <a:spLocks/>
          </p:cNvSpPr>
          <p:nvPr/>
        </p:nvSpPr>
        <p:spPr>
          <a:xfrm>
            <a:off x="1893935" y="5051794"/>
            <a:ext cx="741577" cy="57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0.11*</a:t>
            </a:r>
          </a:p>
        </p:txBody>
      </p:sp>
      <p:sp>
        <p:nvSpPr>
          <p:cNvPr id="63" name="3 Marcador de contenido"/>
          <p:cNvSpPr txBox="1">
            <a:spLocks/>
          </p:cNvSpPr>
          <p:nvPr/>
        </p:nvSpPr>
        <p:spPr>
          <a:xfrm>
            <a:off x="2028399" y="3469405"/>
            <a:ext cx="756296" cy="63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-0.03*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-0.12*</a:t>
            </a:r>
          </a:p>
        </p:txBody>
      </p:sp>
      <p:sp>
        <p:nvSpPr>
          <p:cNvPr id="64" name="3 Marcador de contenido"/>
          <p:cNvSpPr txBox="1">
            <a:spLocks/>
          </p:cNvSpPr>
          <p:nvPr/>
        </p:nvSpPr>
        <p:spPr>
          <a:xfrm>
            <a:off x="553043" y="4149080"/>
            <a:ext cx="625868" cy="57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0.14*</a:t>
            </a:r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5472761" y="1612160"/>
            <a:ext cx="683415" cy="66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0.11*</a:t>
            </a:r>
          </a:p>
          <a:p>
            <a:pPr algn="ctr">
              <a:buNone/>
            </a:pPr>
            <a:r>
              <a:rPr lang="es-ES" sz="1600" dirty="0">
                <a:solidFill>
                  <a:schemeClr val="tx1"/>
                </a:solidFill>
              </a:rPr>
              <a:t>0.71*</a:t>
            </a:r>
          </a:p>
          <a:p>
            <a:pPr algn="ctr">
              <a:buFont typeface="Arial" panose="020B0604020202020204" pitchFamily="34" charset="0"/>
              <a:buNone/>
            </a:pPr>
            <a:endParaRPr lang="es-ES" sz="1600" dirty="0" smtClean="0">
              <a:solidFill>
                <a:srgbClr val="FF0000"/>
              </a:solidFill>
            </a:endParaRPr>
          </a:p>
        </p:txBody>
      </p:sp>
      <p:sp>
        <p:nvSpPr>
          <p:cNvPr id="59" name="3 Marcador de contenido"/>
          <p:cNvSpPr txBox="1">
            <a:spLocks/>
          </p:cNvSpPr>
          <p:nvPr/>
        </p:nvSpPr>
        <p:spPr>
          <a:xfrm>
            <a:off x="4369324" y="5661249"/>
            <a:ext cx="820383" cy="55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-0.60*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-0.19*</a:t>
            </a:r>
          </a:p>
        </p:txBody>
      </p:sp>
      <p:sp>
        <p:nvSpPr>
          <p:cNvPr id="157" name="156 Rectángulo"/>
          <p:cNvSpPr/>
          <p:nvPr/>
        </p:nvSpPr>
        <p:spPr>
          <a:xfrm>
            <a:off x="5413892" y="44624"/>
            <a:ext cx="36946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600" dirty="0" err="1" smtClean="0">
                <a:latin typeface="Gill Sans MT" panose="020B0502020104020203" pitchFamily="34" charset="0"/>
              </a:rPr>
              <a:t>Not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included</a:t>
            </a:r>
            <a:r>
              <a:rPr lang="es-ES" sz="1600" dirty="0" smtClean="0">
                <a:latin typeface="Gill Sans MT" panose="020B0502020104020203" pitchFamily="34" charset="0"/>
              </a:rPr>
              <a:t>: </a:t>
            </a:r>
            <a:r>
              <a:rPr lang="es-ES" sz="1600" dirty="0" err="1" smtClean="0">
                <a:latin typeface="Gill Sans MT" panose="020B0502020104020203" pitchFamily="34" charset="0"/>
              </a:rPr>
              <a:t>correlations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among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traits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population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effects</a:t>
            </a:r>
            <a:r>
              <a:rPr lang="es-ES" sz="1600" dirty="0" smtClean="0">
                <a:latin typeface="Gill Sans MT" panose="020B0502020104020203" pitchFamily="34" charset="0"/>
              </a:rPr>
              <a:t>, </a:t>
            </a:r>
            <a:r>
              <a:rPr lang="es-ES" sz="1600" dirty="0" err="1" smtClean="0">
                <a:latin typeface="Gill Sans MT" panose="020B0502020104020203" pitchFamily="34" charset="0"/>
              </a:rPr>
              <a:t>coefficients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with</a:t>
            </a:r>
            <a:r>
              <a:rPr lang="es-ES" sz="1600" dirty="0" smtClean="0">
                <a:latin typeface="Gill Sans MT" panose="020B0502020104020203" pitchFamily="34" charset="0"/>
              </a:rPr>
              <a:t> p&lt;0.1</a:t>
            </a:r>
          </a:p>
          <a:p>
            <a:pPr algn="r"/>
            <a:r>
              <a:rPr lang="es-ES" sz="1600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Unstandardized</a:t>
            </a:r>
            <a:r>
              <a:rPr lang="es-ES" sz="16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coefficients</a:t>
            </a:r>
            <a:endParaRPr lang="es-ES" sz="1600" dirty="0" smtClean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algn="r"/>
            <a:r>
              <a:rPr lang="es-ES" sz="1600" dirty="0" err="1" smtClean="0">
                <a:latin typeface="Gill Sans MT" panose="020B0502020104020203" pitchFamily="34" charset="0"/>
              </a:rPr>
              <a:t>Standardized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coefficients</a:t>
            </a:r>
            <a:r>
              <a:rPr lang="es-ES" sz="1600" dirty="0" smtClean="0">
                <a:latin typeface="Gill Sans MT" panose="020B0502020104020203" pitchFamily="34" charset="0"/>
              </a:rPr>
              <a:t> (linear </a:t>
            </a:r>
            <a:r>
              <a:rPr lang="es-ES" sz="1600" dirty="0" err="1" smtClean="0">
                <a:latin typeface="Gill Sans MT" panose="020B0502020104020203" pitchFamily="34" charset="0"/>
              </a:rPr>
              <a:t>models</a:t>
            </a:r>
            <a:r>
              <a:rPr lang="es-ES" sz="1600" dirty="0" smtClean="0">
                <a:latin typeface="Gill Sans MT" panose="020B0502020104020203" pitchFamily="34" charset="0"/>
              </a:rPr>
              <a:t>)</a:t>
            </a:r>
          </a:p>
          <a:p>
            <a:pPr algn="r"/>
            <a:r>
              <a:rPr lang="es-ES" sz="1600" dirty="0" smtClean="0">
                <a:latin typeface="Gill Sans MT" panose="020B0502020104020203" pitchFamily="34" charset="0"/>
              </a:rPr>
              <a:t>* p&lt;0.05; </a:t>
            </a:r>
            <a:r>
              <a:rPr lang="es-ES" sz="1600" b="1" dirty="0" smtClean="0"/>
              <a:t>· </a:t>
            </a:r>
            <a:r>
              <a:rPr lang="es-ES" sz="1600" dirty="0" smtClean="0">
                <a:latin typeface="Gill Sans MT" panose="020B0502020104020203" pitchFamily="34" charset="0"/>
              </a:rPr>
              <a:t>p&lt;0.1</a:t>
            </a:r>
          </a:p>
          <a:p>
            <a:pPr algn="r"/>
            <a:endParaRPr lang="es-ES" sz="600" dirty="0" smtClean="0">
              <a:latin typeface="Gill Sans MT" panose="020B0502020104020203" pitchFamily="34" charset="0"/>
            </a:endParaRPr>
          </a:p>
        </p:txBody>
      </p:sp>
      <p:sp>
        <p:nvSpPr>
          <p:cNvPr id="54" name="3 Marcador de contenido"/>
          <p:cNvSpPr txBox="1">
            <a:spLocks/>
          </p:cNvSpPr>
          <p:nvPr/>
        </p:nvSpPr>
        <p:spPr>
          <a:xfrm>
            <a:off x="3710904" y="404664"/>
            <a:ext cx="658420" cy="71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0.13</a:t>
            </a:r>
            <a:r>
              <a:rPr lang="es-ES" sz="1800" b="1" dirty="0" smtClean="0">
                <a:solidFill>
                  <a:srgbClr val="FF0000"/>
                </a:solidFill>
              </a:rPr>
              <a:t>·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6676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69 Conector curvado"/>
          <p:cNvCxnSpPr/>
          <p:nvPr/>
        </p:nvCxnSpPr>
        <p:spPr>
          <a:xfrm rot="16200000" flipH="1">
            <a:off x="4373143" y="-2890537"/>
            <a:ext cx="3782476" cy="10008725"/>
          </a:xfrm>
          <a:prstGeom prst="curvedConnector3">
            <a:avLst>
              <a:gd name="adj1" fmla="val -5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>
            <a:stCxn id="22" idx="2"/>
            <a:endCxn id="40" idx="1"/>
          </p:cNvCxnSpPr>
          <p:nvPr/>
        </p:nvCxnSpPr>
        <p:spPr>
          <a:xfrm>
            <a:off x="1446692" y="1406510"/>
            <a:ext cx="2016043" cy="2691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33" idx="2"/>
            <a:endCxn id="40" idx="7"/>
          </p:cNvCxnSpPr>
          <p:nvPr/>
        </p:nvCxnSpPr>
        <p:spPr>
          <a:xfrm flipH="1">
            <a:off x="4261267" y="3416437"/>
            <a:ext cx="730532" cy="682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36" idx="2"/>
            <a:endCxn id="40" idx="0"/>
          </p:cNvCxnSpPr>
          <p:nvPr/>
        </p:nvCxnSpPr>
        <p:spPr>
          <a:xfrm>
            <a:off x="3312229" y="2384393"/>
            <a:ext cx="549772" cy="1548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40" idx="6"/>
            <a:endCxn id="50" idx="2"/>
          </p:cNvCxnSpPr>
          <p:nvPr/>
        </p:nvCxnSpPr>
        <p:spPr>
          <a:xfrm>
            <a:off x="4426649" y="4497705"/>
            <a:ext cx="3097679" cy="436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24" idx="3"/>
            <a:endCxn id="49" idx="2"/>
          </p:cNvCxnSpPr>
          <p:nvPr/>
        </p:nvCxnSpPr>
        <p:spPr>
          <a:xfrm flipV="1">
            <a:off x="6677900" y="5359571"/>
            <a:ext cx="1458496" cy="70175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32" idx="6"/>
            <a:endCxn id="50" idx="1"/>
          </p:cNvCxnSpPr>
          <p:nvPr/>
        </p:nvCxnSpPr>
        <p:spPr>
          <a:xfrm>
            <a:off x="5555614" y="2548750"/>
            <a:ext cx="2133339" cy="15951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19 Grupo"/>
          <p:cNvGrpSpPr/>
          <p:nvPr/>
        </p:nvGrpSpPr>
        <p:grpSpPr>
          <a:xfrm>
            <a:off x="877479" y="22227"/>
            <a:ext cx="1137039" cy="1384283"/>
            <a:chOff x="5523193" y="1756685"/>
            <a:chExt cx="1137039" cy="1384283"/>
          </a:xfrm>
        </p:grpSpPr>
        <p:sp>
          <p:nvSpPr>
            <p:cNvPr id="21" name="20 Elipse"/>
            <p:cNvSpPr>
              <a:spLocks noChangeAspect="1"/>
            </p:cNvSpPr>
            <p:nvPr/>
          </p:nvSpPr>
          <p:spPr>
            <a:xfrm>
              <a:off x="5523193" y="1756685"/>
              <a:ext cx="1137039" cy="1096251"/>
            </a:xfrm>
            <a:prstGeom prst="ellipse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9"/>
            <p:cNvSpPr>
              <a:spLocks noChangeArrowheads="1"/>
            </p:cNvSpPr>
            <p:nvPr/>
          </p:nvSpPr>
          <p:spPr bwMode="auto">
            <a:xfrm>
              <a:off x="5638351" y="2833191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Fl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phen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5561122" y="5502938"/>
            <a:ext cx="1116778" cy="1382446"/>
            <a:chOff x="1451995" y="1294502"/>
            <a:chExt cx="1116778" cy="1382446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995" y="1294502"/>
              <a:ext cx="1116778" cy="111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19"/>
            <p:cNvSpPr>
              <a:spLocks noChangeArrowheads="1"/>
            </p:cNvSpPr>
            <p:nvPr/>
          </p:nvSpPr>
          <p:spPr bwMode="auto">
            <a:xfrm>
              <a:off x="1619672" y="2369171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Temp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321711" y="5158550"/>
            <a:ext cx="1121751" cy="1438802"/>
            <a:chOff x="330244" y="3501008"/>
            <a:chExt cx="1121751" cy="1438802"/>
          </a:xfrm>
        </p:grpSpPr>
        <p:grpSp>
          <p:nvGrpSpPr>
            <p:cNvPr id="27" name="26 Grupo"/>
            <p:cNvGrpSpPr/>
            <p:nvPr/>
          </p:nvGrpSpPr>
          <p:grpSpPr>
            <a:xfrm>
              <a:off x="330244" y="3501008"/>
              <a:ext cx="1121751" cy="1121751"/>
              <a:chOff x="3568303" y="2428478"/>
              <a:chExt cx="2005806" cy="2005806"/>
            </a:xfrm>
          </p:grpSpPr>
          <p:sp>
            <p:nvSpPr>
              <p:cNvPr id="29" name="28 Elipse"/>
              <p:cNvSpPr/>
              <p:nvPr/>
            </p:nvSpPr>
            <p:spPr>
              <a:xfrm>
                <a:off x="3568303" y="2428478"/>
                <a:ext cx="2005806" cy="2005806"/>
              </a:xfrm>
              <a:prstGeom prst="ellipse">
                <a:avLst/>
              </a:prstGeom>
              <a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2000" b="-2000"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29 Forma libre"/>
              <p:cNvSpPr/>
              <p:nvPr/>
            </p:nvSpPr>
            <p:spPr>
              <a:xfrm>
                <a:off x="3929348" y="3493561"/>
                <a:ext cx="1283716" cy="661916"/>
              </a:xfrm>
              <a:custGeom>
                <a:avLst/>
                <a:gdLst>
                  <a:gd name="connsiteX0" fmla="*/ 0 w 1283716"/>
                  <a:gd name="connsiteY0" fmla="*/ 0 h 661916"/>
                  <a:gd name="connsiteX1" fmla="*/ 1283716 w 1283716"/>
                  <a:gd name="connsiteY1" fmla="*/ 0 h 661916"/>
                  <a:gd name="connsiteX2" fmla="*/ 1283716 w 1283716"/>
                  <a:gd name="connsiteY2" fmla="*/ 661916 h 661916"/>
                  <a:gd name="connsiteX3" fmla="*/ 0 w 1283716"/>
                  <a:gd name="connsiteY3" fmla="*/ 661916 h 661916"/>
                  <a:gd name="connsiteX4" fmla="*/ 0 w 1283716"/>
                  <a:gd name="connsiteY4" fmla="*/ 0 h 66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716" h="661916">
                    <a:moveTo>
                      <a:pt x="0" y="0"/>
                    </a:moveTo>
                    <a:lnTo>
                      <a:pt x="1283716" y="0"/>
                    </a:lnTo>
                    <a:lnTo>
                      <a:pt x="1283716" y="661916"/>
                    </a:lnTo>
                    <a:lnTo>
                      <a:pt x="0" y="6619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ctangle 219"/>
            <p:cNvSpPr>
              <a:spLocks noChangeArrowheads="1"/>
            </p:cNvSpPr>
            <p:nvPr/>
          </p:nvSpPr>
          <p:spPr bwMode="auto">
            <a:xfrm>
              <a:off x="437065" y="4632033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N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ants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2716040" y="980728"/>
            <a:ext cx="1135880" cy="1403665"/>
            <a:chOff x="4861914" y="4761639"/>
            <a:chExt cx="1135880" cy="1403665"/>
          </a:xfrm>
        </p:grpSpPr>
        <p:sp>
          <p:nvSpPr>
            <p:cNvPr id="35" name="34 Elipse" descr="http://www.actaplantarum.org/galleria_flora/albums/Angiospermae/Gentianaceae/Gentiana_pneumonanthe/Gentiana_pneumonanthe_20802_98572.jpg"/>
            <p:cNvSpPr>
              <a:spLocks noChangeAspect="1"/>
            </p:cNvSpPr>
            <p:nvPr/>
          </p:nvSpPr>
          <p:spPr>
            <a:xfrm>
              <a:off x="4861914" y="4761639"/>
              <a:ext cx="1135880" cy="1138825"/>
            </a:xfrm>
            <a:prstGeom prst="ellipse">
              <a:avLst/>
            </a:prstGeom>
            <a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5004048" y="5857527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Fl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N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3297353" y="3933056"/>
            <a:ext cx="1490671" cy="1865559"/>
            <a:chOff x="3297353" y="3501008"/>
            <a:chExt cx="1490671" cy="1865559"/>
          </a:xfrm>
        </p:grpSpPr>
        <p:grpSp>
          <p:nvGrpSpPr>
            <p:cNvPr id="38" name="37 Grupo"/>
            <p:cNvGrpSpPr/>
            <p:nvPr/>
          </p:nvGrpSpPr>
          <p:grpSpPr>
            <a:xfrm>
              <a:off x="3297353" y="3501008"/>
              <a:ext cx="1490671" cy="1865559"/>
              <a:chOff x="987425" y="-1198563"/>
              <a:chExt cx="4731639" cy="5921593"/>
            </a:xfrm>
          </p:grpSpPr>
          <p:sp>
            <p:nvSpPr>
              <p:cNvPr id="40" name="39 Elipse"/>
              <p:cNvSpPr/>
              <p:nvPr/>
            </p:nvSpPr>
            <p:spPr>
              <a:xfrm>
                <a:off x="987425" y="-1198563"/>
                <a:ext cx="3584575" cy="3584575"/>
              </a:xfrm>
              <a:prstGeom prst="ellipse">
                <a:avLst/>
              </a:prstGeom>
              <a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5000" b="-15000"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40 Forma libre"/>
              <p:cNvSpPr/>
              <p:nvPr/>
            </p:nvSpPr>
            <p:spPr>
              <a:xfrm>
                <a:off x="3424936" y="3540121"/>
                <a:ext cx="2294128" cy="1182909"/>
              </a:xfrm>
              <a:custGeom>
                <a:avLst/>
                <a:gdLst>
                  <a:gd name="connsiteX0" fmla="*/ 0 w 2294128"/>
                  <a:gd name="connsiteY0" fmla="*/ 0 h 1182909"/>
                  <a:gd name="connsiteX1" fmla="*/ 2294128 w 2294128"/>
                  <a:gd name="connsiteY1" fmla="*/ 0 h 1182909"/>
                  <a:gd name="connsiteX2" fmla="*/ 2294128 w 2294128"/>
                  <a:gd name="connsiteY2" fmla="*/ 1182909 h 1182909"/>
                  <a:gd name="connsiteX3" fmla="*/ 0 w 2294128"/>
                  <a:gd name="connsiteY3" fmla="*/ 1182909 h 1182909"/>
                  <a:gd name="connsiteX4" fmla="*/ 0 w 2294128"/>
                  <a:gd name="connsiteY4" fmla="*/ 0 h 118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128" h="1182909">
                    <a:moveTo>
                      <a:pt x="0" y="0"/>
                    </a:moveTo>
                    <a:lnTo>
                      <a:pt x="2294128" y="0"/>
                    </a:lnTo>
                    <a:lnTo>
                      <a:pt x="2294128" y="1182909"/>
                    </a:lnTo>
                    <a:lnTo>
                      <a:pt x="0" y="11829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6400" kern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3457661" y="4639344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N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eggs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320529" y="2492896"/>
            <a:ext cx="1122933" cy="1430706"/>
            <a:chOff x="3305051" y="1730007"/>
            <a:chExt cx="1122933" cy="1430706"/>
          </a:xfrm>
        </p:grpSpPr>
        <p:grpSp>
          <p:nvGrpSpPr>
            <p:cNvPr id="43" name="42 Grupo"/>
            <p:cNvGrpSpPr/>
            <p:nvPr/>
          </p:nvGrpSpPr>
          <p:grpSpPr>
            <a:xfrm>
              <a:off x="3305051" y="1730007"/>
              <a:ext cx="1122933" cy="1122935"/>
              <a:chOff x="1520492" y="4720117"/>
              <a:chExt cx="1611348" cy="1611348"/>
            </a:xfrm>
          </p:grpSpPr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0492" y="4720117"/>
                <a:ext cx="1611348" cy="1611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6" name="45 Conector recto de flecha"/>
              <p:cNvCxnSpPr/>
              <p:nvPr/>
            </p:nvCxnSpPr>
            <p:spPr>
              <a:xfrm>
                <a:off x="2123727" y="4983109"/>
                <a:ext cx="0" cy="1348347"/>
              </a:xfrm>
              <a:prstGeom prst="straightConnector1">
                <a:avLst/>
              </a:prstGeom>
              <a:ln w="28575">
                <a:noFill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3407946" y="2852936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Veg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h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7380312" y="3979242"/>
            <a:ext cx="4464496" cy="1413719"/>
            <a:chOff x="7380312" y="3979242"/>
            <a:chExt cx="4464496" cy="1413719"/>
          </a:xfrm>
        </p:grpSpPr>
        <p:grpSp>
          <p:nvGrpSpPr>
            <p:cNvPr id="48" name="47 Grupo"/>
            <p:cNvGrpSpPr>
              <a:grpSpLocks noChangeAspect="1"/>
            </p:cNvGrpSpPr>
            <p:nvPr/>
          </p:nvGrpSpPr>
          <p:grpSpPr>
            <a:xfrm>
              <a:off x="7524328" y="3979242"/>
              <a:ext cx="1124133" cy="1124133"/>
              <a:chOff x="2903934" y="1761728"/>
              <a:chExt cx="3334543" cy="3334543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2903934" y="1761728"/>
                <a:ext cx="3334543" cy="3334543"/>
              </a:xfrm>
              <a:prstGeom prst="ellipse">
                <a:avLst/>
              </a:prstGeom>
              <a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7000" r="-7000"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50 Forma libre"/>
              <p:cNvSpPr/>
              <p:nvPr/>
            </p:nvSpPr>
            <p:spPr>
              <a:xfrm>
                <a:off x="3504152" y="3532370"/>
                <a:ext cx="2134107" cy="1100399"/>
              </a:xfrm>
              <a:custGeom>
                <a:avLst/>
                <a:gdLst>
                  <a:gd name="connsiteX0" fmla="*/ 0 w 2134107"/>
                  <a:gd name="connsiteY0" fmla="*/ 0 h 1100399"/>
                  <a:gd name="connsiteX1" fmla="*/ 2134107 w 2134107"/>
                  <a:gd name="connsiteY1" fmla="*/ 0 h 1100399"/>
                  <a:gd name="connsiteX2" fmla="*/ 2134107 w 2134107"/>
                  <a:gd name="connsiteY2" fmla="*/ 1100399 h 1100399"/>
                  <a:gd name="connsiteX3" fmla="*/ 0 w 2134107"/>
                  <a:gd name="connsiteY3" fmla="*/ 1100399 h 1100399"/>
                  <a:gd name="connsiteX4" fmla="*/ 0 w 2134107"/>
                  <a:gd name="connsiteY4" fmla="*/ 0 h 110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4107" h="1100399">
                    <a:moveTo>
                      <a:pt x="0" y="0"/>
                    </a:moveTo>
                    <a:lnTo>
                      <a:pt x="2134107" y="0"/>
                    </a:lnTo>
                    <a:lnTo>
                      <a:pt x="2134107" y="1100399"/>
                    </a:lnTo>
                    <a:lnTo>
                      <a:pt x="0" y="11003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2667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6000" kern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7380312" y="5051794"/>
              <a:ext cx="1512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N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intact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fr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9" name="Rectangle 219"/>
            <p:cNvSpPr>
              <a:spLocks noChangeArrowheads="1"/>
            </p:cNvSpPr>
            <p:nvPr/>
          </p:nvSpPr>
          <p:spPr bwMode="auto">
            <a:xfrm>
              <a:off x="10332640" y="5085184"/>
              <a:ext cx="1512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N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dev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seeds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53" name="3 Marcador de contenido"/>
          <p:cNvSpPr txBox="1">
            <a:spLocks/>
          </p:cNvSpPr>
          <p:nvPr/>
        </p:nvSpPr>
        <p:spPr>
          <a:xfrm>
            <a:off x="5508103" y="4221088"/>
            <a:ext cx="809757" cy="57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s-ES" sz="1600" dirty="0">
                <a:solidFill>
                  <a:srgbClr val="FF0000"/>
                </a:solidFill>
              </a:rPr>
              <a:t>-</a:t>
            </a:r>
            <a:r>
              <a:rPr lang="es-ES" sz="1600" dirty="0" smtClean="0">
                <a:solidFill>
                  <a:srgbClr val="FF0000"/>
                </a:solidFill>
              </a:rPr>
              <a:t>0.06*</a:t>
            </a:r>
          </a:p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-0.42*</a:t>
            </a:r>
          </a:p>
        </p:txBody>
      </p:sp>
      <p:sp>
        <p:nvSpPr>
          <p:cNvPr id="55" name="3 Marcador de contenido"/>
          <p:cNvSpPr txBox="1">
            <a:spLocks/>
          </p:cNvSpPr>
          <p:nvPr/>
        </p:nvSpPr>
        <p:spPr>
          <a:xfrm>
            <a:off x="7020272" y="5661248"/>
            <a:ext cx="720080" cy="67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0.20*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57" name="3 Marcador de contenido"/>
          <p:cNvSpPr txBox="1">
            <a:spLocks/>
          </p:cNvSpPr>
          <p:nvPr/>
        </p:nvSpPr>
        <p:spPr>
          <a:xfrm>
            <a:off x="6824736" y="2852936"/>
            <a:ext cx="627584" cy="616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-0.01</a:t>
            </a:r>
          </a:p>
        </p:txBody>
      </p:sp>
      <p:sp>
        <p:nvSpPr>
          <p:cNvPr id="58" name="3 Marcador de contenido"/>
          <p:cNvSpPr txBox="1">
            <a:spLocks/>
          </p:cNvSpPr>
          <p:nvPr/>
        </p:nvSpPr>
        <p:spPr>
          <a:xfrm>
            <a:off x="3271939" y="2780928"/>
            <a:ext cx="651989" cy="63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0.14*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0.48*</a:t>
            </a:r>
          </a:p>
        </p:txBody>
      </p:sp>
      <p:sp>
        <p:nvSpPr>
          <p:cNvPr id="60" name="3 Marcador de contenido"/>
          <p:cNvSpPr txBox="1">
            <a:spLocks/>
          </p:cNvSpPr>
          <p:nvPr/>
        </p:nvSpPr>
        <p:spPr>
          <a:xfrm>
            <a:off x="2037354" y="2238692"/>
            <a:ext cx="662438" cy="61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0.45*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0.29*</a:t>
            </a:r>
          </a:p>
        </p:txBody>
      </p:sp>
      <p:sp>
        <p:nvSpPr>
          <p:cNvPr id="61" name="3 Marcador de contenido"/>
          <p:cNvSpPr txBox="1">
            <a:spLocks/>
          </p:cNvSpPr>
          <p:nvPr/>
        </p:nvSpPr>
        <p:spPr>
          <a:xfrm>
            <a:off x="4427984" y="3514986"/>
            <a:ext cx="625868" cy="70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0.04*</a:t>
            </a:r>
          </a:p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0.12</a:t>
            </a:r>
            <a:r>
              <a:rPr lang="es-ES" sz="1800" dirty="0" smtClean="0">
                <a:solidFill>
                  <a:schemeClr val="tx1"/>
                </a:solidFill>
              </a:rPr>
              <a:t>·</a:t>
            </a:r>
            <a:endParaRPr lang="es-ES" sz="1800" dirty="0">
              <a:solidFill>
                <a:schemeClr val="tx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s-ES" sz="1600" dirty="0" smtClean="0">
              <a:solidFill>
                <a:srgbClr val="FF0000"/>
              </a:solidFill>
            </a:endParaRPr>
          </a:p>
        </p:txBody>
      </p:sp>
      <p:cxnSp>
        <p:nvCxnSpPr>
          <p:cNvPr id="80" name="79 Conector curvado"/>
          <p:cNvCxnSpPr>
            <a:stCxn id="21" idx="6"/>
            <a:endCxn id="50" idx="7"/>
          </p:cNvCxnSpPr>
          <p:nvPr/>
        </p:nvCxnSpPr>
        <p:spPr>
          <a:xfrm>
            <a:off x="2014518" y="570353"/>
            <a:ext cx="6469318" cy="357351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>
            <a:stCxn id="35" idx="6"/>
            <a:endCxn id="50" idx="0"/>
          </p:cNvCxnSpPr>
          <p:nvPr/>
        </p:nvCxnSpPr>
        <p:spPr>
          <a:xfrm>
            <a:off x="3851920" y="1550141"/>
            <a:ext cx="4234475" cy="2429101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>
            <a:stCxn id="24" idx="1"/>
            <a:endCxn id="39" idx="2"/>
          </p:cNvCxnSpPr>
          <p:nvPr/>
        </p:nvCxnSpPr>
        <p:spPr>
          <a:xfrm rot="10800000">
            <a:off x="3911716" y="5379169"/>
            <a:ext cx="1649406" cy="682158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29" idx="6"/>
            <a:endCxn id="40" idx="3"/>
          </p:cNvCxnSpPr>
          <p:nvPr/>
        </p:nvCxnSpPr>
        <p:spPr>
          <a:xfrm flipV="1">
            <a:off x="1443462" y="4896971"/>
            <a:ext cx="2019273" cy="822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45" idx="3"/>
            <a:endCxn id="40" idx="2"/>
          </p:cNvCxnSpPr>
          <p:nvPr/>
        </p:nvCxnSpPr>
        <p:spPr>
          <a:xfrm>
            <a:off x="1443462" y="3054364"/>
            <a:ext cx="1853891" cy="14433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>
            <a:stCxn id="44" idx="2"/>
            <a:endCxn id="29" idx="0"/>
          </p:cNvCxnSpPr>
          <p:nvPr/>
        </p:nvCxnSpPr>
        <p:spPr>
          <a:xfrm>
            <a:off x="877479" y="3923602"/>
            <a:ext cx="5108" cy="12349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 Marcador de contenido"/>
          <p:cNvSpPr txBox="1">
            <a:spLocks/>
          </p:cNvSpPr>
          <p:nvPr/>
        </p:nvSpPr>
        <p:spPr>
          <a:xfrm>
            <a:off x="1893935" y="5051794"/>
            <a:ext cx="741577" cy="57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0.11*</a:t>
            </a:r>
          </a:p>
        </p:txBody>
      </p:sp>
      <p:sp>
        <p:nvSpPr>
          <p:cNvPr id="63" name="3 Marcador de contenido"/>
          <p:cNvSpPr txBox="1">
            <a:spLocks/>
          </p:cNvSpPr>
          <p:nvPr/>
        </p:nvSpPr>
        <p:spPr>
          <a:xfrm>
            <a:off x="2028399" y="3469405"/>
            <a:ext cx="756296" cy="63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-0.03*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-0.12*</a:t>
            </a:r>
          </a:p>
        </p:txBody>
      </p:sp>
      <p:sp>
        <p:nvSpPr>
          <p:cNvPr id="64" name="3 Marcador de contenido"/>
          <p:cNvSpPr txBox="1">
            <a:spLocks/>
          </p:cNvSpPr>
          <p:nvPr/>
        </p:nvSpPr>
        <p:spPr>
          <a:xfrm>
            <a:off x="553043" y="4149080"/>
            <a:ext cx="625868" cy="57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0.03*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0.14*</a:t>
            </a:r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5472761" y="1612160"/>
            <a:ext cx="683415" cy="66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0.11*</a:t>
            </a:r>
          </a:p>
          <a:p>
            <a:pPr algn="ctr">
              <a:buNone/>
            </a:pPr>
            <a:r>
              <a:rPr lang="es-ES" sz="1600" dirty="0">
                <a:solidFill>
                  <a:schemeClr val="tx1"/>
                </a:solidFill>
              </a:rPr>
              <a:t>0.71*</a:t>
            </a:r>
          </a:p>
          <a:p>
            <a:pPr algn="ctr">
              <a:buFont typeface="Arial" panose="020B0604020202020204" pitchFamily="34" charset="0"/>
              <a:buNone/>
            </a:pPr>
            <a:endParaRPr lang="es-ES" sz="1600" dirty="0" smtClean="0">
              <a:solidFill>
                <a:srgbClr val="FF0000"/>
              </a:solidFill>
            </a:endParaRPr>
          </a:p>
        </p:txBody>
      </p:sp>
      <p:sp>
        <p:nvSpPr>
          <p:cNvPr id="59" name="3 Marcador de contenido"/>
          <p:cNvSpPr txBox="1">
            <a:spLocks/>
          </p:cNvSpPr>
          <p:nvPr/>
        </p:nvSpPr>
        <p:spPr>
          <a:xfrm>
            <a:off x="4369324" y="5661249"/>
            <a:ext cx="820383" cy="55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-0.60*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-0.19*</a:t>
            </a:r>
          </a:p>
        </p:txBody>
      </p:sp>
      <p:sp>
        <p:nvSpPr>
          <p:cNvPr id="54" name="3 Marcador de contenido"/>
          <p:cNvSpPr txBox="1">
            <a:spLocks/>
          </p:cNvSpPr>
          <p:nvPr/>
        </p:nvSpPr>
        <p:spPr>
          <a:xfrm>
            <a:off x="3710904" y="404664"/>
            <a:ext cx="658420" cy="71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0.13</a:t>
            </a:r>
            <a:r>
              <a:rPr lang="es-ES" sz="1800" b="1" dirty="0" smtClean="0">
                <a:solidFill>
                  <a:srgbClr val="FF0000"/>
                </a:solidFill>
              </a:rPr>
              <a:t>·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0.05</a:t>
            </a: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656" y="3965245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66 Conector recto de flecha"/>
          <p:cNvCxnSpPr>
            <a:stCxn id="50" idx="6"/>
            <a:endCxn id="66" idx="1"/>
          </p:cNvCxnSpPr>
          <p:nvPr/>
        </p:nvCxnSpPr>
        <p:spPr>
          <a:xfrm>
            <a:off x="8648461" y="4541309"/>
            <a:ext cx="18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3 Marcador de contenido"/>
          <p:cNvSpPr txBox="1">
            <a:spLocks/>
          </p:cNvSpPr>
          <p:nvPr/>
        </p:nvSpPr>
        <p:spPr>
          <a:xfrm>
            <a:off x="9111783" y="4221088"/>
            <a:ext cx="809757" cy="57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0.36*</a:t>
            </a:r>
          </a:p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0.88*</a:t>
            </a:r>
          </a:p>
        </p:txBody>
      </p:sp>
      <p:cxnSp>
        <p:nvCxnSpPr>
          <p:cNvPr id="82" name="81 Conector curvado"/>
          <p:cNvCxnSpPr/>
          <p:nvPr/>
        </p:nvCxnSpPr>
        <p:spPr>
          <a:xfrm rot="16200000" flipH="1">
            <a:off x="7027360" y="279948"/>
            <a:ext cx="1812411" cy="5662244"/>
          </a:xfrm>
          <a:prstGeom prst="curvedConnector3">
            <a:avLst>
              <a:gd name="adj1" fmla="val 27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4427984" y="1988840"/>
            <a:ext cx="1127630" cy="1427597"/>
            <a:chOff x="1622853" y="5216727"/>
            <a:chExt cx="1127630" cy="1427597"/>
          </a:xfrm>
        </p:grpSpPr>
        <p:sp>
          <p:nvSpPr>
            <p:cNvPr id="32" name="31 Elipse" descr="gentiana_pneumonanthe_10viii9_7014.jpg"/>
            <p:cNvSpPr>
              <a:spLocks noChangeAspect="1"/>
            </p:cNvSpPr>
            <p:nvPr/>
          </p:nvSpPr>
          <p:spPr>
            <a:xfrm>
              <a:off x="1622853" y="5216727"/>
              <a:ext cx="1127630" cy="1119820"/>
            </a:xfrm>
            <a:prstGeom prst="ellipse">
              <a:avLst/>
            </a:prstGeom>
            <a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732613" y="6336547"/>
              <a:ext cx="9081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s-ES" altLang="es-ES" sz="2000" dirty="0" err="1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Shoot</a:t>
              </a:r>
              <a:r>
                <a:rPr lang="es-ES" altLang="es-ES" sz="2000" dirty="0" smtClean="0">
                  <a:latin typeface="Gill Sans MT" panose="020B0502020104020203" pitchFamily="34" charset="0"/>
                  <a:ea typeface="Calibri" pitchFamily="34" charset="0"/>
                  <a:cs typeface="Times New Roman" pitchFamily="18" charset="0"/>
                </a:rPr>
                <a:t> h</a:t>
              </a:r>
              <a:endParaRPr lang="es-ES" altLang="es-ES" sz="2000" dirty="0">
                <a:latin typeface="Gill Sans MT" panose="020B0502020104020203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87" name="86 Rectángulo"/>
          <p:cNvSpPr/>
          <p:nvPr/>
        </p:nvSpPr>
        <p:spPr>
          <a:xfrm>
            <a:off x="9086300" y="44624"/>
            <a:ext cx="36946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600" dirty="0" err="1" smtClean="0">
                <a:latin typeface="Gill Sans MT" panose="020B0502020104020203" pitchFamily="34" charset="0"/>
              </a:rPr>
              <a:t>Not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included</a:t>
            </a:r>
            <a:r>
              <a:rPr lang="es-ES" sz="1600" dirty="0" smtClean="0">
                <a:latin typeface="Gill Sans MT" panose="020B0502020104020203" pitchFamily="34" charset="0"/>
              </a:rPr>
              <a:t>: </a:t>
            </a:r>
            <a:r>
              <a:rPr lang="es-ES" sz="1600" dirty="0" err="1" smtClean="0">
                <a:latin typeface="Gill Sans MT" panose="020B0502020104020203" pitchFamily="34" charset="0"/>
              </a:rPr>
              <a:t>correlations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among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traits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population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effects</a:t>
            </a:r>
            <a:r>
              <a:rPr lang="es-ES" sz="1600" dirty="0" smtClean="0">
                <a:latin typeface="Gill Sans MT" panose="020B0502020104020203" pitchFamily="34" charset="0"/>
              </a:rPr>
              <a:t>, </a:t>
            </a:r>
            <a:r>
              <a:rPr lang="es-ES" sz="1600" dirty="0" err="1" smtClean="0">
                <a:latin typeface="Gill Sans MT" panose="020B0502020104020203" pitchFamily="34" charset="0"/>
              </a:rPr>
              <a:t>coefficients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with</a:t>
            </a:r>
            <a:r>
              <a:rPr lang="es-ES" sz="1600" dirty="0" smtClean="0">
                <a:latin typeface="Gill Sans MT" panose="020B0502020104020203" pitchFamily="34" charset="0"/>
              </a:rPr>
              <a:t> p&lt;0.1</a:t>
            </a:r>
          </a:p>
          <a:p>
            <a:pPr algn="r"/>
            <a:r>
              <a:rPr lang="es-ES" sz="1600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Unstandardized</a:t>
            </a:r>
            <a:r>
              <a:rPr lang="es-ES" sz="16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coefficients</a:t>
            </a:r>
            <a:endParaRPr lang="es-ES" sz="1600" dirty="0" smtClean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algn="r"/>
            <a:r>
              <a:rPr lang="es-ES" sz="1600" dirty="0" err="1" smtClean="0">
                <a:latin typeface="Gill Sans MT" panose="020B0502020104020203" pitchFamily="34" charset="0"/>
              </a:rPr>
              <a:t>Standardized</a:t>
            </a:r>
            <a:r>
              <a:rPr lang="es-ES" sz="1600" dirty="0" smtClean="0">
                <a:latin typeface="Gill Sans MT" panose="020B0502020104020203" pitchFamily="34" charset="0"/>
              </a:rPr>
              <a:t> </a:t>
            </a:r>
            <a:r>
              <a:rPr lang="es-ES" sz="1600" dirty="0" err="1" smtClean="0">
                <a:latin typeface="Gill Sans MT" panose="020B0502020104020203" pitchFamily="34" charset="0"/>
              </a:rPr>
              <a:t>coefficients</a:t>
            </a:r>
            <a:r>
              <a:rPr lang="es-ES" sz="1600" dirty="0" smtClean="0">
                <a:latin typeface="Gill Sans MT" panose="020B0502020104020203" pitchFamily="34" charset="0"/>
              </a:rPr>
              <a:t> (linear </a:t>
            </a:r>
            <a:r>
              <a:rPr lang="es-ES" sz="1600" dirty="0" err="1" smtClean="0">
                <a:latin typeface="Gill Sans MT" panose="020B0502020104020203" pitchFamily="34" charset="0"/>
              </a:rPr>
              <a:t>models</a:t>
            </a:r>
            <a:r>
              <a:rPr lang="es-ES" sz="1600" dirty="0" smtClean="0">
                <a:latin typeface="Gill Sans MT" panose="020B0502020104020203" pitchFamily="34" charset="0"/>
              </a:rPr>
              <a:t>)</a:t>
            </a:r>
          </a:p>
          <a:p>
            <a:pPr algn="r"/>
            <a:r>
              <a:rPr lang="es-ES" sz="1600" dirty="0" smtClean="0">
                <a:latin typeface="Gill Sans MT" panose="020B0502020104020203" pitchFamily="34" charset="0"/>
              </a:rPr>
              <a:t>* p&lt;0.05; </a:t>
            </a:r>
            <a:r>
              <a:rPr lang="es-ES" sz="1600" b="1" dirty="0" smtClean="0"/>
              <a:t>· </a:t>
            </a:r>
            <a:r>
              <a:rPr lang="es-ES" sz="1600" dirty="0" smtClean="0">
                <a:latin typeface="Gill Sans MT" panose="020B0502020104020203" pitchFamily="34" charset="0"/>
              </a:rPr>
              <a:t>p&lt;0.1</a:t>
            </a:r>
          </a:p>
          <a:p>
            <a:pPr algn="r"/>
            <a:endParaRPr lang="es-ES" sz="600" dirty="0" smtClean="0">
              <a:latin typeface="Gill Sans MT" panose="020B0502020104020203" pitchFamily="34" charset="0"/>
            </a:endParaRPr>
          </a:p>
        </p:txBody>
      </p:sp>
      <p:sp>
        <p:nvSpPr>
          <p:cNvPr id="92" name="3 Marcador de contenido"/>
          <p:cNvSpPr txBox="1">
            <a:spLocks/>
          </p:cNvSpPr>
          <p:nvPr/>
        </p:nvSpPr>
        <p:spPr>
          <a:xfrm>
            <a:off x="8041238" y="2003687"/>
            <a:ext cx="809757" cy="57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0.03*</a:t>
            </a:r>
          </a:p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3" name="3 Marcador de contenido"/>
          <p:cNvSpPr txBox="1">
            <a:spLocks/>
          </p:cNvSpPr>
          <p:nvPr/>
        </p:nvSpPr>
        <p:spPr>
          <a:xfrm>
            <a:off x="7578667" y="188640"/>
            <a:ext cx="809757" cy="57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0.19*</a:t>
            </a:r>
          </a:p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0.03</a:t>
            </a:r>
          </a:p>
        </p:txBody>
      </p:sp>
    </p:spTree>
    <p:extLst>
      <p:ext uri="{BB962C8B-B14F-4D97-AF65-F5344CB8AC3E}">
        <p14:creationId xmlns:p14="http://schemas.microsoft.com/office/powerpoint/2010/main" val="38287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>
            <a:stCxn id="9" idx="2"/>
          </p:cNvCxnSpPr>
          <p:nvPr/>
        </p:nvCxnSpPr>
        <p:spPr>
          <a:xfrm>
            <a:off x="1052515" y="1368451"/>
            <a:ext cx="2473409" cy="33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83" idx="2"/>
          </p:cNvCxnSpPr>
          <p:nvPr/>
        </p:nvCxnSpPr>
        <p:spPr>
          <a:xfrm flipH="1">
            <a:off x="4261267" y="3363002"/>
            <a:ext cx="435767" cy="1312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76" idx="2"/>
            <a:endCxn id="122" idx="0"/>
          </p:cNvCxnSpPr>
          <p:nvPr/>
        </p:nvCxnSpPr>
        <p:spPr>
          <a:xfrm>
            <a:off x="2896834" y="2327207"/>
            <a:ext cx="948066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122" idx="3"/>
            <a:endCxn id="144" idx="1"/>
          </p:cNvCxnSpPr>
          <p:nvPr/>
        </p:nvCxnSpPr>
        <p:spPr>
          <a:xfrm>
            <a:off x="4473990" y="5068544"/>
            <a:ext cx="3050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endCxn id="144" idx="2"/>
          </p:cNvCxnSpPr>
          <p:nvPr/>
        </p:nvCxnSpPr>
        <p:spPr>
          <a:xfrm flipV="1">
            <a:off x="6622268" y="5505624"/>
            <a:ext cx="1531150" cy="587672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3" idx="3"/>
          </p:cNvCxnSpPr>
          <p:nvPr/>
        </p:nvCxnSpPr>
        <p:spPr>
          <a:xfrm>
            <a:off x="5326124" y="2989121"/>
            <a:ext cx="2362829" cy="163712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3 Marcador de contenido"/>
          <p:cNvSpPr txBox="1">
            <a:spLocks/>
          </p:cNvSpPr>
          <p:nvPr/>
        </p:nvSpPr>
        <p:spPr>
          <a:xfrm>
            <a:off x="5562443" y="4775479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-0.42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</a:p>
        </p:txBody>
      </p:sp>
      <p:sp>
        <p:nvSpPr>
          <p:cNvPr id="55" name="3 Marcador de contenido"/>
          <p:cNvSpPr txBox="1">
            <a:spLocks/>
          </p:cNvSpPr>
          <p:nvPr/>
        </p:nvSpPr>
        <p:spPr>
          <a:xfrm>
            <a:off x="7092280" y="5688590"/>
            <a:ext cx="576064" cy="40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</a:p>
        </p:txBody>
      </p:sp>
      <p:sp>
        <p:nvSpPr>
          <p:cNvPr id="57" name="3 Marcador de contenido"/>
          <p:cNvSpPr txBox="1">
            <a:spLocks/>
          </p:cNvSpPr>
          <p:nvPr/>
        </p:nvSpPr>
        <p:spPr>
          <a:xfrm>
            <a:off x="6300192" y="3150898"/>
            <a:ext cx="699592" cy="44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58" name="3 Marcador de contenido"/>
          <p:cNvSpPr txBox="1">
            <a:spLocks/>
          </p:cNvSpPr>
          <p:nvPr/>
        </p:nvSpPr>
        <p:spPr>
          <a:xfrm>
            <a:off x="2987824" y="3047287"/>
            <a:ext cx="651989" cy="53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</a:p>
        </p:txBody>
      </p:sp>
      <p:sp>
        <p:nvSpPr>
          <p:cNvPr id="60" name="3 Marcador de contenido"/>
          <p:cNvSpPr txBox="1">
            <a:spLocks/>
          </p:cNvSpPr>
          <p:nvPr/>
        </p:nvSpPr>
        <p:spPr>
          <a:xfrm>
            <a:off x="1124523" y="1812656"/>
            <a:ext cx="927197" cy="47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</a:p>
        </p:txBody>
      </p:sp>
      <p:sp>
        <p:nvSpPr>
          <p:cNvPr id="61" name="3 Marcador de contenido"/>
          <p:cNvSpPr txBox="1">
            <a:spLocks/>
          </p:cNvSpPr>
          <p:nvPr/>
        </p:nvSpPr>
        <p:spPr>
          <a:xfrm>
            <a:off x="4119493" y="3695359"/>
            <a:ext cx="740539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79 Conector curvado"/>
          <p:cNvCxnSpPr>
            <a:stCxn id="9" idx="3"/>
          </p:cNvCxnSpPr>
          <p:nvPr/>
        </p:nvCxnSpPr>
        <p:spPr>
          <a:xfrm>
            <a:off x="1681605" y="994570"/>
            <a:ext cx="6802231" cy="3631680"/>
          </a:xfrm>
          <a:prstGeom prst="curvedConnector2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>
            <a:stCxn id="76" idx="3"/>
            <a:endCxn id="144" idx="0"/>
          </p:cNvCxnSpPr>
          <p:nvPr/>
        </p:nvCxnSpPr>
        <p:spPr>
          <a:xfrm>
            <a:off x="3525924" y="1953326"/>
            <a:ext cx="4627494" cy="2678137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/>
          <p:nvPr/>
        </p:nvCxnSpPr>
        <p:spPr>
          <a:xfrm rot="10800000">
            <a:off x="4067945" y="5505624"/>
            <a:ext cx="1519188" cy="663456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139" idx="3"/>
          </p:cNvCxnSpPr>
          <p:nvPr/>
        </p:nvCxnSpPr>
        <p:spPr>
          <a:xfrm flipV="1">
            <a:off x="1524686" y="5208988"/>
            <a:ext cx="1691124" cy="1023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136" idx="3"/>
          </p:cNvCxnSpPr>
          <p:nvPr/>
        </p:nvCxnSpPr>
        <p:spPr>
          <a:xfrm>
            <a:off x="1506569" y="3854240"/>
            <a:ext cx="1731324" cy="106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>
            <a:endCxn id="139" idx="0"/>
          </p:cNvCxnSpPr>
          <p:nvPr/>
        </p:nvCxnSpPr>
        <p:spPr>
          <a:xfrm>
            <a:off x="865977" y="4019496"/>
            <a:ext cx="29619" cy="1775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 Marcador de contenido"/>
          <p:cNvSpPr txBox="1">
            <a:spLocks/>
          </p:cNvSpPr>
          <p:nvPr/>
        </p:nvSpPr>
        <p:spPr>
          <a:xfrm>
            <a:off x="2037952" y="5516303"/>
            <a:ext cx="589832" cy="411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63" name="3 Marcador de contenido"/>
          <p:cNvSpPr txBox="1">
            <a:spLocks/>
          </p:cNvSpPr>
          <p:nvPr/>
        </p:nvSpPr>
        <p:spPr>
          <a:xfrm>
            <a:off x="1994083" y="4161526"/>
            <a:ext cx="633701" cy="450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64" name="3 Marcador de contenido"/>
          <p:cNvSpPr txBox="1">
            <a:spLocks/>
          </p:cNvSpPr>
          <p:nvPr/>
        </p:nvSpPr>
        <p:spPr>
          <a:xfrm>
            <a:off x="495401" y="4631463"/>
            <a:ext cx="764231" cy="55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4697034" y="1895159"/>
            <a:ext cx="683415" cy="47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3 Marcador de contenido"/>
          <p:cNvSpPr txBox="1">
            <a:spLocks/>
          </p:cNvSpPr>
          <p:nvPr/>
        </p:nvSpPr>
        <p:spPr>
          <a:xfrm>
            <a:off x="4355976" y="5783591"/>
            <a:ext cx="659008" cy="396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-0.60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23425" y="62068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4067944" y="2615239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121 Rectángulo"/>
          <p:cNvSpPr/>
          <p:nvPr/>
        </p:nvSpPr>
        <p:spPr>
          <a:xfrm>
            <a:off x="3215810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0.32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135 Rectángulo"/>
          <p:cNvSpPr/>
          <p:nvPr/>
        </p:nvSpPr>
        <p:spPr>
          <a:xfrm>
            <a:off x="248389" y="348035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266506" y="5795199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Myrmica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143 Rectángulo"/>
          <p:cNvSpPr/>
          <p:nvPr/>
        </p:nvSpPr>
        <p:spPr>
          <a:xfrm>
            <a:off x="7524328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23425" y="122729"/>
            <a:ext cx="444538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	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303; Fisher′s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14.99; P = 0.242</a:t>
            </a:r>
            <a:endParaRPr lang="es-E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41 Forma libre"/>
          <p:cNvSpPr/>
          <p:nvPr/>
        </p:nvSpPr>
        <p:spPr>
          <a:xfrm>
            <a:off x="7726672" y="4576157"/>
            <a:ext cx="719445" cy="370964"/>
          </a:xfrm>
          <a:custGeom>
            <a:avLst/>
            <a:gdLst>
              <a:gd name="connsiteX0" fmla="*/ 0 w 2134107"/>
              <a:gd name="connsiteY0" fmla="*/ 0 h 1100399"/>
              <a:gd name="connsiteX1" fmla="*/ 2134107 w 2134107"/>
              <a:gd name="connsiteY1" fmla="*/ 0 h 1100399"/>
              <a:gd name="connsiteX2" fmla="*/ 2134107 w 2134107"/>
              <a:gd name="connsiteY2" fmla="*/ 1100399 h 1100399"/>
              <a:gd name="connsiteX3" fmla="*/ 0 w 2134107"/>
              <a:gd name="connsiteY3" fmla="*/ 1100399 h 1100399"/>
              <a:gd name="connsiteX4" fmla="*/ 0 w 2134107"/>
              <a:gd name="connsiteY4" fmla="*/ 0 h 11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107" h="1100399">
                <a:moveTo>
                  <a:pt x="0" y="0"/>
                </a:moveTo>
                <a:lnTo>
                  <a:pt x="2134107" y="0"/>
                </a:lnTo>
                <a:lnTo>
                  <a:pt x="2134107" y="1100399"/>
                </a:lnTo>
                <a:lnTo>
                  <a:pt x="0" y="11003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6000" kern="120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2267744" y="1579444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5364088" y="579519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45 Conector curvado"/>
          <p:cNvCxnSpPr/>
          <p:nvPr/>
        </p:nvCxnSpPr>
        <p:spPr>
          <a:xfrm rot="16200000" flipH="1">
            <a:off x="7216997" y="915808"/>
            <a:ext cx="1812411" cy="5662244"/>
          </a:xfrm>
          <a:prstGeom prst="curvedConnector3">
            <a:avLst>
              <a:gd name="adj1" fmla="val 272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>
            <a:stCxn id="9" idx="2"/>
          </p:cNvCxnSpPr>
          <p:nvPr/>
        </p:nvCxnSpPr>
        <p:spPr>
          <a:xfrm>
            <a:off x="1052515" y="1368451"/>
            <a:ext cx="2473409" cy="33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83" idx="2"/>
          </p:cNvCxnSpPr>
          <p:nvPr/>
        </p:nvCxnSpPr>
        <p:spPr>
          <a:xfrm flipH="1">
            <a:off x="4261267" y="3363002"/>
            <a:ext cx="435767" cy="1312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76" idx="2"/>
            <a:endCxn id="122" idx="0"/>
          </p:cNvCxnSpPr>
          <p:nvPr/>
        </p:nvCxnSpPr>
        <p:spPr>
          <a:xfrm>
            <a:off x="2896834" y="2327207"/>
            <a:ext cx="948066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122" idx="3"/>
            <a:endCxn id="144" idx="1"/>
          </p:cNvCxnSpPr>
          <p:nvPr/>
        </p:nvCxnSpPr>
        <p:spPr>
          <a:xfrm>
            <a:off x="4473990" y="5068544"/>
            <a:ext cx="3050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endCxn id="144" idx="2"/>
          </p:cNvCxnSpPr>
          <p:nvPr/>
        </p:nvCxnSpPr>
        <p:spPr>
          <a:xfrm flipV="1">
            <a:off x="6622268" y="5505624"/>
            <a:ext cx="1531150" cy="587672"/>
          </a:xfrm>
          <a:prstGeom prst="curvedConnector2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3" idx="3"/>
          </p:cNvCxnSpPr>
          <p:nvPr/>
        </p:nvCxnSpPr>
        <p:spPr>
          <a:xfrm>
            <a:off x="5326124" y="2989121"/>
            <a:ext cx="2362829" cy="163712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3 Marcador de contenido"/>
          <p:cNvSpPr txBox="1">
            <a:spLocks/>
          </p:cNvSpPr>
          <p:nvPr/>
        </p:nvSpPr>
        <p:spPr>
          <a:xfrm>
            <a:off x="5562443" y="4775479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-0.27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</a:p>
        </p:txBody>
      </p:sp>
      <p:sp>
        <p:nvSpPr>
          <p:cNvPr id="57" name="3 Marcador de contenido"/>
          <p:cNvSpPr txBox="1">
            <a:spLocks/>
          </p:cNvSpPr>
          <p:nvPr/>
        </p:nvSpPr>
        <p:spPr>
          <a:xfrm>
            <a:off x="6300192" y="3150898"/>
            <a:ext cx="699592" cy="44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58" name="3 Marcador de contenido"/>
          <p:cNvSpPr txBox="1">
            <a:spLocks/>
          </p:cNvSpPr>
          <p:nvPr/>
        </p:nvSpPr>
        <p:spPr>
          <a:xfrm>
            <a:off x="2987824" y="3047287"/>
            <a:ext cx="651989" cy="53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</a:p>
        </p:txBody>
      </p:sp>
      <p:sp>
        <p:nvSpPr>
          <p:cNvPr id="60" name="3 Marcador de contenido"/>
          <p:cNvSpPr txBox="1">
            <a:spLocks/>
          </p:cNvSpPr>
          <p:nvPr/>
        </p:nvSpPr>
        <p:spPr>
          <a:xfrm>
            <a:off x="1124523" y="1812656"/>
            <a:ext cx="927197" cy="47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</a:p>
        </p:txBody>
      </p:sp>
      <p:sp>
        <p:nvSpPr>
          <p:cNvPr id="61" name="3 Marcador de contenido"/>
          <p:cNvSpPr txBox="1">
            <a:spLocks/>
          </p:cNvSpPr>
          <p:nvPr/>
        </p:nvSpPr>
        <p:spPr>
          <a:xfrm>
            <a:off x="4119493" y="3695359"/>
            <a:ext cx="740539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79 Conector curvado"/>
          <p:cNvCxnSpPr>
            <a:stCxn id="9" idx="3"/>
          </p:cNvCxnSpPr>
          <p:nvPr/>
        </p:nvCxnSpPr>
        <p:spPr>
          <a:xfrm>
            <a:off x="1681605" y="994570"/>
            <a:ext cx="6802231" cy="3631680"/>
          </a:xfrm>
          <a:prstGeom prst="curvedConnector2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>
            <a:stCxn id="76" idx="3"/>
            <a:endCxn id="144" idx="0"/>
          </p:cNvCxnSpPr>
          <p:nvPr/>
        </p:nvCxnSpPr>
        <p:spPr>
          <a:xfrm>
            <a:off x="3525924" y="1953326"/>
            <a:ext cx="4627494" cy="2678137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/>
          <p:nvPr/>
        </p:nvCxnSpPr>
        <p:spPr>
          <a:xfrm rot="10800000">
            <a:off x="4067945" y="5505624"/>
            <a:ext cx="1519188" cy="663456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139" idx="3"/>
          </p:cNvCxnSpPr>
          <p:nvPr/>
        </p:nvCxnSpPr>
        <p:spPr>
          <a:xfrm flipV="1">
            <a:off x="1524686" y="5285358"/>
            <a:ext cx="1687086" cy="52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136" idx="3"/>
          </p:cNvCxnSpPr>
          <p:nvPr/>
        </p:nvCxnSpPr>
        <p:spPr>
          <a:xfrm>
            <a:off x="1506569" y="3854240"/>
            <a:ext cx="1731324" cy="106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>
            <a:endCxn id="139" idx="0"/>
          </p:cNvCxnSpPr>
          <p:nvPr/>
        </p:nvCxnSpPr>
        <p:spPr>
          <a:xfrm>
            <a:off x="865977" y="3597513"/>
            <a:ext cx="29619" cy="1775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 Marcador de contenido"/>
          <p:cNvSpPr txBox="1">
            <a:spLocks/>
          </p:cNvSpPr>
          <p:nvPr/>
        </p:nvSpPr>
        <p:spPr>
          <a:xfrm>
            <a:off x="2037952" y="5321952"/>
            <a:ext cx="589832" cy="411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</p:txBody>
      </p:sp>
      <p:sp>
        <p:nvSpPr>
          <p:cNvPr id="63" name="3 Marcador de contenido"/>
          <p:cNvSpPr txBox="1">
            <a:spLocks/>
          </p:cNvSpPr>
          <p:nvPr/>
        </p:nvSpPr>
        <p:spPr>
          <a:xfrm>
            <a:off x="1994083" y="4161526"/>
            <a:ext cx="633701" cy="450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-0.09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-0.02</a:t>
            </a:r>
          </a:p>
        </p:txBody>
      </p:sp>
      <p:sp>
        <p:nvSpPr>
          <p:cNvPr id="64" name="3 Marcador de contenido"/>
          <p:cNvSpPr txBox="1">
            <a:spLocks/>
          </p:cNvSpPr>
          <p:nvPr/>
        </p:nvSpPr>
        <p:spPr>
          <a:xfrm>
            <a:off x="495401" y="4509120"/>
            <a:ext cx="764231" cy="55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4697034" y="1895159"/>
            <a:ext cx="683415" cy="47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3 Marcador de contenido"/>
          <p:cNvSpPr txBox="1">
            <a:spLocks/>
          </p:cNvSpPr>
          <p:nvPr/>
        </p:nvSpPr>
        <p:spPr>
          <a:xfrm>
            <a:off x="4355976" y="5783591"/>
            <a:ext cx="659008" cy="396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-0.20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-0.53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23425" y="62068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4067944" y="2615239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121 Rectángulo"/>
          <p:cNvSpPr/>
          <p:nvPr/>
        </p:nvSpPr>
        <p:spPr>
          <a:xfrm>
            <a:off x="3215810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0.27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135 Rectángulo"/>
          <p:cNvSpPr/>
          <p:nvPr/>
        </p:nvSpPr>
        <p:spPr>
          <a:xfrm>
            <a:off x="248389" y="348035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266506" y="5373216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Myrmica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143 Rectángulo"/>
          <p:cNvSpPr/>
          <p:nvPr/>
        </p:nvSpPr>
        <p:spPr>
          <a:xfrm>
            <a:off x="7524328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0.73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23425" y="122729"/>
            <a:ext cx="444538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n = 245; Fisher′s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14.38;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0.570</a:t>
            </a:r>
            <a:endParaRPr lang="es-E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35 Conector curvado"/>
          <p:cNvCxnSpPr/>
          <p:nvPr/>
        </p:nvCxnSpPr>
        <p:spPr>
          <a:xfrm rot="16200000" flipH="1">
            <a:off x="4804805" y="-2242465"/>
            <a:ext cx="3782476" cy="10008725"/>
          </a:xfrm>
          <a:prstGeom prst="curvedConnector3">
            <a:avLst>
              <a:gd name="adj1" fmla="val -54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Forma libre"/>
          <p:cNvSpPr/>
          <p:nvPr/>
        </p:nvSpPr>
        <p:spPr>
          <a:xfrm>
            <a:off x="7726672" y="4576157"/>
            <a:ext cx="719445" cy="370964"/>
          </a:xfrm>
          <a:custGeom>
            <a:avLst/>
            <a:gdLst>
              <a:gd name="connsiteX0" fmla="*/ 0 w 2134107"/>
              <a:gd name="connsiteY0" fmla="*/ 0 h 1100399"/>
              <a:gd name="connsiteX1" fmla="*/ 2134107 w 2134107"/>
              <a:gd name="connsiteY1" fmla="*/ 0 h 1100399"/>
              <a:gd name="connsiteX2" fmla="*/ 2134107 w 2134107"/>
              <a:gd name="connsiteY2" fmla="*/ 1100399 h 1100399"/>
              <a:gd name="connsiteX3" fmla="*/ 0 w 2134107"/>
              <a:gd name="connsiteY3" fmla="*/ 1100399 h 1100399"/>
              <a:gd name="connsiteX4" fmla="*/ 0 w 2134107"/>
              <a:gd name="connsiteY4" fmla="*/ 0 h 11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107" h="1100399">
                <a:moveTo>
                  <a:pt x="0" y="0"/>
                </a:moveTo>
                <a:lnTo>
                  <a:pt x="2134107" y="0"/>
                </a:lnTo>
                <a:lnTo>
                  <a:pt x="2134107" y="1100399"/>
                </a:lnTo>
                <a:lnTo>
                  <a:pt x="0" y="11003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6000" kern="1200">
              <a:solidFill>
                <a:schemeClr val="tx1"/>
              </a:solidFill>
            </a:endParaRPr>
          </a:p>
        </p:txBody>
      </p:sp>
      <p:cxnSp>
        <p:nvCxnSpPr>
          <p:cNvPr id="44" name="43 Conector recto de flecha"/>
          <p:cNvCxnSpPr>
            <a:stCxn id="144" idx="3"/>
            <a:endCxn id="54" idx="1"/>
          </p:cNvCxnSpPr>
          <p:nvPr/>
        </p:nvCxnSpPr>
        <p:spPr>
          <a:xfrm>
            <a:off x="8782508" y="5068544"/>
            <a:ext cx="1910172" cy="106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ectángulo"/>
          <p:cNvSpPr/>
          <p:nvPr/>
        </p:nvSpPr>
        <p:spPr>
          <a:xfrm>
            <a:off x="10692680" y="4642142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3 Marcador de contenido"/>
          <p:cNvSpPr txBox="1">
            <a:spLocks/>
          </p:cNvSpPr>
          <p:nvPr/>
        </p:nvSpPr>
        <p:spPr>
          <a:xfrm>
            <a:off x="9387701" y="4873088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</p:txBody>
      </p:sp>
      <p:sp>
        <p:nvSpPr>
          <p:cNvPr id="65" name="3 Marcador de contenido"/>
          <p:cNvSpPr txBox="1">
            <a:spLocks/>
          </p:cNvSpPr>
          <p:nvPr/>
        </p:nvSpPr>
        <p:spPr>
          <a:xfrm>
            <a:off x="8442763" y="2780928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66" name="3 Marcador de contenido"/>
          <p:cNvSpPr txBox="1">
            <a:spLocks/>
          </p:cNvSpPr>
          <p:nvPr/>
        </p:nvSpPr>
        <p:spPr>
          <a:xfrm>
            <a:off x="7633006" y="788435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</a:p>
        </p:txBody>
      </p:sp>
      <p:cxnSp>
        <p:nvCxnSpPr>
          <p:cNvPr id="23" name="22 Conector curvado"/>
          <p:cNvCxnSpPr/>
          <p:nvPr/>
        </p:nvCxnSpPr>
        <p:spPr>
          <a:xfrm rot="16200000" flipH="1">
            <a:off x="5694240" y="-1011828"/>
            <a:ext cx="2867557" cy="8462370"/>
          </a:xfrm>
          <a:prstGeom prst="curvedConnector3">
            <a:avLst>
              <a:gd name="adj1" fmla="val -275"/>
            </a:avLst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"/>
          <p:cNvSpPr/>
          <p:nvPr/>
        </p:nvSpPr>
        <p:spPr>
          <a:xfrm>
            <a:off x="2267744" y="1579444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88 Conector curvado"/>
          <p:cNvCxnSpPr>
            <a:stCxn id="122" idx="2"/>
          </p:cNvCxnSpPr>
          <p:nvPr/>
        </p:nvCxnSpPr>
        <p:spPr>
          <a:xfrm rot="16200000" flipH="1">
            <a:off x="7725989" y="1624534"/>
            <a:ext cx="17618" cy="7779797"/>
          </a:xfrm>
          <a:prstGeom prst="curvedConnector3">
            <a:avLst>
              <a:gd name="adj1" fmla="val 9272239"/>
            </a:avLst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curvado"/>
          <p:cNvCxnSpPr/>
          <p:nvPr/>
        </p:nvCxnSpPr>
        <p:spPr>
          <a:xfrm flipV="1">
            <a:off x="6340900" y="5527297"/>
            <a:ext cx="4802810" cy="828450"/>
          </a:xfrm>
          <a:prstGeom prst="curvedConnector2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Rectángulo"/>
          <p:cNvSpPr/>
          <p:nvPr/>
        </p:nvSpPr>
        <p:spPr>
          <a:xfrm>
            <a:off x="5402052" y="579519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/>
          <p:nvPr/>
        </p:nvCxnSpPr>
        <p:spPr>
          <a:xfrm>
            <a:off x="865977" y="148168"/>
            <a:ext cx="2447841" cy="4590438"/>
          </a:xfrm>
          <a:prstGeom prst="straightConnector1">
            <a:avLst/>
          </a:prstGeom>
          <a:ln w="184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83" idx="2"/>
          </p:cNvCxnSpPr>
          <p:nvPr/>
        </p:nvCxnSpPr>
        <p:spPr>
          <a:xfrm flipH="1">
            <a:off x="4345040" y="3096643"/>
            <a:ext cx="188594" cy="1641963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896834" y="1412776"/>
            <a:ext cx="1099102" cy="3345085"/>
          </a:xfrm>
          <a:prstGeom prst="straightConnector1">
            <a:avLst/>
          </a:prstGeom>
          <a:ln w="304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122" idx="3"/>
            <a:endCxn id="144" idx="1"/>
          </p:cNvCxnSpPr>
          <p:nvPr/>
        </p:nvCxnSpPr>
        <p:spPr>
          <a:xfrm>
            <a:off x="4473990" y="5131743"/>
            <a:ext cx="3050338" cy="0"/>
          </a:xfrm>
          <a:prstGeom prst="straightConnector1">
            <a:avLst/>
          </a:prstGeom>
          <a:ln w="266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151" idx="3"/>
            <a:endCxn id="144" idx="2"/>
          </p:cNvCxnSpPr>
          <p:nvPr/>
        </p:nvCxnSpPr>
        <p:spPr>
          <a:xfrm flipV="1">
            <a:off x="6622268" y="5505624"/>
            <a:ext cx="1531150" cy="789854"/>
          </a:xfrm>
          <a:prstGeom prst="curvedConnector2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3" idx="3"/>
          </p:cNvCxnSpPr>
          <p:nvPr/>
        </p:nvCxnSpPr>
        <p:spPr>
          <a:xfrm>
            <a:off x="5162724" y="2722762"/>
            <a:ext cx="2649636" cy="2044962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3 Marcador de contenido"/>
          <p:cNvSpPr txBox="1">
            <a:spLocks/>
          </p:cNvSpPr>
          <p:nvPr/>
        </p:nvSpPr>
        <p:spPr>
          <a:xfrm>
            <a:off x="5562443" y="4901877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-0.42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</a:p>
        </p:txBody>
      </p:sp>
      <p:sp>
        <p:nvSpPr>
          <p:cNvPr id="55" name="3 Marcador de contenido"/>
          <p:cNvSpPr txBox="1">
            <a:spLocks/>
          </p:cNvSpPr>
          <p:nvPr/>
        </p:nvSpPr>
        <p:spPr>
          <a:xfrm>
            <a:off x="7020272" y="5976622"/>
            <a:ext cx="576064" cy="40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</a:p>
        </p:txBody>
      </p:sp>
      <p:sp>
        <p:nvSpPr>
          <p:cNvPr id="57" name="3 Marcador de contenido"/>
          <p:cNvSpPr txBox="1">
            <a:spLocks/>
          </p:cNvSpPr>
          <p:nvPr/>
        </p:nvSpPr>
        <p:spPr>
          <a:xfrm>
            <a:off x="5816624" y="3276961"/>
            <a:ext cx="699592" cy="44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58" name="3 Marcador de contenido"/>
          <p:cNvSpPr txBox="1">
            <a:spLocks/>
          </p:cNvSpPr>
          <p:nvPr/>
        </p:nvSpPr>
        <p:spPr>
          <a:xfrm>
            <a:off x="2983907" y="2348880"/>
            <a:ext cx="651989" cy="53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</a:p>
        </p:txBody>
      </p:sp>
      <p:sp>
        <p:nvSpPr>
          <p:cNvPr id="60" name="3 Marcador de contenido"/>
          <p:cNvSpPr txBox="1">
            <a:spLocks/>
          </p:cNvSpPr>
          <p:nvPr/>
        </p:nvSpPr>
        <p:spPr>
          <a:xfrm>
            <a:off x="1115616" y="1330273"/>
            <a:ext cx="927197" cy="47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</a:p>
        </p:txBody>
      </p:sp>
      <p:sp>
        <p:nvSpPr>
          <p:cNvPr id="61" name="3 Marcador de contenido"/>
          <p:cNvSpPr txBox="1">
            <a:spLocks/>
          </p:cNvSpPr>
          <p:nvPr/>
        </p:nvSpPr>
        <p:spPr>
          <a:xfrm>
            <a:off x="4211960" y="3429000"/>
            <a:ext cx="59652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79 Conector curvado"/>
          <p:cNvCxnSpPr/>
          <p:nvPr/>
        </p:nvCxnSpPr>
        <p:spPr>
          <a:xfrm>
            <a:off x="1619658" y="148168"/>
            <a:ext cx="7100903" cy="4619556"/>
          </a:xfrm>
          <a:prstGeom prst="curvedConnector3">
            <a:avLst>
              <a:gd name="adj1" fmla="val 100555"/>
            </a:avLst>
          </a:prstGeom>
          <a:ln w="317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>
            <a:stCxn id="76" idx="3"/>
            <a:endCxn id="144" idx="0"/>
          </p:cNvCxnSpPr>
          <p:nvPr/>
        </p:nvCxnSpPr>
        <p:spPr>
          <a:xfrm>
            <a:off x="3525924" y="1210594"/>
            <a:ext cx="4627494" cy="3547267"/>
          </a:xfrm>
          <a:prstGeom prst="curvedConnector2">
            <a:avLst/>
          </a:prstGeom>
          <a:ln w="45085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>
            <a:stCxn id="151" idx="1"/>
            <a:endCxn id="122" idx="2"/>
          </p:cNvCxnSpPr>
          <p:nvPr/>
        </p:nvCxnSpPr>
        <p:spPr>
          <a:xfrm rot="10800000">
            <a:off x="3844900" y="5505624"/>
            <a:ext cx="1519188" cy="789854"/>
          </a:xfrm>
          <a:prstGeom prst="curvedConnector2">
            <a:avLst/>
          </a:prstGeom>
          <a:ln w="1206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139" idx="3"/>
          </p:cNvCxnSpPr>
          <p:nvPr/>
        </p:nvCxnSpPr>
        <p:spPr>
          <a:xfrm flipV="1">
            <a:off x="1524686" y="5335385"/>
            <a:ext cx="1691124" cy="960094"/>
          </a:xfrm>
          <a:prstGeom prst="straightConnector1">
            <a:avLst/>
          </a:prstGeom>
          <a:ln w="698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136" idx="3"/>
          </p:cNvCxnSpPr>
          <p:nvPr/>
        </p:nvCxnSpPr>
        <p:spPr>
          <a:xfrm>
            <a:off x="1506569" y="3980638"/>
            <a:ext cx="1731324" cy="1065255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>
            <a:endCxn id="139" idx="0"/>
          </p:cNvCxnSpPr>
          <p:nvPr/>
        </p:nvCxnSpPr>
        <p:spPr>
          <a:xfrm>
            <a:off x="865977" y="4145894"/>
            <a:ext cx="29619" cy="1775703"/>
          </a:xfrm>
          <a:prstGeom prst="straightConnector1">
            <a:avLst/>
          </a:prstGeom>
          <a:ln w="889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 Marcador de contenido"/>
          <p:cNvSpPr txBox="1">
            <a:spLocks/>
          </p:cNvSpPr>
          <p:nvPr/>
        </p:nvSpPr>
        <p:spPr>
          <a:xfrm>
            <a:off x="2037952" y="5373216"/>
            <a:ext cx="589832" cy="73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63" name="3 Marcador de contenido"/>
          <p:cNvSpPr txBox="1">
            <a:spLocks/>
          </p:cNvSpPr>
          <p:nvPr/>
        </p:nvSpPr>
        <p:spPr>
          <a:xfrm>
            <a:off x="1994083" y="4005064"/>
            <a:ext cx="633701" cy="84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64" name="3 Marcador de contenido"/>
          <p:cNvSpPr txBox="1">
            <a:spLocks/>
          </p:cNvSpPr>
          <p:nvPr/>
        </p:nvSpPr>
        <p:spPr>
          <a:xfrm>
            <a:off x="495401" y="4757861"/>
            <a:ext cx="764231" cy="55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5040713" y="1124744"/>
            <a:ext cx="683415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endParaRPr lang="es-ES" sz="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pPr algn="ctr">
              <a:lnSpc>
                <a:spcPts val="1500"/>
              </a:lnSpc>
              <a:buNone/>
            </a:pP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3 Marcador de contenido"/>
          <p:cNvSpPr txBox="1">
            <a:spLocks/>
          </p:cNvSpPr>
          <p:nvPr/>
        </p:nvSpPr>
        <p:spPr>
          <a:xfrm>
            <a:off x="4345040" y="5949280"/>
            <a:ext cx="65900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-0.60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5413892" y="-459432"/>
            <a:ext cx="36946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s-E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(linear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s-E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Unstandardized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endParaRPr lang="es-E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s-E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40579" y="-235577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2267744" y="836712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3904544" y="2348880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121 Rectángulo"/>
          <p:cNvSpPr/>
          <p:nvPr/>
        </p:nvSpPr>
        <p:spPr>
          <a:xfrm>
            <a:off x="3215810" y="4757861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135 Rectángulo"/>
          <p:cNvSpPr/>
          <p:nvPr/>
        </p:nvSpPr>
        <p:spPr>
          <a:xfrm>
            <a:off x="248389" y="3606756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266506" y="5921597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Myrmica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143 Rectángulo"/>
          <p:cNvSpPr/>
          <p:nvPr/>
        </p:nvSpPr>
        <p:spPr>
          <a:xfrm>
            <a:off x="7524328" y="4757861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5364088" y="5921596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 Marcador de contenido"/>
          <p:cNvSpPr txBox="1">
            <a:spLocks/>
          </p:cNvSpPr>
          <p:nvPr/>
        </p:nvSpPr>
        <p:spPr>
          <a:xfrm>
            <a:off x="3771117" y="138304"/>
            <a:ext cx="658420" cy="48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342900" indent="-342900" algn="ctr">
              <a:lnSpc>
                <a:spcPts val="15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dirty="0"/>
              <a:t>0.05</a:t>
            </a:r>
          </a:p>
          <a:p>
            <a:r>
              <a:rPr lang="es-ES" i="1" dirty="0"/>
              <a:t>0.13</a:t>
            </a:r>
          </a:p>
        </p:txBody>
      </p:sp>
    </p:spTree>
    <p:extLst>
      <p:ext uri="{BB962C8B-B14F-4D97-AF65-F5344CB8AC3E}">
        <p14:creationId xmlns:p14="http://schemas.microsoft.com/office/powerpoint/2010/main" val="30301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121 Conector curvado"/>
          <p:cNvCxnSpPr/>
          <p:nvPr/>
        </p:nvCxnSpPr>
        <p:spPr>
          <a:xfrm rot="16200000" flipH="1">
            <a:off x="7725989" y="1624534"/>
            <a:ext cx="17618" cy="7779797"/>
          </a:xfrm>
          <a:prstGeom prst="curvedConnector3">
            <a:avLst>
              <a:gd name="adj1" fmla="val 9272239"/>
            </a:avLst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curvado"/>
          <p:cNvCxnSpPr/>
          <p:nvPr/>
        </p:nvCxnSpPr>
        <p:spPr>
          <a:xfrm flipV="1">
            <a:off x="6340900" y="5527297"/>
            <a:ext cx="4802810" cy="828450"/>
          </a:xfrm>
          <a:prstGeom prst="curvedConnector2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curvado"/>
          <p:cNvCxnSpPr/>
          <p:nvPr/>
        </p:nvCxnSpPr>
        <p:spPr>
          <a:xfrm rot="16200000" flipH="1">
            <a:off x="5694240" y="-1011828"/>
            <a:ext cx="2867557" cy="8462370"/>
          </a:xfrm>
          <a:prstGeom prst="curvedConnector3">
            <a:avLst>
              <a:gd name="adj1" fmla="val -275"/>
            </a:avLst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102" idx="2"/>
          </p:cNvCxnSpPr>
          <p:nvPr/>
        </p:nvCxnSpPr>
        <p:spPr>
          <a:xfrm>
            <a:off x="1052515" y="1368451"/>
            <a:ext cx="2473409" cy="33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103" idx="2"/>
          </p:cNvCxnSpPr>
          <p:nvPr/>
        </p:nvCxnSpPr>
        <p:spPr>
          <a:xfrm flipH="1">
            <a:off x="4261267" y="3363002"/>
            <a:ext cx="435767" cy="1312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110" idx="2"/>
            <a:endCxn id="104" idx="0"/>
          </p:cNvCxnSpPr>
          <p:nvPr/>
        </p:nvCxnSpPr>
        <p:spPr>
          <a:xfrm>
            <a:off x="2896834" y="2327207"/>
            <a:ext cx="948066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4" idx="3"/>
            <a:endCxn id="107" idx="1"/>
          </p:cNvCxnSpPr>
          <p:nvPr/>
        </p:nvCxnSpPr>
        <p:spPr>
          <a:xfrm>
            <a:off x="4473990" y="5068544"/>
            <a:ext cx="3050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curvado"/>
          <p:cNvCxnSpPr>
            <a:endCxn id="107" idx="2"/>
          </p:cNvCxnSpPr>
          <p:nvPr/>
        </p:nvCxnSpPr>
        <p:spPr>
          <a:xfrm flipV="1">
            <a:off x="6622268" y="5505624"/>
            <a:ext cx="1531150" cy="587672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curvado"/>
          <p:cNvCxnSpPr>
            <a:stCxn id="103" idx="3"/>
          </p:cNvCxnSpPr>
          <p:nvPr/>
        </p:nvCxnSpPr>
        <p:spPr>
          <a:xfrm>
            <a:off x="5326124" y="2989121"/>
            <a:ext cx="2362829" cy="163712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3 Marcador de contenido"/>
          <p:cNvSpPr txBox="1">
            <a:spLocks/>
          </p:cNvSpPr>
          <p:nvPr/>
        </p:nvSpPr>
        <p:spPr>
          <a:xfrm>
            <a:off x="5562443" y="4775479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-0.42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</a:p>
        </p:txBody>
      </p:sp>
      <p:sp>
        <p:nvSpPr>
          <p:cNvPr id="86" name="3 Marcador de contenido"/>
          <p:cNvSpPr txBox="1">
            <a:spLocks/>
          </p:cNvSpPr>
          <p:nvPr/>
        </p:nvSpPr>
        <p:spPr>
          <a:xfrm>
            <a:off x="7092280" y="5688590"/>
            <a:ext cx="576064" cy="40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</a:p>
        </p:txBody>
      </p:sp>
      <p:sp>
        <p:nvSpPr>
          <p:cNvPr id="87" name="3 Marcador de contenido"/>
          <p:cNvSpPr txBox="1">
            <a:spLocks/>
          </p:cNvSpPr>
          <p:nvPr/>
        </p:nvSpPr>
        <p:spPr>
          <a:xfrm>
            <a:off x="6300192" y="3150898"/>
            <a:ext cx="699592" cy="44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88" name="3 Marcador de contenido"/>
          <p:cNvSpPr txBox="1">
            <a:spLocks/>
          </p:cNvSpPr>
          <p:nvPr/>
        </p:nvSpPr>
        <p:spPr>
          <a:xfrm>
            <a:off x="2987824" y="3047287"/>
            <a:ext cx="651989" cy="53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</a:p>
        </p:txBody>
      </p:sp>
      <p:sp>
        <p:nvSpPr>
          <p:cNvPr id="89" name="3 Marcador de contenido"/>
          <p:cNvSpPr txBox="1">
            <a:spLocks/>
          </p:cNvSpPr>
          <p:nvPr/>
        </p:nvSpPr>
        <p:spPr>
          <a:xfrm>
            <a:off x="1124523" y="1812656"/>
            <a:ext cx="927197" cy="47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</a:p>
        </p:txBody>
      </p:sp>
      <p:sp>
        <p:nvSpPr>
          <p:cNvPr id="90" name="3 Marcador de contenido"/>
          <p:cNvSpPr txBox="1">
            <a:spLocks/>
          </p:cNvSpPr>
          <p:nvPr/>
        </p:nvSpPr>
        <p:spPr>
          <a:xfrm>
            <a:off x="4119493" y="3695359"/>
            <a:ext cx="740539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90 Conector curvado"/>
          <p:cNvCxnSpPr>
            <a:stCxn id="102" idx="3"/>
          </p:cNvCxnSpPr>
          <p:nvPr/>
        </p:nvCxnSpPr>
        <p:spPr>
          <a:xfrm>
            <a:off x="1681605" y="994570"/>
            <a:ext cx="6802231" cy="3631680"/>
          </a:xfrm>
          <a:prstGeom prst="curvedConnector2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curvado"/>
          <p:cNvCxnSpPr>
            <a:stCxn id="110" idx="3"/>
            <a:endCxn id="107" idx="0"/>
          </p:cNvCxnSpPr>
          <p:nvPr/>
        </p:nvCxnSpPr>
        <p:spPr>
          <a:xfrm>
            <a:off x="3525924" y="1953326"/>
            <a:ext cx="4627494" cy="2678137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curvado"/>
          <p:cNvCxnSpPr/>
          <p:nvPr/>
        </p:nvCxnSpPr>
        <p:spPr>
          <a:xfrm rot="10800000">
            <a:off x="4067945" y="5505624"/>
            <a:ext cx="1519188" cy="663456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>
            <a:stCxn id="105" idx="3"/>
          </p:cNvCxnSpPr>
          <p:nvPr/>
        </p:nvCxnSpPr>
        <p:spPr>
          <a:xfrm>
            <a:off x="1506569" y="3854240"/>
            <a:ext cx="1731324" cy="106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3 Marcador de contenido"/>
          <p:cNvSpPr txBox="1">
            <a:spLocks/>
          </p:cNvSpPr>
          <p:nvPr/>
        </p:nvSpPr>
        <p:spPr>
          <a:xfrm>
            <a:off x="1994083" y="4161526"/>
            <a:ext cx="633701" cy="450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100" name="3 Marcador de contenido"/>
          <p:cNvSpPr txBox="1">
            <a:spLocks/>
          </p:cNvSpPr>
          <p:nvPr/>
        </p:nvSpPr>
        <p:spPr>
          <a:xfrm>
            <a:off x="4697034" y="1895159"/>
            <a:ext cx="683415" cy="47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  <a:endParaRPr lang="es-ES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endParaRPr lang="es-ES" sz="17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3 Marcador de contenido"/>
          <p:cNvSpPr txBox="1">
            <a:spLocks/>
          </p:cNvSpPr>
          <p:nvPr/>
        </p:nvSpPr>
        <p:spPr>
          <a:xfrm>
            <a:off x="4355976" y="5783591"/>
            <a:ext cx="659008" cy="396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423425" y="62068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4067944" y="2615239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3215810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0.32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248389" y="348035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7524328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108 Forma libre"/>
          <p:cNvSpPr/>
          <p:nvPr/>
        </p:nvSpPr>
        <p:spPr>
          <a:xfrm>
            <a:off x="7726672" y="4576157"/>
            <a:ext cx="719445" cy="370964"/>
          </a:xfrm>
          <a:custGeom>
            <a:avLst/>
            <a:gdLst>
              <a:gd name="connsiteX0" fmla="*/ 0 w 2134107"/>
              <a:gd name="connsiteY0" fmla="*/ 0 h 1100399"/>
              <a:gd name="connsiteX1" fmla="*/ 2134107 w 2134107"/>
              <a:gd name="connsiteY1" fmla="*/ 0 h 1100399"/>
              <a:gd name="connsiteX2" fmla="*/ 2134107 w 2134107"/>
              <a:gd name="connsiteY2" fmla="*/ 1100399 h 1100399"/>
              <a:gd name="connsiteX3" fmla="*/ 0 w 2134107"/>
              <a:gd name="connsiteY3" fmla="*/ 1100399 h 1100399"/>
              <a:gd name="connsiteX4" fmla="*/ 0 w 2134107"/>
              <a:gd name="connsiteY4" fmla="*/ 0 h 11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107" h="1100399">
                <a:moveTo>
                  <a:pt x="0" y="0"/>
                </a:moveTo>
                <a:lnTo>
                  <a:pt x="2134107" y="0"/>
                </a:lnTo>
                <a:lnTo>
                  <a:pt x="2134107" y="1100399"/>
                </a:lnTo>
                <a:lnTo>
                  <a:pt x="0" y="11003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6000" kern="1200">
              <a:solidFill>
                <a:schemeClr val="tx1"/>
              </a:solidFill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2267744" y="1579444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110 Rectángulo"/>
          <p:cNvSpPr/>
          <p:nvPr/>
        </p:nvSpPr>
        <p:spPr>
          <a:xfrm>
            <a:off x="5364088" y="579519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111 Conector curvado"/>
          <p:cNvCxnSpPr/>
          <p:nvPr/>
        </p:nvCxnSpPr>
        <p:spPr>
          <a:xfrm rot="16200000" flipH="1">
            <a:off x="7216997" y="915808"/>
            <a:ext cx="1812411" cy="5662244"/>
          </a:xfrm>
          <a:prstGeom prst="curvedConnector3">
            <a:avLst>
              <a:gd name="adj1" fmla="val 272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curvado"/>
          <p:cNvCxnSpPr/>
          <p:nvPr/>
        </p:nvCxnSpPr>
        <p:spPr>
          <a:xfrm rot="16200000" flipH="1">
            <a:off x="4804805" y="-2242465"/>
            <a:ext cx="3782476" cy="10008725"/>
          </a:xfrm>
          <a:prstGeom prst="curvedConnector3">
            <a:avLst>
              <a:gd name="adj1" fmla="val -54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>
            <a:endCxn id="116" idx="1"/>
          </p:cNvCxnSpPr>
          <p:nvPr/>
        </p:nvCxnSpPr>
        <p:spPr>
          <a:xfrm>
            <a:off x="8782508" y="5068544"/>
            <a:ext cx="1910172" cy="106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Rectángulo"/>
          <p:cNvSpPr/>
          <p:nvPr/>
        </p:nvSpPr>
        <p:spPr>
          <a:xfrm>
            <a:off x="10692680" y="4642142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3 Marcador de contenido"/>
          <p:cNvSpPr txBox="1">
            <a:spLocks/>
          </p:cNvSpPr>
          <p:nvPr/>
        </p:nvSpPr>
        <p:spPr>
          <a:xfrm>
            <a:off x="9387701" y="4873088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</p:txBody>
      </p:sp>
      <p:sp>
        <p:nvSpPr>
          <p:cNvPr id="118" name="3 Marcador de contenido"/>
          <p:cNvSpPr txBox="1">
            <a:spLocks/>
          </p:cNvSpPr>
          <p:nvPr/>
        </p:nvSpPr>
        <p:spPr>
          <a:xfrm>
            <a:off x="8442763" y="2780928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119" name="3 Marcador de contenido"/>
          <p:cNvSpPr txBox="1">
            <a:spLocks/>
          </p:cNvSpPr>
          <p:nvPr/>
        </p:nvSpPr>
        <p:spPr>
          <a:xfrm>
            <a:off x="7633006" y="788435"/>
            <a:ext cx="809757" cy="4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None/>
            </a:pP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</a:p>
        </p:txBody>
      </p:sp>
      <p:cxnSp>
        <p:nvCxnSpPr>
          <p:cNvPr id="50" name="49 Conector curvado"/>
          <p:cNvCxnSpPr/>
          <p:nvPr/>
        </p:nvCxnSpPr>
        <p:spPr>
          <a:xfrm rot="10800000" flipH="1" flipV="1">
            <a:off x="395537" y="3854239"/>
            <a:ext cx="5782753" cy="2688721"/>
          </a:xfrm>
          <a:prstGeom prst="curvedConnector4">
            <a:avLst>
              <a:gd name="adj1" fmla="val -9678"/>
              <a:gd name="adj2" fmla="val 128438"/>
            </a:avLst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56" idx="3"/>
          </p:cNvCxnSpPr>
          <p:nvPr/>
        </p:nvCxnSpPr>
        <p:spPr>
          <a:xfrm flipV="1">
            <a:off x="1524686" y="5285358"/>
            <a:ext cx="1687086" cy="52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endCxn id="56" idx="0"/>
          </p:cNvCxnSpPr>
          <p:nvPr/>
        </p:nvCxnSpPr>
        <p:spPr>
          <a:xfrm>
            <a:off x="865977" y="3597513"/>
            <a:ext cx="29619" cy="1775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3 Marcador de contenido"/>
          <p:cNvSpPr txBox="1">
            <a:spLocks/>
          </p:cNvSpPr>
          <p:nvPr/>
        </p:nvSpPr>
        <p:spPr>
          <a:xfrm>
            <a:off x="2037952" y="5321952"/>
            <a:ext cx="589832" cy="411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</p:txBody>
      </p:sp>
      <p:sp>
        <p:nvSpPr>
          <p:cNvPr id="54" name="3 Marcador de contenido"/>
          <p:cNvSpPr txBox="1">
            <a:spLocks/>
          </p:cNvSpPr>
          <p:nvPr/>
        </p:nvSpPr>
        <p:spPr>
          <a:xfrm>
            <a:off x="495401" y="4509120"/>
            <a:ext cx="764231" cy="55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s-ES" sz="17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48389" y="348035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266506" y="5373216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Myrmica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7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56 Conector curvado"/>
          <p:cNvCxnSpPr/>
          <p:nvPr/>
        </p:nvCxnSpPr>
        <p:spPr>
          <a:xfrm rot="5400000" flipH="1">
            <a:off x="3188583" y="3944325"/>
            <a:ext cx="295584" cy="4881558"/>
          </a:xfrm>
          <a:prstGeom prst="curvedConnector3">
            <a:avLst>
              <a:gd name="adj1" fmla="val -120008"/>
            </a:avLst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D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62 Conector curvado"/>
          <p:cNvCxnSpPr>
            <a:endCxn id="116" idx="0"/>
          </p:cNvCxnSpPr>
          <p:nvPr/>
        </p:nvCxnSpPr>
        <p:spPr>
          <a:xfrm>
            <a:off x="6506292" y="1772816"/>
            <a:ext cx="4815478" cy="2869326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102" idx="2"/>
          </p:cNvCxnSpPr>
          <p:nvPr/>
        </p:nvCxnSpPr>
        <p:spPr>
          <a:xfrm>
            <a:off x="1835697" y="2276872"/>
            <a:ext cx="1656652" cy="235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103" idx="2"/>
            <a:endCxn id="104" idx="0"/>
          </p:cNvCxnSpPr>
          <p:nvPr/>
        </p:nvCxnSpPr>
        <p:spPr>
          <a:xfrm>
            <a:off x="3844900" y="2272327"/>
            <a:ext cx="0" cy="2359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110" idx="2"/>
          </p:cNvCxnSpPr>
          <p:nvPr/>
        </p:nvCxnSpPr>
        <p:spPr>
          <a:xfrm flipH="1">
            <a:off x="4318013" y="2272325"/>
            <a:ext cx="1559189" cy="232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4" idx="3"/>
            <a:endCxn id="107" idx="1"/>
          </p:cNvCxnSpPr>
          <p:nvPr/>
        </p:nvCxnSpPr>
        <p:spPr>
          <a:xfrm>
            <a:off x="4473990" y="5068544"/>
            <a:ext cx="30503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3 Marcador de contenido"/>
          <p:cNvSpPr txBox="1">
            <a:spLocks/>
          </p:cNvSpPr>
          <p:nvPr/>
        </p:nvSpPr>
        <p:spPr>
          <a:xfrm>
            <a:off x="5652120" y="4869160"/>
            <a:ext cx="648072" cy="240628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-0.42</a:t>
            </a:r>
          </a:p>
        </p:txBody>
      </p:sp>
      <p:sp>
        <p:nvSpPr>
          <p:cNvPr id="88" name="3 Marcador de contenido"/>
          <p:cNvSpPr txBox="1">
            <a:spLocks/>
          </p:cNvSpPr>
          <p:nvPr/>
        </p:nvSpPr>
        <p:spPr>
          <a:xfrm>
            <a:off x="5072139" y="2852936"/>
            <a:ext cx="651989" cy="367450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89" name="3 Marcador de contenido"/>
          <p:cNvSpPr txBox="1">
            <a:spLocks/>
          </p:cNvSpPr>
          <p:nvPr/>
        </p:nvSpPr>
        <p:spPr>
          <a:xfrm>
            <a:off x="1835696" y="2852936"/>
            <a:ext cx="927197" cy="333840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342900" indent="-342900" algn="ctr">
              <a:spcBef>
                <a:spcPct val="20000"/>
              </a:spcBef>
              <a:buFont typeface="Arial" panose="020B0604020202020204" pitchFamily="34" charset="0"/>
              <a:buNone/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dirty="0"/>
              <a:t>0.29</a:t>
            </a:r>
          </a:p>
        </p:txBody>
      </p:sp>
      <p:sp>
        <p:nvSpPr>
          <p:cNvPr id="90" name="3 Marcador de contenido"/>
          <p:cNvSpPr txBox="1">
            <a:spLocks/>
          </p:cNvSpPr>
          <p:nvPr/>
        </p:nvSpPr>
        <p:spPr>
          <a:xfrm>
            <a:off x="3502023" y="2852936"/>
            <a:ext cx="740539" cy="324137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342900" indent="-342900" algn="ctr">
              <a:spcBef>
                <a:spcPct val="20000"/>
              </a:spcBef>
              <a:buFont typeface="Arial" panose="020B0604020202020204" pitchFamily="34" charset="0"/>
              <a:buNone/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dirty="0"/>
              <a:t>0.12</a:t>
            </a:r>
          </a:p>
        </p:txBody>
      </p:sp>
      <p:cxnSp>
        <p:nvCxnSpPr>
          <p:cNvPr id="95" name="94 Conector recto de flecha"/>
          <p:cNvCxnSpPr>
            <a:stCxn id="105" idx="3"/>
          </p:cNvCxnSpPr>
          <p:nvPr/>
        </p:nvCxnSpPr>
        <p:spPr>
          <a:xfrm>
            <a:off x="1506569" y="3874890"/>
            <a:ext cx="1709241" cy="886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3 Marcador de contenido"/>
          <p:cNvSpPr txBox="1">
            <a:spLocks/>
          </p:cNvSpPr>
          <p:nvPr/>
        </p:nvSpPr>
        <p:spPr>
          <a:xfrm>
            <a:off x="1979712" y="4005064"/>
            <a:ext cx="661840" cy="416653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206607" y="1529109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3215810" y="1524564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3215810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248389" y="3501008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Vegetation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7524328" y="4631463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108 Forma libre"/>
          <p:cNvSpPr/>
          <p:nvPr/>
        </p:nvSpPr>
        <p:spPr>
          <a:xfrm>
            <a:off x="7726672" y="4576157"/>
            <a:ext cx="719445" cy="370964"/>
          </a:xfrm>
          <a:custGeom>
            <a:avLst/>
            <a:gdLst>
              <a:gd name="connsiteX0" fmla="*/ 0 w 2134107"/>
              <a:gd name="connsiteY0" fmla="*/ 0 h 1100399"/>
              <a:gd name="connsiteX1" fmla="*/ 2134107 w 2134107"/>
              <a:gd name="connsiteY1" fmla="*/ 0 h 1100399"/>
              <a:gd name="connsiteX2" fmla="*/ 2134107 w 2134107"/>
              <a:gd name="connsiteY2" fmla="*/ 1100399 h 1100399"/>
              <a:gd name="connsiteX3" fmla="*/ 0 w 2134107"/>
              <a:gd name="connsiteY3" fmla="*/ 1100399 h 1100399"/>
              <a:gd name="connsiteX4" fmla="*/ 0 w 2134107"/>
              <a:gd name="connsiteY4" fmla="*/ 0 h 11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107" h="1100399">
                <a:moveTo>
                  <a:pt x="0" y="0"/>
                </a:moveTo>
                <a:lnTo>
                  <a:pt x="2134107" y="0"/>
                </a:lnTo>
                <a:lnTo>
                  <a:pt x="2134107" y="1100399"/>
                </a:lnTo>
                <a:lnTo>
                  <a:pt x="0" y="11003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6000" kern="1200">
              <a:solidFill>
                <a:schemeClr val="tx1"/>
              </a:solidFill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5248112" y="1524562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110 Rectángulo"/>
          <p:cNvSpPr/>
          <p:nvPr/>
        </p:nvSpPr>
        <p:spPr>
          <a:xfrm>
            <a:off x="266506" y="5940732"/>
            <a:ext cx="1258180" cy="74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114 Conector recto de flecha"/>
          <p:cNvCxnSpPr>
            <a:endCxn id="116" idx="1"/>
          </p:cNvCxnSpPr>
          <p:nvPr/>
        </p:nvCxnSpPr>
        <p:spPr>
          <a:xfrm>
            <a:off x="8782508" y="5068544"/>
            <a:ext cx="1910172" cy="106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Rectángulo"/>
          <p:cNvSpPr/>
          <p:nvPr/>
        </p:nvSpPr>
        <p:spPr>
          <a:xfrm>
            <a:off x="10692680" y="4642142"/>
            <a:ext cx="1258180" cy="874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3 Marcador de contenido"/>
          <p:cNvSpPr txBox="1">
            <a:spLocks/>
          </p:cNvSpPr>
          <p:nvPr/>
        </p:nvSpPr>
        <p:spPr>
          <a:xfrm>
            <a:off x="9387701" y="4885011"/>
            <a:ext cx="656907" cy="344189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</a:p>
        </p:txBody>
      </p:sp>
      <p:cxnSp>
        <p:nvCxnSpPr>
          <p:cNvPr id="51" name="50 Conector recto de flecha"/>
          <p:cNvCxnSpPr>
            <a:stCxn id="56" idx="3"/>
            <a:endCxn id="104" idx="1"/>
          </p:cNvCxnSpPr>
          <p:nvPr/>
        </p:nvCxnSpPr>
        <p:spPr>
          <a:xfrm flipV="1">
            <a:off x="1524686" y="5068544"/>
            <a:ext cx="1691124" cy="3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3 Marcador de contenido"/>
          <p:cNvSpPr txBox="1">
            <a:spLocks/>
          </p:cNvSpPr>
          <p:nvPr/>
        </p:nvSpPr>
        <p:spPr>
          <a:xfrm>
            <a:off x="2037952" y="4941168"/>
            <a:ext cx="589832" cy="227633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endParaRPr lang="es-E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266506" y="4699228"/>
            <a:ext cx="1258180" cy="745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Myrmica</a:t>
            </a: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endParaRPr lang="es-E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-18092"/>
            <a:ext cx="620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standardized</a:t>
            </a:r>
            <a:r>
              <a:rPr lang="es-ES" dirty="0" smtClean="0"/>
              <a:t> </a:t>
            </a:r>
            <a:r>
              <a:rPr lang="es-ES" dirty="0" err="1" smtClean="0"/>
              <a:t>coefs</a:t>
            </a:r>
            <a:r>
              <a:rPr lang="es-ES" dirty="0" smtClean="0"/>
              <a:t> +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significant</a:t>
            </a:r>
            <a:r>
              <a:rPr lang="es-ES" dirty="0" smtClean="0"/>
              <a:t> </a:t>
            </a:r>
            <a:r>
              <a:rPr lang="es-ES" dirty="0" err="1" smtClean="0"/>
              <a:t>paths</a:t>
            </a:r>
            <a:r>
              <a:rPr lang="es-ES" dirty="0" smtClean="0"/>
              <a:t> </a:t>
            </a:r>
            <a:r>
              <a:rPr lang="es-ES" dirty="0" err="1" smtClean="0"/>
              <a:t>shown</a:t>
            </a:r>
            <a:r>
              <a:rPr lang="es-ES" dirty="0" smtClean="0"/>
              <a:t> (POSTER)</a:t>
            </a:r>
            <a:endParaRPr lang="es-ES" dirty="0"/>
          </a:p>
        </p:txBody>
      </p:sp>
      <p:sp>
        <p:nvSpPr>
          <p:cNvPr id="46" name="3 Marcador de contenido"/>
          <p:cNvSpPr txBox="1">
            <a:spLocks/>
          </p:cNvSpPr>
          <p:nvPr/>
        </p:nvSpPr>
        <p:spPr>
          <a:xfrm>
            <a:off x="9036496" y="2289486"/>
            <a:ext cx="683415" cy="319758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342900" indent="-342900" algn="ctr">
              <a:spcBef>
                <a:spcPct val="20000"/>
              </a:spcBef>
              <a:buFont typeface="Arial" panose="020B0604020202020204" pitchFamily="34" charset="0"/>
              <a:buNone/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dirty="0"/>
              <a:t>0.09</a:t>
            </a:r>
            <a:endParaRPr lang="es-ES" dirty="0"/>
          </a:p>
        </p:txBody>
      </p:sp>
      <p:cxnSp>
        <p:nvCxnSpPr>
          <p:cNvPr id="49" name="48 Conector recto de flecha"/>
          <p:cNvCxnSpPr>
            <a:stCxn id="111" idx="3"/>
            <a:endCxn id="104" idx="2"/>
          </p:cNvCxnSpPr>
          <p:nvPr/>
        </p:nvCxnSpPr>
        <p:spPr>
          <a:xfrm flipV="1">
            <a:off x="1524686" y="5505624"/>
            <a:ext cx="2320214" cy="808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3 Marcador de contenido"/>
          <p:cNvSpPr txBox="1">
            <a:spLocks/>
          </p:cNvSpPr>
          <p:nvPr/>
        </p:nvSpPr>
        <p:spPr>
          <a:xfrm>
            <a:off x="1968776" y="5805264"/>
            <a:ext cx="659008" cy="437342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</p:txBody>
      </p:sp>
      <p:cxnSp>
        <p:nvCxnSpPr>
          <p:cNvPr id="94" name="93 Conector curvado"/>
          <p:cNvCxnSpPr>
            <a:stCxn id="105" idx="1"/>
            <a:endCxn id="56" idx="1"/>
          </p:cNvCxnSpPr>
          <p:nvPr/>
        </p:nvCxnSpPr>
        <p:spPr>
          <a:xfrm rot="10800000" flipH="1" flipV="1">
            <a:off x="248388" y="3874890"/>
            <a:ext cx="18117" cy="1197336"/>
          </a:xfrm>
          <a:prstGeom prst="curvedConnector3">
            <a:avLst>
              <a:gd name="adj1" fmla="val -326326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3 Marcador de contenido"/>
          <p:cNvSpPr txBox="1">
            <a:spLocks/>
          </p:cNvSpPr>
          <p:nvPr/>
        </p:nvSpPr>
        <p:spPr>
          <a:xfrm>
            <a:off x="-760845" y="4311489"/>
            <a:ext cx="740539" cy="324137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342900" indent="-342900" algn="ctr">
              <a:lnSpc>
                <a:spcPts val="15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lnSpc>
                <a:spcPct val="100000"/>
              </a:lnSpc>
            </a:pPr>
            <a:r>
              <a:rPr lang="es-ES" dirty="0"/>
              <a:t>0.18</a:t>
            </a:r>
          </a:p>
        </p:txBody>
      </p:sp>
      <p:cxnSp>
        <p:nvCxnSpPr>
          <p:cNvPr id="108" name="107 Conector curvado"/>
          <p:cNvCxnSpPr>
            <a:stCxn id="110" idx="3"/>
            <a:endCxn id="107" idx="0"/>
          </p:cNvCxnSpPr>
          <p:nvPr/>
        </p:nvCxnSpPr>
        <p:spPr>
          <a:xfrm>
            <a:off x="6506292" y="1898444"/>
            <a:ext cx="1647126" cy="2733019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3 Marcador de contenido"/>
          <p:cNvSpPr txBox="1">
            <a:spLocks/>
          </p:cNvSpPr>
          <p:nvPr/>
        </p:nvSpPr>
        <p:spPr>
          <a:xfrm>
            <a:off x="7524328" y="3105074"/>
            <a:ext cx="683415" cy="319758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342900" indent="-342900" algn="ctr">
              <a:spcBef>
                <a:spcPct val="20000"/>
              </a:spcBef>
              <a:buFont typeface="Arial" panose="020B0604020202020204" pitchFamily="34" charset="0"/>
              <a:buNone/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dirty="0"/>
              <a:t>0.71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2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511</Words>
  <Application>Microsoft Office PowerPoint</Application>
  <PresentationFormat>Presentación en pantalla (4:3)</PresentationFormat>
  <Paragraphs>254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</dc:creator>
  <cp:lastModifiedBy>Alicia</cp:lastModifiedBy>
  <cp:revision>47</cp:revision>
  <dcterms:created xsi:type="dcterms:W3CDTF">2016-03-21T13:24:10Z</dcterms:created>
  <dcterms:modified xsi:type="dcterms:W3CDTF">2016-10-05T16:44:35Z</dcterms:modified>
</cp:coreProperties>
</file>