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 autoAdjust="0"/>
    <p:restoredTop sz="94660" autoAdjust="0"/>
  </p:normalViewPr>
  <p:slideViewPr>
    <p:cSldViewPr>
      <p:cViewPr>
        <p:scale>
          <a:sx n="70" d="100"/>
          <a:sy n="70" d="100"/>
        </p:scale>
        <p:origin x="-12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FF68-32B0-4E56-B312-AD9F5D0061D1}" type="datetimeFigureOut">
              <a:rPr lang="es-ES" smtClean="0"/>
              <a:t>01/12/2015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578-9A70-45A7-8B3C-E75E90C7C8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830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FF68-32B0-4E56-B312-AD9F5D0061D1}" type="datetimeFigureOut">
              <a:rPr lang="es-ES" smtClean="0"/>
              <a:t>01/12/2015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578-9A70-45A7-8B3C-E75E90C7C8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4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FF68-32B0-4E56-B312-AD9F5D0061D1}" type="datetimeFigureOut">
              <a:rPr lang="es-ES" smtClean="0"/>
              <a:t>01/12/2015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578-9A70-45A7-8B3C-E75E90C7C8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006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FF68-32B0-4E56-B312-AD9F5D0061D1}" type="datetimeFigureOut">
              <a:rPr lang="es-ES" smtClean="0"/>
              <a:t>01/12/2015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578-9A70-45A7-8B3C-E75E90C7C8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3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FF68-32B0-4E56-B312-AD9F5D0061D1}" type="datetimeFigureOut">
              <a:rPr lang="es-ES" smtClean="0"/>
              <a:t>01/12/2015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578-9A70-45A7-8B3C-E75E90C7C8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27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FF68-32B0-4E56-B312-AD9F5D0061D1}" type="datetimeFigureOut">
              <a:rPr lang="es-ES" smtClean="0"/>
              <a:t>01/12/2015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578-9A70-45A7-8B3C-E75E90C7C8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18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FF68-32B0-4E56-B312-AD9F5D0061D1}" type="datetimeFigureOut">
              <a:rPr lang="es-ES" smtClean="0"/>
              <a:t>01/12/2015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578-9A70-45A7-8B3C-E75E90C7C8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59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FF68-32B0-4E56-B312-AD9F5D0061D1}" type="datetimeFigureOut">
              <a:rPr lang="es-ES" smtClean="0"/>
              <a:t>01/12/2015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578-9A70-45A7-8B3C-E75E90C7C8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457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FF68-32B0-4E56-B312-AD9F5D0061D1}" type="datetimeFigureOut">
              <a:rPr lang="es-ES" smtClean="0"/>
              <a:t>01/12/2015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578-9A70-45A7-8B3C-E75E90C7C8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634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FF68-32B0-4E56-B312-AD9F5D0061D1}" type="datetimeFigureOut">
              <a:rPr lang="es-ES" smtClean="0"/>
              <a:t>01/12/2015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578-9A70-45A7-8B3C-E75E90C7C8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65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FF68-32B0-4E56-B312-AD9F5D0061D1}" type="datetimeFigureOut">
              <a:rPr lang="es-ES" smtClean="0"/>
              <a:t>01/12/2015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D578-9A70-45A7-8B3C-E75E90C7C8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687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9FF68-32B0-4E56-B312-AD9F5D0061D1}" type="datetimeFigureOut">
              <a:rPr lang="es-ES" smtClean="0"/>
              <a:t>01/12/2015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3D578-9A70-45A7-8B3C-E75E90C7C8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27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5"/>
          <p:cNvSpPr>
            <a:spLocks/>
          </p:cNvSpPr>
          <p:nvPr/>
        </p:nvSpPr>
        <p:spPr bwMode="auto">
          <a:xfrm rot="7982992">
            <a:off x="6208035" y="5210397"/>
            <a:ext cx="1813094" cy="1272941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solidFill>
            <a:schemeClr val="bg1">
              <a:lumMod val="65000"/>
              <a:alpha val="50000"/>
            </a:schemeClr>
          </a:solidFill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 rot="7884514">
            <a:off x="1704787" y="912236"/>
            <a:ext cx="1818050" cy="1280911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 rot="7884514">
            <a:off x="1697107" y="910524"/>
            <a:ext cx="1822619" cy="1280911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solidFill>
            <a:schemeClr val="bg1">
              <a:lumMod val="65000"/>
              <a:alpha val="50000"/>
            </a:schemeClr>
          </a:solidFill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13"/>
          <p:cNvSpPr>
            <a:spLocks noChangeArrowheads="1"/>
          </p:cNvSpPr>
          <p:nvPr/>
        </p:nvSpPr>
        <p:spPr bwMode="auto">
          <a:xfrm>
            <a:off x="2167913" y="2936557"/>
            <a:ext cx="101621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Community context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7" name="Rectangle 218"/>
          <p:cNvSpPr>
            <a:spLocks noChangeArrowheads="1"/>
          </p:cNvSpPr>
          <p:nvPr/>
        </p:nvSpPr>
        <p:spPr bwMode="auto">
          <a:xfrm>
            <a:off x="447820" y="1061423"/>
            <a:ext cx="473656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Traits</a:t>
            </a:r>
            <a:endParaRPr lang="en-GB" sz="1600" baseline="300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8" name="Rectangle 219"/>
          <p:cNvSpPr>
            <a:spLocks noChangeArrowheads="1"/>
          </p:cNvSpPr>
          <p:nvPr/>
        </p:nvSpPr>
        <p:spPr bwMode="auto">
          <a:xfrm>
            <a:off x="3009708" y="467027"/>
            <a:ext cx="127426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s-ES" sz="16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Environmental</a:t>
            </a: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context</a:t>
            </a:r>
            <a:endParaRPr lang="es-ES" sz="1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9" name="Rectangle 220"/>
          <p:cNvSpPr>
            <a:spLocks noChangeArrowheads="1"/>
          </p:cNvSpPr>
          <p:nvPr/>
        </p:nvSpPr>
        <p:spPr bwMode="auto">
          <a:xfrm>
            <a:off x="1065492" y="1997367"/>
            <a:ext cx="359073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49.3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0" name="Rectangle 221"/>
          <p:cNvSpPr>
            <a:spLocks noChangeArrowheads="1"/>
          </p:cNvSpPr>
          <p:nvPr/>
        </p:nvSpPr>
        <p:spPr bwMode="auto">
          <a:xfrm>
            <a:off x="2289628" y="1475140"/>
            <a:ext cx="359073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43.6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2" name="Rectangle 223"/>
          <p:cNvSpPr>
            <a:spLocks noChangeArrowheads="1"/>
          </p:cNvSpPr>
          <p:nvPr/>
        </p:nvSpPr>
        <p:spPr bwMode="auto">
          <a:xfrm>
            <a:off x="1471257" y="959333"/>
            <a:ext cx="256480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6.8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3" name="Rectangle 224"/>
          <p:cNvSpPr>
            <a:spLocks noChangeArrowheads="1"/>
          </p:cNvSpPr>
          <p:nvPr/>
        </p:nvSpPr>
        <p:spPr bwMode="auto">
          <a:xfrm>
            <a:off x="1743055" y="3096536"/>
            <a:ext cx="256480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0.1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4" name="Rectangle 225"/>
          <p:cNvSpPr>
            <a:spLocks noChangeArrowheads="1"/>
          </p:cNvSpPr>
          <p:nvPr/>
        </p:nvSpPr>
        <p:spPr bwMode="auto">
          <a:xfrm>
            <a:off x="3081716" y="2355198"/>
            <a:ext cx="432048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-0.7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5" name="Rectangle 226"/>
          <p:cNvSpPr>
            <a:spLocks noChangeArrowheads="1"/>
          </p:cNvSpPr>
          <p:nvPr/>
        </p:nvSpPr>
        <p:spPr bwMode="auto">
          <a:xfrm>
            <a:off x="2001596" y="1930397"/>
            <a:ext cx="305411" cy="28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0.1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6" name="Freeform 5"/>
          <p:cNvSpPr>
            <a:spLocks noChangeAspect="1"/>
          </p:cNvSpPr>
          <p:nvPr/>
        </p:nvSpPr>
        <p:spPr bwMode="auto">
          <a:xfrm>
            <a:off x="447820" y="1463526"/>
            <a:ext cx="1913576" cy="1275717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 rot="3600000">
            <a:off x="1769253" y="1935779"/>
            <a:ext cx="978675" cy="720000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reeform 5"/>
          <p:cNvSpPr>
            <a:spLocks noChangeAspect="1"/>
          </p:cNvSpPr>
          <p:nvPr/>
        </p:nvSpPr>
        <p:spPr bwMode="auto">
          <a:xfrm>
            <a:off x="447820" y="1463526"/>
            <a:ext cx="1913576" cy="1276779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 rot="3600000">
            <a:off x="1769253" y="1935779"/>
            <a:ext cx="978675" cy="720000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solidFill>
            <a:schemeClr val="tx1">
              <a:lumMod val="95000"/>
              <a:lumOff val="5000"/>
              <a:alpha val="50000"/>
            </a:schemeClr>
          </a:solidFill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onnecteur droit 2"/>
          <p:cNvCxnSpPr>
            <a:stCxn id="12" idx="2"/>
          </p:cNvCxnSpPr>
          <p:nvPr/>
        </p:nvCxnSpPr>
        <p:spPr>
          <a:xfrm>
            <a:off x="1599497" y="1219789"/>
            <a:ext cx="409791" cy="505984"/>
          </a:xfrm>
          <a:prstGeom prst="line">
            <a:avLst/>
          </a:prstGeom>
          <a:ln w="127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53"/>
          <p:cNvCxnSpPr>
            <a:endCxn id="13" idx="0"/>
          </p:cNvCxnSpPr>
          <p:nvPr/>
        </p:nvCxnSpPr>
        <p:spPr>
          <a:xfrm flipH="1">
            <a:off x="1871295" y="2399630"/>
            <a:ext cx="202309" cy="696906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56"/>
          <p:cNvCxnSpPr>
            <a:endCxn id="14" idx="1"/>
          </p:cNvCxnSpPr>
          <p:nvPr/>
        </p:nvCxnSpPr>
        <p:spPr>
          <a:xfrm>
            <a:off x="2490813" y="2213551"/>
            <a:ext cx="590903" cy="271875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222"/>
          <p:cNvSpPr>
            <a:spLocks noChangeArrowheads="1"/>
          </p:cNvSpPr>
          <p:nvPr/>
        </p:nvSpPr>
        <p:spPr bwMode="auto">
          <a:xfrm>
            <a:off x="2259950" y="2399630"/>
            <a:ext cx="317710" cy="28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0.8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25" name="Rectangle 219"/>
          <p:cNvSpPr>
            <a:spLocks noChangeArrowheads="1"/>
          </p:cNvSpPr>
          <p:nvPr/>
        </p:nvSpPr>
        <p:spPr bwMode="auto">
          <a:xfrm>
            <a:off x="447820" y="-531440"/>
            <a:ext cx="2921928" cy="99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Response variable: </a:t>
            </a:r>
            <a:r>
              <a:rPr lang="es-ES" sz="16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attack</a:t>
            </a:r>
            <a:endParaRPr lang="es-ES" sz="1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</a:pP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</a:t>
            </a:r>
            <a:r>
              <a:rPr lang="es-ES" sz="1600" baseline="30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fixed</a:t>
            </a: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= 0.26</a:t>
            </a:r>
          </a:p>
          <a:p>
            <a:pPr algn="ctr">
              <a:spcAft>
                <a:spcPts val="1000"/>
              </a:spcAft>
            </a:pPr>
            <a:r>
              <a:rPr lang="es-E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</a:t>
            </a:r>
            <a:r>
              <a:rPr lang="es-ES" sz="160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r>
              <a:rPr lang="es-E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all</a:t>
            </a:r>
            <a:r>
              <a:rPr lang="es-E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= 0.28</a:t>
            </a:r>
            <a:endParaRPr lang="es-ES" sz="1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 rot="7884514">
            <a:off x="6234700" y="1070798"/>
            <a:ext cx="1663534" cy="1021909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 rot="7884514">
            <a:off x="6230921" y="1072552"/>
            <a:ext cx="1668000" cy="1021910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solidFill>
            <a:schemeClr val="bg1">
              <a:lumMod val="65000"/>
              <a:alpha val="50000"/>
            </a:schemeClr>
          </a:solidFill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213"/>
          <p:cNvSpPr>
            <a:spLocks noChangeArrowheads="1"/>
          </p:cNvSpPr>
          <p:nvPr/>
        </p:nvSpPr>
        <p:spPr bwMode="auto">
          <a:xfrm>
            <a:off x="6704417" y="2936557"/>
            <a:ext cx="101621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Community context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38" name="Rectangle 218"/>
          <p:cNvSpPr>
            <a:spLocks noChangeArrowheads="1"/>
          </p:cNvSpPr>
          <p:nvPr/>
        </p:nvSpPr>
        <p:spPr bwMode="auto">
          <a:xfrm>
            <a:off x="4984324" y="1061423"/>
            <a:ext cx="473656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Traits</a:t>
            </a:r>
            <a:endParaRPr lang="en-GB" sz="1600" baseline="300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39" name="Rectangle 219"/>
          <p:cNvSpPr>
            <a:spLocks noChangeArrowheads="1"/>
          </p:cNvSpPr>
          <p:nvPr/>
        </p:nvSpPr>
        <p:spPr bwMode="auto">
          <a:xfrm>
            <a:off x="7452320" y="560293"/>
            <a:ext cx="127426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s-ES" sz="16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Environmental</a:t>
            </a: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context</a:t>
            </a:r>
            <a:endParaRPr lang="es-ES" sz="1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40" name="Rectangle 220"/>
          <p:cNvSpPr>
            <a:spLocks noChangeArrowheads="1"/>
          </p:cNvSpPr>
          <p:nvPr/>
        </p:nvSpPr>
        <p:spPr bwMode="auto">
          <a:xfrm>
            <a:off x="5601996" y="1997367"/>
            <a:ext cx="359073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60.8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41" name="Rectangle 221"/>
          <p:cNvSpPr>
            <a:spLocks noChangeArrowheads="1"/>
          </p:cNvSpPr>
          <p:nvPr/>
        </p:nvSpPr>
        <p:spPr bwMode="auto">
          <a:xfrm>
            <a:off x="6826132" y="1475140"/>
            <a:ext cx="359073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32.6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42" name="Rectangle 223"/>
          <p:cNvSpPr>
            <a:spLocks noChangeArrowheads="1"/>
          </p:cNvSpPr>
          <p:nvPr/>
        </p:nvSpPr>
        <p:spPr bwMode="auto">
          <a:xfrm>
            <a:off x="6187728" y="764704"/>
            <a:ext cx="256480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5.7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43" name="Rectangle 224"/>
          <p:cNvSpPr>
            <a:spLocks noChangeArrowheads="1"/>
          </p:cNvSpPr>
          <p:nvPr/>
        </p:nvSpPr>
        <p:spPr bwMode="auto">
          <a:xfrm>
            <a:off x="6279559" y="3096536"/>
            <a:ext cx="325410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-1.5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44" name="Rectangle 225"/>
          <p:cNvSpPr>
            <a:spLocks noChangeArrowheads="1"/>
          </p:cNvSpPr>
          <p:nvPr/>
        </p:nvSpPr>
        <p:spPr bwMode="auto">
          <a:xfrm>
            <a:off x="7618220" y="2132856"/>
            <a:ext cx="432048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-2.5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46" name="Freeform 5"/>
          <p:cNvSpPr>
            <a:spLocks noChangeAspect="1"/>
          </p:cNvSpPr>
          <p:nvPr/>
        </p:nvSpPr>
        <p:spPr bwMode="auto">
          <a:xfrm>
            <a:off x="4840308" y="1321880"/>
            <a:ext cx="2057592" cy="1577678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reeform 5"/>
          <p:cNvSpPr>
            <a:spLocks/>
          </p:cNvSpPr>
          <p:nvPr/>
        </p:nvSpPr>
        <p:spPr bwMode="auto">
          <a:xfrm rot="3600000">
            <a:off x="6289994" y="1900481"/>
            <a:ext cx="1040579" cy="844537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reeform 5"/>
          <p:cNvSpPr>
            <a:spLocks noChangeAspect="1"/>
          </p:cNvSpPr>
          <p:nvPr/>
        </p:nvSpPr>
        <p:spPr bwMode="auto">
          <a:xfrm>
            <a:off x="4840308" y="1321880"/>
            <a:ext cx="2057592" cy="1577678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reeform 5"/>
          <p:cNvSpPr>
            <a:spLocks/>
          </p:cNvSpPr>
          <p:nvPr/>
        </p:nvSpPr>
        <p:spPr bwMode="auto">
          <a:xfrm rot="3600000">
            <a:off x="6293512" y="1897730"/>
            <a:ext cx="1035374" cy="854994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solidFill>
            <a:schemeClr val="tx1">
              <a:lumMod val="95000"/>
              <a:lumOff val="5000"/>
              <a:alpha val="50000"/>
            </a:schemeClr>
          </a:solidFill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Connecteur droit 2"/>
          <p:cNvCxnSpPr>
            <a:stCxn id="42" idx="2"/>
          </p:cNvCxnSpPr>
          <p:nvPr/>
        </p:nvCxnSpPr>
        <p:spPr>
          <a:xfrm>
            <a:off x="6315968" y="1025160"/>
            <a:ext cx="294141" cy="700613"/>
          </a:xfrm>
          <a:prstGeom prst="line">
            <a:avLst/>
          </a:prstGeom>
          <a:ln w="127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3"/>
          <p:cNvCxnSpPr>
            <a:endCxn id="43" idx="0"/>
          </p:cNvCxnSpPr>
          <p:nvPr/>
        </p:nvCxnSpPr>
        <p:spPr>
          <a:xfrm flipH="1">
            <a:off x="6442264" y="2399630"/>
            <a:ext cx="167845" cy="696906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6"/>
          <p:cNvCxnSpPr>
            <a:endCxn id="44" idx="1"/>
          </p:cNvCxnSpPr>
          <p:nvPr/>
        </p:nvCxnSpPr>
        <p:spPr>
          <a:xfrm>
            <a:off x="7005668" y="2101384"/>
            <a:ext cx="612552" cy="161700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222"/>
          <p:cNvSpPr>
            <a:spLocks noChangeArrowheads="1"/>
          </p:cNvSpPr>
          <p:nvPr/>
        </p:nvSpPr>
        <p:spPr bwMode="auto">
          <a:xfrm>
            <a:off x="6796454" y="2399630"/>
            <a:ext cx="317710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2.8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54" name="Rectangle 219"/>
          <p:cNvSpPr>
            <a:spLocks noChangeArrowheads="1"/>
          </p:cNvSpPr>
          <p:nvPr/>
        </p:nvSpPr>
        <p:spPr bwMode="auto">
          <a:xfrm>
            <a:off x="4984324" y="-531440"/>
            <a:ext cx="2921928" cy="99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Response variable: </a:t>
            </a:r>
            <a:r>
              <a:rPr lang="es-ES" sz="16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number</a:t>
            </a: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of </a:t>
            </a:r>
            <a:r>
              <a:rPr lang="es-ES" sz="16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eggs</a:t>
            </a:r>
            <a:endParaRPr lang="es-ES" sz="1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</a:pP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</a:t>
            </a:r>
            <a:r>
              <a:rPr lang="es-ES" sz="1600" baseline="30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fixed</a:t>
            </a: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= 0.35</a:t>
            </a:r>
          </a:p>
          <a:p>
            <a:pPr algn="ctr">
              <a:spcAft>
                <a:spcPts val="1000"/>
              </a:spcAft>
            </a:pPr>
            <a:r>
              <a:rPr lang="es-E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</a:t>
            </a:r>
            <a:r>
              <a:rPr lang="es-ES" sz="160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r>
              <a:rPr lang="es-E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all</a:t>
            </a:r>
            <a:r>
              <a:rPr lang="es-E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= 0.99</a:t>
            </a:r>
            <a:endParaRPr lang="es-ES" sz="1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45" name="Rectangle 226"/>
          <p:cNvSpPr>
            <a:spLocks noChangeArrowheads="1"/>
          </p:cNvSpPr>
          <p:nvPr/>
        </p:nvSpPr>
        <p:spPr bwMode="auto">
          <a:xfrm>
            <a:off x="6538100" y="1930397"/>
            <a:ext cx="305411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2.3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 rot="7884514">
            <a:off x="1812728" y="5665319"/>
            <a:ext cx="1162882" cy="901846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 rot="7884514">
            <a:off x="1818410" y="5662754"/>
            <a:ext cx="1159422" cy="909334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solidFill>
            <a:schemeClr val="bg1">
              <a:lumMod val="65000"/>
              <a:alpha val="50000"/>
            </a:schemeClr>
          </a:solidFill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213"/>
          <p:cNvSpPr>
            <a:spLocks noChangeArrowheads="1"/>
          </p:cNvSpPr>
          <p:nvPr/>
        </p:nvSpPr>
        <p:spPr bwMode="auto">
          <a:xfrm>
            <a:off x="2167913" y="7257037"/>
            <a:ext cx="101621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Community context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58" name="Rectangle 218"/>
          <p:cNvSpPr>
            <a:spLocks noChangeArrowheads="1"/>
          </p:cNvSpPr>
          <p:nvPr/>
        </p:nvSpPr>
        <p:spPr bwMode="auto">
          <a:xfrm>
            <a:off x="447820" y="5381903"/>
            <a:ext cx="473656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Traits</a:t>
            </a:r>
            <a:endParaRPr lang="en-GB" sz="1600" baseline="300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59" name="Rectangle 219"/>
          <p:cNvSpPr>
            <a:spLocks noChangeArrowheads="1"/>
          </p:cNvSpPr>
          <p:nvPr/>
        </p:nvSpPr>
        <p:spPr bwMode="auto">
          <a:xfrm>
            <a:off x="2555776" y="5240813"/>
            <a:ext cx="127426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s-ES" sz="16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Environmental</a:t>
            </a: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context</a:t>
            </a:r>
            <a:endParaRPr lang="es-ES" sz="1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60" name="Rectangle 220"/>
          <p:cNvSpPr>
            <a:spLocks noChangeArrowheads="1"/>
          </p:cNvSpPr>
          <p:nvPr/>
        </p:nvSpPr>
        <p:spPr bwMode="auto">
          <a:xfrm>
            <a:off x="1065492" y="6317847"/>
            <a:ext cx="359073" cy="28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67.1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61" name="Rectangle 221"/>
          <p:cNvSpPr>
            <a:spLocks noChangeArrowheads="1"/>
          </p:cNvSpPr>
          <p:nvPr/>
        </p:nvSpPr>
        <p:spPr bwMode="auto">
          <a:xfrm>
            <a:off x="2371304" y="5795620"/>
            <a:ext cx="256480" cy="28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9.6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62" name="Rectangle 223"/>
          <p:cNvSpPr>
            <a:spLocks noChangeArrowheads="1"/>
          </p:cNvSpPr>
          <p:nvPr/>
        </p:nvSpPr>
        <p:spPr bwMode="auto">
          <a:xfrm>
            <a:off x="1692647" y="5157192"/>
            <a:ext cx="359073" cy="28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23.1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63" name="Rectangle 224"/>
          <p:cNvSpPr>
            <a:spLocks noChangeArrowheads="1"/>
          </p:cNvSpPr>
          <p:nvPr/>
        </p:nvSpPr>
        <p:spPr bwMode="auto">
          <a:xfrm>
            <a:off x="1835696" y="7417016"/>
            <a:ext cx="256480" cy="28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0.0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64" name="Rectangle 225"/>
          <p:cNvSpPr>
            <a:spLocks noChangeArrowheads="1"/>
          </p:cNvSpPr>
          <p:nvPr/>
        </p:nvSpPr>
        <p:spPr bwMode="auto">
          <a:xfrm>
            <a:off x="3081716" y="6525344"/>
            <a:ext cx="432048" cy="28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-0.2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65" name="Rectangle 226"/>
          <p:cNvSpPr>
            <a:spLocks noChangeArrowheads="1"/>
          </p:cNvSpPr>
          <p:nvPr/>
        </p:nvSpPr>
        <p:spPr bwMode="auto">
          <a:xfrm>
            <a:off x="1835696" y="6250877"/>
            <a:ext cx="604855" cy="28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-0.0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66" name="Freeform 5"/>
          <p:cNvSpPr>
            <a:spLocks noChangeAspect="1"/>
          </p:cNvSpPr>
          <p:nvPr/>
        </p:nvSpPr>
        <p:spPr bwMode="auto">
          <a:xfrm>
            <a:off x="115807" y="5642360"/>
            <a:ext cx="2245589" cy="1577677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Freeform 5"/>
          <p:cNvSpPr>
            <a:spLocks/>
          </p:cNvSpPr>
          <p:nvPr/>
        </p:nvSpPr>
        <p:spPr bwMode="auto">
          <a:xfrm rot="3600000">
            <a:off x="1769253" y="6256259"/>
            <a:ext cx="978675" cy="720000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Freeform 5"/>
          <p:cNvSpPr>
            <a:spLocks noChangeAspect="1"/>
          </p:cNvSpPr>
          <p:nvPr/>
        </p:nvSpPr>
        <p:spPr bwMode="auto">
          <a:xfrm>
            <a:off x="115807" y="5642359"/>
            <a:ext cx="2239293" cy="1577678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Freeform 5"/>
          <p:cNvSpPr>
            <a:spLocks/>
          </p:cNvSpPr>
          <p:nvPr/>
        </p:nvSpPr>
        <p:spPr bwMode="auto">
          <a:xfrm rot="3600000">
            <a:off x="1769253" y="6256259"/>
            <a:ext cx="978675" cy="720000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solidFill>
            <a:schemeClr val="tx1">
              <a:lumMod val="95000"/>
              <a:lumOff val="5000"/>
              <a:alpha val="50000"/>
            </a:schemeClr>
          </a:solidFill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Connecteur droit 2"/>
          <p:cNvCxnSpPr>
            <a:stCxn id="62" idx="2"/>
          </p:cNvCxnSpPr>
          <p:nvPr/>
        </p:nvCxnSpPr>
        <p:spPr>
          <a:xfrm>
            <a:off x="1872184" y="5440346"/>
            <a:ext cx="201421" cy="638428"/>
          </a:xfrm>
          <a:prstGeom prst="line">
            <a:avLst/>
          </a:prstGeom>
          <a:ln w="127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53"/>
          <p:cNvCxnSpPr>
            <a:endCxn id="63" idx="0"/>
          </p:cNvCxnSpPr>
          <p:nvPr/>
        </p:nvCxnSpPr>
        <p:spPr>
          <a:xfrm flipH="1">
            <a:off x="1963936" y="6720110"/>
            <a:ext cx="174187" cy="696906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56"/>
          <p:cNvCxnSpPr>
            <a:endCxn id="64" idx="1"/>
          </p:cNvCxnSpPr>
          <p:nvPr/>
        </p:nvCxnSpPr>
        <p:spPr>
          <a:xfrm>
            <a:off x="2440551" y="6459424"/>
            <a:ext cx="641165" cy="207497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222"/>
          <p:cNvSpPr>
            <a:spLocks noChangeArrowheads="1"/>
          </p:cNvSpPr>
          <p:nvPr/>
        </p:nvSpPr>
        <p:spPr bwMode="auto">
          <a:xfrm>
            <a:off x="2310074" y="6720110"/>
            <a:ext cx="317710" cy="28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0.3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74" name="Rectangle 219"/>
          <p:cNvSpPr>
            <a:spLocks noChangeArrowheads="1"/>
          </p:cNvSpPr>
          <p:nvPr/>
        </p:nvSpPr>
        <p:spPr bwMode="auto">
          <a:xfrm>
            <a:off x="447820" y="3789040"/>
            <a:ext cx="2921928" cy="124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Response variable: </a:t>
            </a:r>
            <a:r>
              <a:rPr lang="es-ES" sz="16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number</a:t>
            </a: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of </a:t>
            </a:r>
            <a:r>
              <a:rPr lang="es-ES" sz="16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predated</a:t>
            </a: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fruits</a:t>
            </a: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, </a:t>
            </a:r>
            <a:r>
              <a:rPr lang="es-ES" sz="16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flowers</a:t>
            </a: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and </a:t>
            </a:r>
            <a:r>
              <a:rPr lang="es-ES" sz="16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buds</a:t>
            </a:r>
            <a:endParaRPr lang="es-ES" sz="1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</a:pP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</a:t>
            </a:r>
            <a:r>
              <a:rPr lang="es-ES" sz="1600" baseline="30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fixed</a:t>
            </a: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= 0.56</a:t>
            </a:r>
          </a:p>
          <a:p>
            <a:pPr algn="ctr">
              <a:spcAft>
                <a:spcPts val="1000"/>
              </a:spcAft>
            </a:pPr>
            <a:r>
              <a:rPr lang="es-E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</a:t>
            </a:r>
            <a:r>
              <a:rPr lang="es-ES" sz="160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r>
              <a:rPr lang="es-E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all</a:t>
            </a:r>
            <a:r>
              <a:rPr lang="es-E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= 0.61</a:t>
            </a:r>
            <a:endParaRPr lang="es-ES" sz="1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77" name="Rectangle 213"/>
          <p:cNvSpPr>
            <a:spLocks noChangeArrowheads="1"/>
          </p:cNvSpPr>
          <p:nvPr/>
        </p:nvSpPr>
        <p:spPr bwMode="auto">
          <a:xfrm>
            <a:off x="6704417" y="7257037"/>
            <a:ext cx="101621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Community context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78" name="Rectangle 218"/>
          <p:cNvSpPr>
            <a:spLocks noChangeArrowheads="1"/>
          </p:cNvSpPr>
          <p:nvPr/>
        </p:nvSpPr>
        <p:spPr bwMode="auto">
          <a:xfrm>
            <a:off x="4984324" y="5381903"/>
            <a:ext cx="473656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Traits</a:t>
            </a:r>
            <a:endParaRPr lang="en-GB" sz="1600" baseline="300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79" name="Rectangle 219"/>
          <p:cNvSpPr>
            <a:spLocks noChangeArrowheads="1"/>
          </p:cNvSpPr>
          <p:nvPr/>
        </p:nvSpPr>
        <p:spPr bwMode="auto">
          <a:xfrm>
            <a:off x="7546212" y="4787507"/>
            <a:ext cx="127426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s-ES" sz="16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Environmental</a:t>
            </a: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context</a:t>
            </a:r>
            <a:endParaRPr lang="es-ES" sz="1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80" name="Rectangle 220"/>
          <p:cNvSpPr>
            <a:spLocks noChangeArrowheads="1"/>
          </p:cNvSpPr>
          <p:nvPr/>
        </p:nvSpPr>
        <p:spPr bwMode="auto">
          <a:xfrm>
            <a:off x="5601996" y="6317847"/>
            <a:ext cx="359073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50.9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81" name="Rectangle 221"/>
          <p:cNvSpPr>
            <a:spLocks noChangeArrowheads="1"/>
          </p:cNvSpPr>
          <p:nvPr/>
        </p:nvSpPr>
        <p:spPr bwMode="auto">
          <a:xfrm>
            <a:off x="6826132" y="5795620"/>
            <a:ext cx="359073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47.1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82" name="Rectangle 223"/>
          <p:cNvSpPr>
            <a:spLocks noChangeArrowheads="1"/>
          </p:cNvSpPr>
          <p:nvPr/>
        </p:nvSpPr>
        <p:spPr bwMode="auto">
          <a:xfrm>
            <a:off x="6007761" y="5279813"/>
            <a:ext cx="256480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1.9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83" name="Rectangle 224"/>
          <p:cNvSpPr>
            <a:spLocks noChangeArrowheads="1"/>
          </p:cNvSpPr>
          <p:nvPr/>
        </p:nvSpPr>
        <p:spPr bwMode="auto">
          <a:xfrm>
            <a:off x="6279559" y="7417016"/>
            <a:ext cx="325410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-0.2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84" name="Rectangle 225"/>
          <p:cNvSpPr>
            <a:spLocks noChangeArrowheads="1"/>
          </p:cNvSpPr>
          <p:nvPr/>
        </p:nvSpPr>
        <p:spPr bwMode="auto">
          <a:xfrm>
            <a:off x="7618220" y="6597352"/>
            <a:ext cx="432048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-0.1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85" name="Freeform 5"/>
          <p:cNvSpPr>
            <a:spLocks noChangeAspect="1"/>
          </p:cNvSpPr>
          <p:nvPr/>
        </p:nvSpPr>
        <p:spPr bwMode="auto">
          <a:xfrm>
            <a:off x="4984324" y="5784104"/>
            <a:ext cx="1913576" cy="1294190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Freeform 5"/>
          <p:cNvSpPr>
            <a:spLocks/>
          </p:cNvSpPr>
          <p:nvPr/>
        </p:nvSpPr>
        <p:spPr bwMode="auto">
          <a:xfrm rot="3600000">
            <a:off x="6324330" y="6255084"/>
            <a:ext cx="959409" cy="689776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Freeform 5"/>
          <p:cNvSpPr>
            <a:spLocks noChangeAspect="1"/>
          </p:cNvSpPr>
          <p:nvPr/>
        </p:nvSpPr>
        <p:spPr bwMode="auto">
          <a:xfrm>
            <a:off x="4984324" y="5784104"/>
            <a:ext cx="1907280" cy="1294190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Freeform 5"/>
          <p:cNvSpPr>
            <a:spLocks/>
          </p:cNvSpPr>
          <p:nvPr/>
        </p:nvSpPr>
        <p:spPr bwMode="auto">
          <a:xfrm rot="3600000">
            <a:off x="6328640" y="6256638"/>
            <a:ext cx="954974" cy="691156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solidFill>
            <a:schemeClr val="tx1">
              <a:lumMod val="95000"/>
              <a:lumOff val="5000"/>
              <a:alpha val="50000"/>
            </a:schemeClr>
          </a:solidFill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Connecteur droit 2"/>
          <p:cNvCxnSpPr>
            <a:stCxn id="82" idx="2"/>
          </p:cNvCxnSpPr>
          <p:nvPr/>
        </p:nvCxnSpPr>
        <p:spPr>
          <a:xfrm>
            <a:off x="6136001" y="5540269"/>
            <a:ext cx="390185" cy="515807"/>
          </a:xfrm>
          <a:prstGeom prst="line">
            <a:avLst/>
          </a:prstGeom>
          <a:ln w="127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eur droit 53"/>
          <p:cNvCxnSpPr>
            <a:endCxn id="83" idx="0"/>
          </p:cNvCxnSpPr>
          <p:nvPr/>
        </p:nvCxnSpPr>
        <p:spPr>
          <a:xfrm flipH="1">
            <a:off x="6442264" y="6727580"/>
            <a:ext cx="217968" cy="689436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56"/>
          <p:cNvCxnSpPr>
            <a:endCxn id="84" idx="1"/>
          </p:cNvCxnSpPr>
          <p:nvPr/>
        </p:nvCxnSpPr>
        <p:spPr>
          <a:xfrm>
            <a:off x="7005668" y="6511333"/>
            <a:ext cx="612552" cy="216247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222"/>
          <p:cNvSpPr>
            <a:spLocks noChangeArrowheads="1"/>
          </p:cNvSpPr>
          <p:nvPr/>
        </p:nvSpPr>
        <p:spPr bwMode="auto">
          <a:xfrm>
            <a:off x="6796454" y="6720110"/>
            <a:ext cx="317710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0.2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93" name="Rectangle 219"/>
          <p:cNvSpPr>
            <a:spLocks noChangeArrowheads="1"/>
          </p:cNvSpPr>
          <p:nvPr/>
        </p:nvSpPr>
        <p:spPr bwMode="auto">
          <a:xfrm>
            <a:off x="4984324" y="3789040"/>
            <a:ext cx="2921928" cy="124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Response variable: </a:t>
            </a:r>
            <a:r>
              <a:rPr lang="es-ES" sz="16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proportion</a:t>
            </a: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of predated fruits, flowers and buds</a:t>
            </a:r>
          </a:p>
          <a:p>
            <a:pPr algn="ctr">
              <a:spcAft>
                <a:spcPts val="1000"/>
              </a:spcAft>
            </a:pP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</a:t>
            </a:r>
            <a:r>
              <a:rPr lang="es-ES" sz="1600" baseline="30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fixed</a:t>
            </a: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= 0.15</a:t>
            </a:r>
          </a:p>
          <a:p>
            <a:pPr algn="ctr">
              <a:spcAft>
                <a:spcPts val="1000"/>
              </a:spcAft>
            </a:pPr>
            <a:r>
              <a:rPr lang="es-E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</a:t>
            </a:r>
            <a:r>
              <a:rPr lang="es-ES" sz="160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r>
              <a:rPr lang="es-E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all</a:t>
            </a:r>
            <a:r>
              <a:rPr lang="es-E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= 0.16</a:t>
            </a:r>
            <a:endParaRPr lang="es-ES" sz="1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94" name="Rectangle 226"/>
          <p:cNvSpPr>
            <a:spLocks noChangeArrowheads="1"/>
          </p:cNvSpPr>
          <p:nvPr/>
        </p:nvSpPr>
        <p:spPr bwMode="auto">
          <a:xfrm>
            <a:off x="6538100" y="6250877"/>
            <a:ext cx="305411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0.3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06" name="Freeform 5"/>
          <p:cNvSpPr>
            <a:spLocks/>
          </p:cNvSpPr>
          <p:nvPr/>
        </p:nvSpPr>
        <p:spPr bwMode="auto">
          <a:xfrm rot="7982992">
            <a:off x="6207617" y="5202718"/>
            <a:ext cx="1813094" cy="1272941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0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/>
          </p:cNvSpPr>
          <p:nvPr/>
        </p:nvSpPr>
        <p:spPr bwMode="auto">
          <a:xfrm rot="7884514">
            <a:off x="1799932" y="2093960"/>
            <a:ext cx="1168818" cy="962536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 rot="7884514">
            <a:off x="1797508" y="2097718"/>
            <a:ext cx="1180268" cy="957762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solidFill>
            <a:schemeClr val="bg1">
              <a:lumMod val="65000"/>
              <a:alpha val="50000"/>
            </a:schemeClr>
          </a:solidFill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13"/>
          <p:cNvSpPr>
            <a:spLocks noChangeArrowheads="1"/>
          </p:cNvSpPr>
          <p:nvPr/>
        </p:nvSpPr>
        <p:spPr bwMode="auto">
          <a:xfrm>
            <a:off x="2167913" y="3728645"/>
            <a:ext cx="10162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Interaction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7" name="Rectangle 218"/>
          <p:cNvSpPr>
            <a:spLocks noChangeArrowheads="1"/>
          </p:cNvSpPr>
          <p:nvPr/>
        </p:nvSpPr>
        <p:spPr bwMode="auto">
          <a:xfrm>
            <a:off x="323528" y="2088424"/>
            <a:ext cx="473656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Traits</a:t>
            </a:r>
            <a:endParaRPr lang="en-GB" sz="1600" baseline="300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8" name="Rectangle 219"/>
          <p:cNvSpPr>
            <a:spLocks noChangeArrowheads="1"/>
          </p:cNvSpPr>
          <p:nvPr/>
        </p:nvSpPr>
        <p:spPr bwMode="auto">
          <a:xfrm>
            <a:off x="2051720" y="1700808"/>
            <a:ext cx="12742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s-ES" sz="16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Context</a:t>
            </a:r>
            <a:endParaRPr lang="es-ES" sz="1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9" name="Rectangle 220"/>
          <p:cNvSpPr>
            <a:spLocks noChangeArrowheads="1"/>
          </p:cNvSpPr>
          <p:nvPr/>
        </p:nvSpPr>
        <p:spPr bwMode="auto">
          <a:xfrm>
            <a:off x="1065492" y="2789455"/>
            <a:ext cx="359073" cy="28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87.5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0" name="Rectangle 221"/>
          <p:cNvSpPr>
            <a:spLocks noChangeArrowheads="1"/>
          </p:cNvSpPr>
          <p:nvPr/>
        </p:nvSpPr>
        <p:spPr bwMode="auto">
          <a:xfrm>
            <a:off x="2289628" y="2267228"/>
            <a:ext cx="359073" cy="28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12.6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2" name="Rectangle 223"/>
          <p:cNvSpPr>
            <a:spLocks noChangeArrowheads="1"/>
          </p:cNvSpPr>
          <p:nvPr/>
        </p:nvSpPr>
        <p:spPr bwMode="auto">
          <a:xfrm>
            <a:off x="1582294" y="1751421"/>
            <a:ext cx="325410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-0.9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3" name="Rectangle 224"/>
          <p:cNvSpPr>
            <a:spLocks noChangeArrowheads="1"/>
          </p:cNvSpPr>
          <p:nvPr/>
        </p:nvSpPr>
        <p:spPr bwMode="auto">
          <a:xfrm>
            <a:off x="1743055" y="3888624"/>
            <a:ext cx="325410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-8.4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4" name="Rectangle 225"/>
          <p:cNvSpPr>
            <a:spLocks noChangeArrowheads="1"/>
          </p:cNvSpPr>
          <p:nvPr/>
        </p:nvSpPr>
        <p:spPr bwMode="auto">
          <a:xfrm>
            <a:off x="3081716" y="2996952"/>
            <a:ext cx="432048" cy="28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4.4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6" name="Freeform 5"/>
          <p:cNvSpPr>
            <a:spLocks noChangeAspect="1"/>
          </p:cNvSpPr>
          <p:nvPr/>
        </p:nvSpPr>
        <p:spPr bwMode="auto">
          <a:xfrm>
            <a:off x="447820" y="2255614"/>
            <a:ext cx="1913576" cy="1284557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 rot="3600000">
            <a:off x="1769253" y="2727867"/>
            <a:ext cx="978675" cy="720000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reeform 5"/>
          <p:cNvSpPr>
            <a:spLocks noChangeAspect="1"/>
          </p:cNvSpPr>
          <p:nvPr/>
        </p:nvSpPr>
        <p:spPr bwMode="auto">
          <a:xfrm>
            <a:off x="447820" y="2255614"/>
            <a:ext cx="1913576" cy="1276779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 rot="3600000">
            <a:off x="1769354" y="2731367"/>
            <a:ext cx="980799" cy="714107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solidFill>
            <a:schemeClr val="tx1">
              <a:lumMod val="95000"/>
              <a:lumOff val="5000"/>
              <a:alpha val="50000"/>
            </a:schemeClr>
          </a:solidFill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onnecteur droit 2"/>
          <p:cNvCxnSpPr>
            <a:stCxn id="12" idx="2"/>
          </p:cNvCxnSpPr>
          <p:nvPr/>
        </p:nvCxnSpPr>
        <p:spPr>
          <a:xfrm>
            <a:off x="1744999" y="2011877"/>
            <a:ext cx="323466" cy="515807"/>
          </a:xfrm>
          <a:prstGeom prst="line">
            <a:avLst/>
          </a:prstGeom>
          <a:ln w="127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53"/>
          <p:cNvCxnSpPr>
            <a:endCxn id="13" idx="0"/>
          </p:cNvCxnSpPr>
          <p:nvPr/>
        </p:nvCxnSpPr>
        <p:spPr>
          <a:xfrm flipH="1">
            <a:off x="1905760" y="3191718"/>
            <a:ext cx="167845" cy="696906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56"/>
          <p:cNvCxnSpPr>
            <a:endCxn id="14" idx="1"/>
          </p:cNvCxnSpPr>
          <p:nvPr/>
        </p:nvCxnSpPr>
        <p:spPr>
          <a:xfrm>
            <a:off x="2469164" y="2974322"/>
            <a:ext cx="612552" cy="164207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222"/>
          <p:cNvSpPr>
            <a:spLocks noChangeArrowheads="1"/>
          </p:cNvSpPr>
          <p:nvPr/>
        </p:nvSpPr>
        <p:spPr bwMode="auto">
          <a:xfrm>
            <a:off x="2259950" y="3191718"/>
            <a:ext cx="317710" cy="28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9.9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25" name="Rectangle 219"/>
          <p:cNvSpPr>
            <a:spLocks noChangeArrowheads="1"/>
          </p:cNvSpPr>
          <p:nvPr/>
        </p:nvSpPr>
        <p:spPr bwMode="auto">
          <a:xfrm>
            <a:off x="179512" y="260648"/>
            <a:ext cx="3467326" cy="99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Response variable: </a:t>
            </a:r>
            <a:r>
              <a:rPr lang="es-ES" sz="16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number</a:t>
            </a: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of </a:t>
            </a:r>
            <a:r>
              <a:rPr lang="es-ES" sz="16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intact</a:t>
            </a: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fruits</a:t>
            </a:r>
            <a:endParaRPr lang="es-ES" sz="1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</a:pP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</a:t>
            </a:r>
            <a:r>
              <a:rPr lang="es-ES" sz="1600" baseline="30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fixed</a:t>
            </a: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= 0.29</a:t>
            </a:r>
          </a:p>
          <a:p>
            <a:pPr algn="ctr">
              <a:spcAft>
                <a:spcPts val="1000"/>
              </a:spcAft>
            </a:pPr>
            <a:r>
              <a:rPr lang="es-E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</a:t>
            </a:r>
            <a:r>
              <a:rPr lang="es-ES" sz="160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r>
              <a:rPr lang="es-E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all</a:t>
            </a:r>
            <a:r>
              <a:rPr lang="es-E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= 0.81</a:t>
            </a:r>
            <a:endParaRPr lang="es-ES" sz="1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 rot="7884514">
            <a:off x="6284306" y="1825488"/>
            <a:ext cx="1663534" cy="1092639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 rot="7884514">
            <a:off x="6283551" y="1823811"/>
            <a:ext cx="1668000" cy="1092641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solidFill>
            <a:schemeClr val="bg1">
              <a:lumMod val="65000"/>
              <a:alpha val="50000"/>
            </a:schemeClr>
          </a:solidFill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213"/>
          <p:cNvSpPr>
            <a:spLocks noChangeArrowheads="1"/>
          </p:cNvSpPr>
          <p:nvPr/>
        </p:nvSpPr>
        <p:spPr bwMode="auto">
          <a:xfrm>
            <a:off x="6955156" y="4018852"/>
            <a:ext cx="10162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Interaction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38" name="Rectangle 218"/>
          <p:cNvSpPr>
            <a:spLocks noChangeArrowheads="1"/>
          </p:cNvSpPr>
          <p:nvPr/>
        </p:nvSpPr>
        <p:spPr bwMode="auto">
          <a:xfrm>
            <a:off x="4984324" y="1853511"/>
            <a:ext cx="473656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Traits</a:t>
            </a:r>
            <a:endParaRPr lang="en-GB" sz="1600" baseline="300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39" name="Rectangle 219"/>
          <p:cNvSpPr>
            <a:spLocks noChangeArrowheads="1"/>
          </p:cNvSpPr>
          <p:nvPr/>
        </p:nvSpPr>
        <p:spPr bwMode="auto">
          <a:xfrm>
            <a:off x="6826132" y="1352381"/>
            <a:ext cx="12742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s-ES" sz="16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Context</a:t>
            </a:r>
            <a:endParaRPr lang="es-ES" sz="1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40" name="Rectangle 220"/>
          <p:cNvSpPr>
            <a:spLocks noChangeArrowheads="1"/>
          </p:cNvSpPr>
          <p:nvPr/>
        </p:nvSpPr>
        <p:spPr bwMode="auto">
          <a:xfrm>
            <a:off x="5601996" y="2789455"/>
            <a:ext cx="359073" cy="28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42.7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41" name="Rectangle 221"/>
          <p:cNvSpPr>
            <a:spLocks noChangeArrowheads="1"/>
          </p:cNvSpPr>
          <p:nvPr/>
        </p:nvSpPr>
        <p:spPr bwMode="auto">
          <a:xfrm>
            <a:off x="6826132" y="2267228"/>
            <a:ext cx="359073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35.4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42" name="Rectangle 223"/>
          <p:cNvSpPr>
            <a:spLocks noChangeArrowheads="1"/>
          </p:cNvSpPr>
          <p:nvPr/>
        </p:nvSpPr>
        <p:spPr bwMode="auto">
          <a:xfrm>
            <a:off x="6156176" y="1556792"/>
            <a:ext cx="325410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-2.8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43" name="Rectangle 224"/>
          <p:cNvSpPr>
            <a:spLocks noChangeArrowheads="1"/>
          </p:cNvSpPr>
          <p:nvPr/>
        </p:nvSpPr>
        <p:spPr bwMode="auto">
          <a:xfrm>
            <a:off x="6084168" y="3888624"/>
            <a:ext cx="428002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-12.8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44" name="Rectangle 225"/>
          <p:cNvSpPr>
            <a:spLocks noChangeArrowheads="1"/>
          </p:cNvSpPr>
          <p:nvPr/>
        </p:nvSpPr>
        <p:spPr bwMode="auto">
          <a:xfrm>
            <a:off x="7618220" y="2924944"/>
            <a:ext cx="432048" cy="26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-11.7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46" name="Freeform 5"/>
          <p:cNvSpPr>
            <a:spLocks noChangeAspect="1"/>
          </p:cNvSpPr>
          <p:nvPr/>
        </p:nvSpPr>
        <p:spPr bwMode="auto">
          <a:xfrm>
            <a:off x="5148064" y="2204864"/>
            <a:ext cx="1749835" cy="1341702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reeform 5"/>
          <p:cNvSpPr>
            <a:spLocks/>
          </p:cNvSpPr>
          <p:nvPr/>
        </p:nvSpPr>
        <p:spPr bwMode="auto">
          <a:xfrm rot="3600000">
            <a:off x="6149753" y="2761792"/>
            <a:ext cx="1471399" cy="1000974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reeform 5"/>
          <p:cNvSpPr>
            <a:spLocks noChangeAspect="1"/>
          </p:cNvSpPr>
          <p:nvPr/>
        </p:nvSpPr>
        <p:spPr bwMode="auto">
          <a:xfrm>
            <a:off x="5148064" y="2204864"/>
            <a:ext cx="1749836" cy="1341703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reeform 5"/>
          <p:cNvSpPr>
            <a:spLocks/>
          </p:cNvSpPr>
          <p:nvPr/>
        </p:nvSpPr>
        <p:spPr bwMode="auto">
          <a:xfrm rot="3600000">
            <a:off x="6150262" y="2755225"/>
            <a:ext cx="1466193" cy="999143"/>
          </a:xfrm>
          <a:custGeom>
            <a:avLst/>
            <a:gdLst>
              <a:gd name="T0" fmla="*/ 258 w 258"/>
              <a:gd name="T1" fmla="*/ 107 h 229"/>
              <a:gd name="T2" fmla="*/ 256 w 258"/>
              <a:gd name="T3" fmla="*/ 93 h 229"/>
              <a:gd name="T4" fmla="*/ 252 w 258"/>
              <a:gd name="T5" fmla="*/ 79 h 229"/>
              <a:gd name="T6" fmla="*/ 246 w 258"/>
              <a:gd name="T7" fmla="*/ 65 h 229"/>
              <a:gd name="T8" fmla="*/ 238 w 258"/>
              <a:gd name="T9" fmla="*/ 53 h 229"/>
              <a:gd name="T10" fmla="*/ 228 w 258"/>
              <a:gd name="T11" fmla="*/ 41 h 229"/>
              <a:gd name="T12" fmla="*/ 217 w 258"/>
              <a:gd name="T13" fmla="*/ 31 h 229"/>
              <a:gd name="T14" fmla="*/ 204 w 258"/>
              <a:gd name="T15" fmla="*/ 21 h 229"/>
              <a:gd name="T16" fmla="*/ 190 w 258"/>
              <a:gd name="T17" fmla="*/ 14 h 229"/>
              <a:gd name="T18" fmla="*/ 175 w 258"/>
              <a:gd name="T19" fmla="*/ 8 h 229"/>
              <a:gd name="T20" fmla="*/ 160 w 258"/>
              <a:gd name="T21" fmla="*/ 3 h 229"/>
              <a:gd name="T22" fmla="*/ 143 w 258"/>
              <a:gd name="T23" fmla="*/ 1 h 229"/>
              <a:gd name="T24" fmla="*/ 127 w 258"/>
              <a:gd name="T25" fmla="*/ 0 h 229"/>
              <a:gd name="T26" fmla="*/ 111 w 258"/>
              <a:gd name="T27" fmla="*/ 1 h 229"/>
              <a:gd name="T28" fmla="*/ 95 w 258"/>
              <a:gd name="T29" fmla="*/ 4 h 229"/>
              <a:gd name="T30" fmla="*/ 79 w 258"/>
              <a:gd name="T31" fmla="*/ 9 h 229"/>
              <a:gd name="T32" fmla="*/ 65 w 258"/>
              <a:gd name="T33" fmla="*/ 16 h 229"/>
              <a:gd name="T34" fmla="*/ 51 w 258"/>
              <a:gd name="T35" fmla="*/ 24 h 229"/>
              <a:gd name="T36" fmla="*/ 39 w 258"/>
              <a:gd name="T37" fmla="*/ 33 h 229"/>
              <a:gd name="T38" fmla="*/ 28 w 258"/>
              <a:gd name="T39" fmla="*/ 44 h 229"/>
              <a:gd name="T40" fmla="*/ 18 w 258"/>
              <a:gd name="T41" fmla="*/ 56 h 229"/>
              <a:gd name="T42" fmla="*/ 11 w 258"/>
              <a:gd name="T43" fmla="*/ 69 h 229"/>
              <a:gd name="T44" fmla="*/ 5 w 258"/>
              <a:gd name="T45" fmla="*/ 82 h 229"/>
              <a:gd name="T46" fmla="*/ 2 w 258"/>
              <a:gd name="T47" fmla="*/ 97 h 229"/>
              <a:gd name="T48" fmla="*/ 0 w 258"/>
              <a:gd name="T49" fmla="*/ 111 h 229"/>
              <a:gd name="T50" fmla="*/ 1 w 258"/>
              <a:gd name="T51" fmla="*/ 126 h 229"/>
              <a:gd name="T52" fmla="*/ 3 w 258"/>
              <a:gd name="T53" fmla="*/ 140 h 229"/>
              <a:gd name="T54" fmla="*/ 8 w 258"/>
              <a:gd name="T55" fmla="*/ 154 h 229"/>
              <a:gd name="T56" fmla="*/ 14 w 258"/>
              <a:gd name="T57" fmla="*/ 167 h 229"/>
              <a:gd name="T58" fmla="*/ 23 w 258"/>
              <a:gd name="T59" fmla="*/ 180 h 229"/>
              <a:gd name="T60" fmla="*/ 33 w 258"/>
              <a:gd name="T61" fmla="*/ 191 h 229"/>
              <a:gd name="T62" fmla="*/ 45 w 258"/>
              <a:gd name="T63" fmla="*/ 201 h 229"/>
              <a:gd name="T64" fmla="*/ 58 w 258"/>
              <a:gd name="T65" fmla="*/ 210 h 229"/>
              <a:gd name="T66" fmla="*/ 72 w 258"/>
              <a:gd name="T67" fmla="*/ 217 h 229"/>
              <a:gd name="T68" fmla="*/ 87 w 258"/>
              <a:gd name="T69" fmla="*/ 223 h 229"/>
              <a:gd name="T70" fmla="*/ 103 w 258"/>
              <a:gd name="T71" fmla="*/ 227 h 229"/>
              <a:gd name="T72" fmla="*/ 119 w 258"/>
              <a:gd name="T73" fmla="*/ 229 h 229"/>
              <a:gd name="T74" fmla="*/ 135 w 258"/>
              <a:gd name="T75" fmla="*/ 229 h 229"/>
              <a:gd name="T76" fmla="*/ 152 w 258"/>
              <a:gd name="T77" fmla="*/ 227 h 229"/>
              <a:gd name="T78" fmla="*/ 167 w 258"/>
              <a:gd name="T79" fmla="*/ 224 h 229"/>
              <a:gd name="T80" fmla="*/ 183 w 258"/>
              <a:gd name="T81" fmla="*/ 219 h 229"/>
              <a:gd name="T82" fmla="*/ 197 w 258"/>
              <a:gd name="T83" fmla="*/ 212 h 229"/>
              <a:gd name="T84" fmla="*/ 211 w 258"/>
              <a:gd name="T85" fmla="*/ 204 h 229"/>
              <a:gd name="T86" fmla="*/ 223 w 258"/>
              <a:gd name="T87" fmla="*/ 194 h 229"/>
              <a:gd name="T88" fmla="*/ 233 w 258"/>
              <a:gd name="T89" fmla="*/ 183 h 229"/>
              <a:gd name="T90" fmla="*/ 242 w 258"/>
              <a:gd name="T91" fmla="*/ 170 h 229"/>
              <a:gd name="T92" fmla="*/ 249 w 258"/>
              <a:gd name="T93" fmla="*/ 157 h 229"/>
              <a:gd name="T94" fmla="*/ 254 w 258"/>
              <a:gd name="T95" fmla="*/ 143 h 229"/>
              <a:gd name="T96" fmla="*/ 257 w 258"/>
              <a:gd name="T97" fmla="*/ 129 h 229"/>
              <a:gd name="T98" fmla="*/ 258 w 258"/>
              <a:gd name="T99" fmla="*/ 115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8" h="229">
                <a:moveTo>
                  <a:pt x="258" y="115"/>
                </a:moveTo>
                <a:lnTo>
                  <a:pt x="258" y="107"/>
                </a:lnTo>
                <a:lnTo>
                  <a:pt x="257" y="100"/>
                </a:lnTo>
                <a:lnTo>
                  <a:pt x="256" y="93"/>
                </a:lnTo>
                <a:lnTo>
                  <a:pt x="254" y="86"/>
                </a:lnTo>
                <a:lnTo>
                  <a:pt x="252" y="79"/>
                </a:lnTo>
                <a:lnTo>
                  <a:pt x="249" y="72"/>
                </a:lnTo>
                <a:lnTo>
                  <a:pt x="246" y="65"/>
                </a:lnTo>
                <a:lnTo>
                  <a:pt x="242" y="59"/>
                </a:lnTo>
                <a:lnTo>
                  <a:pt x="238" y="53"/>
                </a:lnTo>
                <a:lnTo>
                  <a:pt x="233" y="47"/>
                </a:lnTo>
                <a:lnTo>
                  <a:pt x="228" y="41"/>
                </a:lnTo>
                <a:lnTo>
                  <a:pt x="223" y="36"/>
                </a:lnTo>
                <a:lnTo>
                  <a:pt x="217" y="31"/>
                </a:lnTo>
                <a:lnTo>
                  <a:pt x="211" y="26"/>
                </a:lnTo>
                <a:lnTo>
                  <a:pt x="204" y="21"/>
                </a:lnTo>
                <a:lnTo>
                  <a:pt x="197" y="17"/>
                </a:lnTo>
                <a:lnTo>
                  <a:pt x="190" y="14"/>
                </a:lnTo>
                <a:lnTo>
                  <a:pt x="183" y="11"/>
                </a:lnTo>
                <a:lnTo>
                  <a:pt x="175" y="8"/>
                </a:lnTo>
                <a:lnTo>
                  <a:pt x="167" y="5"/>
                </a:lnTo>
                <a:lnTo>
                  <a:pt x="160" y="3"/>
                </a:lnTo>
                <a:lnTo>
                  <a:pt x="152" y="2"/>
                </a:lnTo>
                <a:lnTo>
                  <a:pt x="143" y="1"/>
                </a:lnTo>
                <a:lnTo>
                  <a:pt x="135" y="0"/>
                </a:lnTo>
                <a:lnTo>
                  <a:pt x="127" y="0"/>
                </a:lnTo>
                <a:lnTo>
                  <a:pt x="119" y="1"/>
                </a:lnTo>
                <a:lnTo>
                  <a:pt x="111" y="1"/>
                </a:lnTo>
                <a:lnTo>
                  <a:pt x="103" y="3"/>
                </a:lnTo>
                <a:lnTo>
                  <a:pt x="95" y="4"/>
                </a:lnTo>
                <a:lnTo>
                  <a:pt x="87" y="6"/>
                </a:lnTo>
                <a:lnTo>
                  <a:pt x="79" y="9"/>
                </a:lnTo>
                <a:lnTo>
                  <a:pt x="72" y="12"/>
                </a:lnTo>
                <a:lnTo>
                  <a:pt x="65" y="16"/>
                </a:lnTo>
                <a:lnTo>
                  <a:pt x="58" y="19"/>
                </a:lnTo>
                <a:lnTo>
                  <a:pt x="51" y="24"/>
                </a:lnTo>
                <a:lnTo>
                  <a:pt x="45" y="28"/>
                </a:lnTo>
                <a:lnTo>
                  <a:pt x="39" y="33"/>
                </a:lnTo>
                <a:lnTo>
                  <a:pt x="33" y="38"/>
                </a:lnTo>
                <a:lnTo>
                  <a:pt x="28" y="44"/>
                </a:lnTo>
                <a:lnTo>
                  <a:pt x="23" y="50"/>
                </a:lnTo>
                <a:lnTo>
                  <a:pt x="18" y="56"/>
                </a:lnTo>
                <a:lnTo>
                  <a:pt x="14" y="62"/>
                </a:lnTo>
                <a:lnTo>
                  <a:pt x="11" y="69"/>
                </a:lnTo>
                <a:lnTo>
                  <a:pt x="8" y="76"/>
                </a:lnTo>
                <a:lnTo>
                  <a:pt x="5" y="82"/>
                </a:lnTo>
                <a:lnTo>
                  <a:pt x="3" y="89"/>
                </a:lnTo>
                <a:lnTo>
                  <a:pt x="2" y="97"/>
                </a:lnTo>
                <a:lnTo>
                  <a:pt x="1" y="104"/>
                </a:lnTo>
                <a:lnTo>
                  <a:pt x="0" y="111"/>
                </a:lnTo>
                <a:lnTo>
                  <a:pt x="0" y="118"/>
                </a:lnTo>
                <a:lnTo>
                  <a:pt x="1" y="126"/>
                </a:lnTo>
                <a:lnTo>
                  <a:pt x="2" y="133"/>
                </a:lnTo>
                <a:lnTo>
                  <a:pt x="3" y="140"/>
                </a:lnTo>
                <a:lnTo>
                  <a:pt x="5" y="147"/>
                </a:lnTo>
                <a:lnTo>
                  <a:pt x="8" y="154"/>
                </a:lnTo>
                <a:lnTo>
                  <a:pt x="11" y="161"/>
                </a:lnTo>
                <a:lnTo>
                  <a:pt x="14" y="167"/>
                </a:lnTo>
                <a:lnTo>
                  <a:pt x="18" y="173"/>
                </a:lnTo>
                <a:lnTo>
                  <a:pt x="23" y="180"/>
                </a:lnTo>
                <a:lnTo>
                  <a:pt x="28" y="185"/>
                </a:lnTo>
                <a:lnTo>
                  <a:pt x="33" y="191"/>
                </a:lnTo>
                <a:lnTo>
                  <a:pt x="39" y="196"/>
                </a:lnTo>
                <a:lnTo>
                  <a:pt x="45" y="201"/>
                </a:lnTo>
                <a:lnTo>
                  <a:pt x="51" y="206"/>
                </a:lnTo>
                <a:lnTo>
                  <a:pt x="58" y="210"/>
                </a:lnTo>
                <a:lnTo>
                  <a:pt x="65" y="214"/>
                </a:lnTo>
                <a:lnTo>
                  <a:pt x="72" y="217"/>
                </a:lnTo>
                <a:lnTo>
                  <a:pt x="79" y="220"/>
                </a:lnTo>
                <a:lnTo>
                  <a:pt x="87" y="223"/>
                </a:lnTo>
                <a:lnTo>
                  <a:pt x="95" y="225"/>
                </a:lnTo>
                <a:lnTo>
                  <a:pt x="103" y="227"/>
                </a:lnTo>
                <a:lnTo>
                  <a:pt x="111" y="228"/>
                </a:lnTo>
                <a:lnTo>
                  <a:pt x="119" y="229"/>
                </a:lnTo>
                <a:lnTo>
                  <a:pt x="127" y="229"/>
                </a:lnTo>
                <a:lnTo>
                  <a:pt x="135" y="229"/>
                </a:lnTo>
                <a:lnTo>
                  <a:pt x="143" y="228"/>
                </a:lnTo>
                <a:lnTo>
                  <a:pt x="152" y="227"/>
                </a:lnTo>
                <a:lnTo>
                  <a:pt x="160" y="226"/>
                </a:lnTo>
                <a:lnTo>
                  <a:pt x="167" y="224"/>
                </a:lnTo>
                <a:lnTo>
                  <a:pt x="175" y="222"/>
                </a:lnTo>
                <a:lnTo>
                  <a:pt x="183" y="219"/>
                </a:lnTo>
                <a:lnTo>
                  <a:pt x="190" y="216"/>
                </a:lnTo>
                <a:lnTo>
                  <a:pt x="197" y="212"/>
                </a:lnTo>
                <a:lnTo>
                  <a:pt x="204" y="208"/>
                </a:lnTo>
                <a:lnTo>
                  <a:pt x="211" y="204"/>
                </a:lnTo>
                <a:lnTo>
                  <a:pt x="217" y="199"/>
                </a:lnTo>
                <a:lnTo>
                  <a:pt x="223" y="194"/>
                </a:lnTo>
                <a:lnTo>
                  <a:pt x="228" y="188"/>
                </a:lnTo>
                <a:lnTo>
                  <a:pt x="233" y="183"/>
                </a:lnTo>
                <a:lnTo>
                  <a:pt x="238" y="177"/>
                </a:lnTo>
                <a:lnTo>
                  <a:pt x="242" y="170"/>
                </a:lnTo>
                <a:lnTo>
                  <a:pt x="246" y="164"/>
                </a:lnTo>
                <a:lnTo>
                  <a:pt x="249" y="157"/>
                </a:lnTo>
                <a:lnTo>
                  <a:pt x="252" y="150"/>
                </a:lnTo>
                <a:lnTo>
                  <a:pt x="254" y="143"/>
                </a:lnTo>
                <a:lnTo>
                  <a:pt x="256" y="136"/>
                </a:lnTo>
                <a:lnTo>
                  <a:pt x="257" y="129"/>
                </a:lnTo>
                <a:lnTo>
                  <a:pt x="258" y="122"/>
                </a:lnTo>
                <a:lnTo>
                  <a:pt x="258" y="115"/>
                </a:lnTo>
                <a:lnTo>
                  <a:pt x="258" y="115"/>
                </a:lnTo>
              </a:path>
            </a:pathLst>
          </a:custGeom>
          <a:solidFill>
            <a:schemeClr val="tx1">
              <a:lumMod val="95000"/>
              <a:lumOff val="5000"/>
              <a:alpha val="50000"/>
            </a:schemeClr>
          </a:solidFill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Connecteur droit 2"/>
          <p:cNvCxnSpPr>
            <a:stCxn id="42" idx="2"/>
          </p:cNvCxnSpPr>
          <p:nvPr/>
        </p:nvCxnSpPr>
        <p:spPr>
          <a:xfrm>
            <a:off x="6318881" y="1817248"/>
            <a:ext cx="259676" cy="700613"/>
          </a:xfrm>
          <a:prstGeom prst="line">
            <a:avLst/>
          </a:prstGeom>
          <a:ln w="127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3"/>
          <p:cNvCxnSpPr>
            <a:endCxn id="43" idx="0"/>
          </p:cNvCxnSpPr>
          <p:nvPr/>
        </p:nvCxnSpPr>
        <p:spPr>
          <a:xfrm flipH="1">
            <a:off x="6298169" y="3191718"/>
            <a:ext cx="214001" cy="696906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6"/>
          <p:cNvCxnSpPr>
            <a:endCxn id="44" idx="1"/>
          </p:cNvCxnSpPr>
          <p:nvPr/>
        </p:nvCxnSpPr>
        <p:spPr>
          <a:xfrm>
            <a:off x="7005668" y="2893472"/>
            <a:ext cx="612552" cy="161700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222"/>
          <p:cNvSpPr>
            <a:spLocks noChangeArrowheads="1"/>
          </p:cNvSpPr>
          <p:nvPr/>
        </p:nvSpPr>
        <p:spPr bwMode="auto">
          <a:xfrm>
            <a:off x="6796453" y="3191718"/>
            <a:ext cx="388751" cy="28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29.8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54" name="Rectangle 219"/>
          <p:cNvSpPr>
            <a:spLocks noChangeArrowheads="1"/>
          </p:cNvSpPr>
          <p:nvPr/>
        </p:nvSpPr>
        <p:spPr bwMode="auto">
          <a:xfrm>
            <a:off x="4984324" y="260648"/>
            <a:ext cx="2921928" cy="99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Response variable: </a:t>
            </a:r>
            <a:r>
              <a:rPr lang="es-ES" sz="16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fruit</a:t>
            </a: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set</a:t>
            </a:r>
          </a:p>
          <a:p>
            <a:pPr algn="ctr">
              <a:spcAft>
                <a:spcPts val="1000"/>
              </a:spcAft>
            </a:pP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</a:t>
            </a:r>
            <a:r>
              <a:rPr lang="es-ES" sz="1600" baseline="30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fixed</a:t>
            </a:r>
            <a:r>
              <a:rPr lang="es-E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= 0.11</a:t>
            </a:r>
          </a:p>
          <a:p>
            <a:pPr algn="ctr">
              <a:spcAft>
                <a:spcPts val="1000"/>
              </a:spcAft>
            </a:pPr>
            <a:r>
              <a:rPr lang="es-E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</a:t>
            </a:r>
            <a:r>
              <a:rPr lang="es-ES" sz="160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r>
              <a:rPr lang="es-E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all</a:t>
            </a:r>
            <a:r>
              <a:rPr lang="es-E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= 0.38</a:t>
            </a:r>
            <a:endParaRPr lang="es-ES" sz="1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45" name="Rectangle 226"/>
          <p:cNvSpPr>
            <a:spLocks noChangeArrowheads="1"/>
          </p:cNvSpPr>
          <p:nvPr/>
        </p:nvSpPr>
        <p:spPr bwMode="auto">
          <a:xfrm>
            <a:off x="6478033" y="2722485"/>
            <a:ext cx="398223" cy="28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600" dirty="0" smtClean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-3.9</a:t>
            </a:r>
            <a:endParaRPr lang="en-GB" sz="1600" dirty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5" name="Rectangle 226"/>
          <p:cNvSpPr>
            <a:spLocks noChangeArrowheads="1"/>
          </p:cNvSpPr>
          <p:nvPr/>
        </p:nvSpPr>
        <p:spPr bwMode="auto">
          <a:xfrm>
            <a:off x="1938505" y="2722485"/>
            <a:ext cx="401247" cy="28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1600" dirty="0" smtClean="0"/>
              <a:t>-</a:t>
            </a:r>
            <a:r>
              <a:rPr lang="es-ES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5.0</a:t>
            </a:r>
            <a:endParaRPr lang="en-GB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48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174</Words>
  <Application>Microsoft Office PowerPoint</Application>
  <PresentationFormat>Presentación en pantalla (4:3)</PresentationFormat>
  <Paragraphs>78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</dc:creator>
  <cp:lastModifiedBy>Alicia</cp:lastModifiedBy>
  <cp:revision>18</cp:revision>
  <dcterms:created xsi:type="dcterms:W3CDTF">2015-12-01T09:11:25Z</dcterms:created>
  <dcterms:modified xsi:type="dcterms:W3CDTF">2015-12-01T16:10:04Z</dcterms:modified>
</cp:coreProperties>
</file>