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6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94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6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94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9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20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37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0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71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F0E2-2019-447E-84F0-9EF471FF89E6}" type="datetimeFigureOut">
              <a:rPr lang="pl-PL" smtClean="0"/>
              <a:t>2013-03-17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80B-C6FF-40D6-9D39-79BF82C72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75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MySQL + </a:t>
            </a:r>
            <a:r>
              <a:rPr lang="pl-PL" dirty="0" err="1" smtClean="0"/>
              <a:t>Hibernate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Alicja Salamon, Dawid Aksamit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9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MySQL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953"/>
            <a:ext cx="7359352" cy="516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5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0808"/>
            <a:ext cx="9143933" cy="46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8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491613"/>
            <a:ext cx="38987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CREATE DATABASE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itchFamily="49" charset="0"/>
              </a:rPr>
              <a:t>Query OK, 1 row affected (0.16 sec)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drop DATABASE </a:t>
            </a:r>
            <a:r>
              <a:rPr lang="pl-PL" sz="1200" dirty="0" err="1" smtClean="0">
                <a:latin typeface="Lucida Console" pitchFamily="49" charset="0"/>
              </a:rPr>
              <a:t>nortwind</a:t>
            </a:r>
            <a:r>
              <a:rPr lang="en-US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itchFamily="49" charset="0"/>
              </a:rPr>
              <a:t>Query OK, 0 rows affected (1.28 sec)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show </a:t>
            </a:r>
            <a:r>
              <a:rPr lang="pl-PL" sz="1200" dirty="0" err="1" smtClean="0">
                <a:latin typeface="Lucida Console" pitchFamily="49" charset="0"/>
              </a:rPr>
              <a:t>databases</a:t>
            </a:r>
            <a:r>
              <a:rPr lang="pl-PL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Database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information_schema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r>
              <a:rPr lang="pl-PL" sz="1200" dirty="0" smtClean="0">
                <a:latin typeface="Lucida Console" pitchFamily="49" charset="0"/>
              </a:rPr>
              <a:t>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test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world</a:t>
            </a:r>
            <a:r>
              <a:rPr lang="pl-PL" sz="1200" dirty="0" smtClean="0">
                <a:latin typeface="Lucida Console" pitchFamily="49" charset="0"/>
              </a:rPr>
              <a:t>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+--------------------+</a:t>
            </a:r>
          </a:p>
          <a:p>
            <a:pPr marL="0" indent="0">
              <a:buNone/>
            </a:pPr>
            <a:endParaRPr lang="pl-PL" sz="1400" dirty="0" smtClean="0">
              <a:latin typeface="Lucida Console" pitchFamily="49" charset="0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235015" y="1484784"/>
            <a:ext cx="389877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err="1" smtClean="0">
                <a:latin typeface="Lucida Console" pitchFamily="49" charset="0"/>
              </a:rPr>
              <a:t>mysql</a:t>
            </a:r>
            <a:r>
              <a:rPr lang="en-US" sz="1200" dirty="0" smtClean="0">
                <a:latin typeface="Lucida Console" pitchFamily="49" charset="0"/>
              </a:rPr>
              <a:t>&gt; USE </a:t>
            </a:r>
            <a:r>
              <a:rPr lang="pl-PL" sz="1200" dirty="0" err="1" smtClean="0">
                <a:latin typeface="Lucida Console" pitchFamily="49" charset="0"/>
              </a:rPr>
              <a:t>northwind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Lucida Console" pitchFamily="49" charset="0"/>
              </a:rPr>
              <a:t>Database changed</a:t>
            </a:r>
            <a:endParaRPr lang="pl-PL" sz="1200" dirty="0" smtClean="0"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l-PL" sz="12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show </a:t>
            </a:r>
            <a:r>
              <a:rPr lang="pl-PL" sz="1200" dirty="0" err="1" smtClean="0">
                <a:latin typeface="Lucida Console" pitchFamily="49" charset="0"/>
              </a:rPr>
              <a:t>tables</a:t>
            </a:r>
            <a:r>
              <a:rPr lang="pl-PL" sz="12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Tables_in_northwind</a:t>
            </a:r>
            <a:r>
              <a:rPr lang="pl-PL" sz="1200" dirty="0" smtClean="0">
                <a:latin typeface="Lucida Console" pitchFamily="49" charset="0"/>
              </a:rPr>
              <a:t>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categories</a:t>
            </a:r>
            <a:r>
              <a:rPr lang="pl-PL" sz="1200" dirty="0" smtClean="0">
                <a:latin typeface="Lucida Console" pitchFamily="49" charset="0"/>
              </a:rPr>
              <a:t>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customercustomerdemo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customerdemographics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customers</a:t>
            </a:r>
            <a:r>
              <a:rPr lang="pl-PL" sz="1200" dirty="0" smtClean="0">
                <a:latin typeface="Lucida Console" pitchFamily="49" charset="0"/>
              </a:rPr>
              <a:t>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employees</a:t>
            </a:r>
            <a:r>
              <a:rPr lang="pl-PL" sz="1200" dirty="0" smtClean="0">
                <a:latin typeface="Lucida Console" pitchFamily="49" charset="0"/>
              </a:rPr>
              <a:t>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employeeterritories</a:t>
            </a:r>
            <a:r>
              <a:rPr lang="pl-PL" sz="1200" dirty="0" smtClean="0">
                <a:latin typeface="Lucida Console" pitchFamily="49" charset="0"/>
              </a:rPr>
              <a:t>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orderdetails</a:t>
            </a:r>
            <a:r>
              <a:rPr lang="pl-PL" sz="1200" dirty="0" smtClean="0">
                <a:latin typeface="Lucida Console" pitchFamily="49" charset="0"/>
              </a:rPr>
              <a:t>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orders</a:t>
            </a:r>
            <a:r>
              <a:rPr lang="pl-PL" sz="1200" dirty="0" smtClean="0">
                <a:latin typeface="Lucida Console" pitchFamily="49" charset="0"/>
              </a:rPr>
              <a:t>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products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region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shippers</a:t>
            </a:r>
            <a:r>
              <a:rPr lang="pl-PL" sz="1200" dirty="0" smtClean="0">
                <a:latin typeface="Lucida Console" pitchFamily="49" charset="0"/>
              </a:rPr>
              <a:t>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suppliers</a:t>
            </a:r>
            <a:r>
              <a:rPr lang="pl-PL" sz="1200" dirty="0" smtClean="0">
                <a:latin typeface="Lucida Console" pitchFamily="49" charset="0"/>
              </a:rPr>
              <a:t>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territories</a:t>
            </a:r>
            <a:r>
              <a:rPr lang="pl-PL" sz="1200" dirty="0" smtClean="0">
                <a:latin typeface="Lucida Console" pitchFamily="49" charset="0"/>
              </a:rPr>
              <a:t>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+----------------------+</a:t>
            </a:r>
          </a:p>
          <a:p>
            <a:pPr marL="0" indent="0">
              <a:buNone/>
            </a:pPr>
            <a:endParaRPr lang="pl-PL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Tworzenie tabeli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99" y="1628800"/>
            <a:ext cx="4608512" cy="2664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000" dirty="0" err="1" smtClean="0">
                <a:latin typeface="Lucida Console" pitchFamily="49" charset="0"/>
              </a:rPr>
              <a:t>mysql</a:t>
            </a:r>
            <a:r>
              <a:rPr lang="pl-PL" sz="1000" dirty="0" smtClean="0">
                <a:latin typeface="Lucida Console" pitchFamily="49" charset="0"/>
              </a:rPr>
              <a:t>&gt; CREATE TABLE `Products` (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ProductID</a:t>
            </a:r>
            <a:r>
              <a:rPr lang="pl-PL" sz="1000" dirty="0" smtClean="0">
                <a:latin typeface="Lucida Console" pitchFamily="49" charset="0"/>
              </a:rPr>
              <a:t>` INTEGER 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NOT NULL AUTO_INCREMENT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ProductName</a:t>
            </a:r>
            <a:r>
              <a:rPr lang="pl-PL" sz="1000" dirty="0" smtClean="0">
                <a:latin typeface="Lucida Console" pitchFamily="49" charset="0"/>
              </a:rPr>
              <a:t>` VARCHAR(40) NOT NULL,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SupplierID</a:t>
            </a:r>
            <a:r>
              <a:rPr lang="pl-PL" sz="1000" dirty="0" smtClean="0">
                <a:latin typeface="Lucida Console" pitchFamily="49" charset="0"/>
              </a:rPr>
              <a:t>` INTEGER,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CategoryID</a:t>
            </a:r>
            <a:r>
              <a:rPr lang="pl-PL" sz="1000" dirty="0" smtClean="0">
                <a:latin typeface="Lucida Console" pitchFamily="49" charset="0"/>
              </a:rPr>
              <a:t>` INTEGER,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QuantityPerUnit</a:t>
            </a:r>
            <a:r>
              <a:rPr lang="pl-PL" sz="1000" dirty="0" smtClean="0">
                <a:latin typeface="Lucida Console" pitchFamily="49" charset="0"/>
              </a:rPr>
              <a:t>` VARCHAR(20),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UnitPrice</a:t>
            </a:r>
            <a:r>
              <a:rPr lang="pl-PL" sz="1000" dirty="0" smtClean="0">
                <a:latin typeface="Lucida Console" pitchFamily="49" charset="0"/>
              </a:rPr>
              <a:t>` DECIMAL(10,4) 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DEFAULT 0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UnitsInStock</a:t>
            </a:r>
            <a:r>
              <a:rPr lang="pl-PL" sz="1000" dirty="0" smtClean="0">
                <a:latin typeface="Lucida Console" pitchFamily="49" charset="0"/>
              </a:rPr>
              <a:t>` SMALLINT(2) DEFAULT 0,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UnitsOnOrder</a:t>
            </a:r>
            <a:r>
              <a:rPr lang="pl-PL" sz="1000" dirty="0" smtClean="0">
                <a:latin typeface="Lucida Console" pitchFamily="49" charset="0"/>
              </a:rPr>
              <a:t>` SMALLINT(2) DEFAULT 0,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ReorderLevel</a:t>
            </a:r>
            <a:r>
              <a:rPr lang="pl-PL" sz="1000" dirty="0" smtClean="0">
                <a:latin typeface="Lucida Console" pitchFamily="49" charset="0"/>
              </a:rPr>
              <a:t>` SMALLINT(2) DEFAULT 0,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`</a:t>
            </a:r>
            <a:r>
              <a:rPr lang="pl-PL" sz="1000" dirty="0" err="1" smtClean="0">
                <a:latin typeface="Lucida Console" pitchFamily="49" charset="0"/>
              </a:rPr>
              <a:t>Discontinued</a:t>
            </a:r>
            <a:r>
              <a:rPr lang="pl-PL" sz="1000" dirty="0" smtClean="0">
                <a:latin typeface="Lucida Console" pitchFamily="49" charset="0"/>
              </a:rPr>
              <a:t>` BIT NOT NULL DEFAULT 0,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    CONSTRAINT `</a:t>
            </a:r>
            <a:r>
              <a:rPr lang="pl-PL" sz="1000" dirty="0" err="1" smtClean="0">
                <a:latin typeface="Lucida Console" pitchFamily="49" charset="0"/>
              </a:rPr>
              <a:t>PK_Products</a:t>
            </a:r>
            <a:r>
              <a:rPr lang="pl-PL" sz="1000" dirty="0" smtClean="0">
                <a:latin typeface="Lucida Console" pitchFamily="49" charset="0"/>
              </a:rPr>
              <a:t>` 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PRIMARY KEY (`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ProductID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`)</a:t>
            </a:r>
          </a:p>
          <a:p>
            <a:pPr marL="0" indent="0">
              <a:buNone/>
            </a:pPr>
            <a:r>
              <a:rPr lang="pl-PL" sz="1000" dirty="0" smtClean="0">
                <a:latin typeface="Lucida Console" pitchFamily="49" charset="0"/>
              </a:rPr>
              <a:t>);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427984" y="1412776"/>
            <a:ext cx="460851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pl-PL" sz="1000" dirty="0" smtClean="0">
              <a:latin typeface="Lucida Console" pitchFamily="49" charset="0"/>
            </a:endParaRPr>
          </a:p>
          <a:p>
            <a:pPr marL="0" indent="0">
              <a:buNone/>
            </a:pPr>
            <a:r>
              <a:rPr lang="pl-PL" sz="1000" dirty="0" err="1" smtClean="0">
                <a:latin typeface="Lucida Console" pitchFamily="49" charset="0"/>
              </a:rPr>
              <a:t>mysql</a:t>
            </a:r>
            <a:r>
              <a:rPr lang="pl-PL" sz="1000" dirty="0" smtClean="0">
                <a:latin typeface="Lucida Console" pitchFamily="49" charset="0"/>
              </a:rPr>
              <a:t>&gt; </a:t>
            </a:r>
            <a:r>
              <a:rPr lang="pl-PL" sz="1000" dirty="0" err="1" smtClean="0">
                <a:latin typeface="Lucida Console" pitchFamily="49" charset="0"/>
              </a:rPr>
              <a:t>create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table</a:t>
            </a:r>
            <a:r>
              <a:rPr lang="pl-PL" sz="1000" dirty="0" smtClean="0">
                <a:latin typeface="Lucida Console" pitchFamily="49" charset="0"/>
              </a:rPr>
              <a:t> Products(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err="1" smtClean="0">
                <a:latin typeface="Lucida Console" pitchFamily="49" charset="0"/>
              </a:rPr>
              <a:t>ProductID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int</a:t>
            </a:r>
            <a:r>
              <a:rPr lang="pl-PL" sz="1000" dirty="0" smtClean="0">
                <a:latin typeface="Lucida Console" pitchFamily="49" charset="0"/>
              </a:rPr>
              <a:t> NOT NULL </a:t>
            </a:r>
            <a:r>
              <a:rPr lang="pl-PL" sz="1000" dirty="0" err="1" smtClean="0">
                <a:latin typeface="Lucida Console" pitchFamily="49" charset="0"/>
              </a:rPr>
              <a:t>auto_increment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err="1" smtClean="0">
                <a:latin typeface="Lucida Console" pitchFamily="49" charset="0"/>
              </a:rPr>
              <a:t>ProductName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varchar</a:t>
            </a:r>
            <a:r>
              <a:rPr lang="pl-PL" sz="1000" dirty="0" smtClean="0">
                <a:latin typeface="Lucida Console" pitchFamily="49" charset="0"/>
              </a:rPr>
              <a:t>(40) NOT NULL,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err="1" smtClean="0">
                <a:latin typeface="Lucida Console" pitchFamily="49" charset="0"/>
              </a:rPr>
              <a:t>SupplierID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int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err="1" smtClean="0">
                <a:latin typeface="Lucida Console" pitchFamily="49" charset="0"/>
              </a:rPr>
              <a:t>CategoryID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int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err="1" smtClean="0">
                <a:latin typeface="Lucida Console" pitchFamily="49" charset="0"/>
              </a:rPr>
              <a:t>QuantityPerUnit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varchar</a:t>
            </a:r>
            <a:r>
              <a:rPr lang="pl-PL" sz="1000" dirty="0" smtClean="0">
                <a:latin typeface="Lucida Console" pitchFamily="49" charset="0"/>
              </a:rPr>
              <a:t>(20),</a:t>
            </a:r>
          </a:p>
          <a:p>
            <a:pPr marL="400050" lvl="1" indent="0">
              <a:buNone/>
            </a:pPr>
            <a:r>
              <a:rPr lang="pl-PL" sz="1000" dirty="0" err="1" smtClean="0">
                <a:latin typeface="Lucida Console" pitchFamily="49" charset="0"/>
              </a:rPr>
              <a:t>UnitPrice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decimal</a:t>
            </a:r>
            <a:r>
              <a:rPr lang="pl-PL" sz="1000" dirty="0" smtClean="0">
                <a:latin typeface="Lucida Console" pitchFamily="49" charset="0"/>
              </a:rPr>
              <a:t>(10,4) </a:t>
            </a:r>
            <a:r>
              <a:rPr lang="pl-PL" sz="1000" dirty="0" err="1" smtClean="0">
                <a:latin typeface="Lucida Console" pitchFamily="49" charset="0"/>
              </a:rPr>
              <a:t>default</a:t>
            </a:r>
            <a:r>
              <a:rPr lang="pl-PL" sz="1000" dirty="0" smtClean="0">
                <a:latin typeface="Lucida Console" pitchFamily="49" charset="0"/>
              </a:rPr>
              <a:t> 0,</a:t>
            </a:r>
          </a:p>
          <a:p>
            <a:pPr marL="400050" lvl="1" indent="0">
              <a:buNone/>
            </a:pPr>
            <a:r>
              <a:rPr lang="pl-PL" sz="1000" dirty="0" err="1" smtClean="0">
                <a:latin typeface="Lucida Console" pitchFamily="49" charset="0"/>
              </a:rPr>
              <a:t>UnitsInStock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smallint</a:t>
            </a:r>
            <a:r>
              <a:rPr lang="pl-PL" sz="1000" dirty="0" smtClean="0">
                <a:latin typeface="Lucida Console" pitchFamily="49" charset="0"/>
              </a:rPr>
              <a:t> NOT NULL </a:t>
            </a:r>
            <a:r>
              <a:rPr lang="pl-PL" sz="1000" dirty="0" err="1" smtClean="0">
                <a:latin typeface="Lucida Console" pitchFamily="49" charset="0"/>
              </a:rPr>
              <a:t>default</a:t>
            </a:r>
            <a:r>
              <a:rPr lang="pl-PL" sz="1000" dirty="0" smtClean="0">
                <a:latin typeface="Lucida Console" pitchFamily="49" charset="0"/>
              </a:rPr>
              <a:t> 0,</a:t>
            </a:r>
            <a:endParaRPr lang="pl-PL" sz="1000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pl-PL" sz="1000" dirty="0" err="1" smtClean="0">
                <a:latin typeface="Lucida Console" pitchFamily="49" charset="0"/>
              </a:rPr>
              <a:t>UnitsOnOrder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smallint</a:t>
            </a:r>
            <a:r>
              <a:rPr lang="pl-PL" sz="1000" dirty="0" smtClean="0">
                <a:latin typeface="Lucida Console" pitchFamily="49" charset="0"/>
              </a:rPr>
              <a:t> NOT NULL </a:t>
            </a:r>
            <a:r>
              <a:rPr lang="pl-PL" sz="1000" dirty="0" err="1" smtClean="0">
                <a:latin typeface="Lucida Console" pitchFamily="49" charset="0"/>
              </a:rPr>
              <a:t>default</a:t>
            </a:r>
            <a:r>
              <a:rPr lang="pl-PL" sz="1000" dirty="0" smtClean="0">
                <a:latin typeface="Lucida Console" pitchFamily="49" charset="0"/>
              </a:rPr>
              <a:t> 0,</a:t>
            </a:r>
            <a:endParaRPr lang="pl-PL" sz="1000" dirty="0" smtClean="0">
              <a:latin typeface="Lucida Console" pitchFamily="49" charset="0"/>
            </a:endParaRPr>
          </a:p>
          <a:p>
            <a:pPr marL="400050" lvl="1" indent="0">
              <a:buNone/>
            </a:pPr>
            <a:r>
              <a:rPr lang="pl-PL" sz="1000" dirty="0" err="1" smtClean="0">
                <a:latin typeface="Lucida Console" pitchFamily="49" charset="0"/>
              </a:rPr>
              <a:t>ReorderLevel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smallint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err="1" smtClean="0">
                <a:latin typeface="Lucida Console" pitchFamily="49" charset="0"/>
              </a:rPr>
              <a:t>default</a:t>
            </a:r>
            <a:r>
              <a:rPr lang="pl-PL" sz="1000" dirty="0" smtClean="0">
                <a:latin typeface="Lucida Console" pitchFamily="49" charset="0"/>
              </a:rPr>
              <a:t> </a:t>
            </a:r>
            <a:r>
              <a:rPr lang="pl-PL" sz="1000" dirty="0" smtClean="0">
                <a:latin typeface="Lucida Console" pitchFamily="49" charset="0"/>
              </a:rPr>
              <a:t>0,</a:t>
            </a:r>
          </a:p>
          <a:p>
            <a:pPr marL="400050" lvl="1" indent="0">
              <a:buNone/>
            </a:pPr>
            <a:r>
              <a:rPr lang="pl-PL" sz="1000" dirty="0" err="1" smtClean="0">
                <a:latin typeface="Lucida Console" pitchFamily="49" charset="0"/>
              </a:rPr>
              <a:t>Discounted</a:t>
            </a:r>
            <a:r>
              <a:rPr lang="pl-PL" sz="1000" dirty="0" smtClean="0">
                <a:latin typeface="Lucida Console" pitchFamily="49" charset="0"/>
              </a:rPr>
              <a:t> bit(1) NOT NULL </a:t>
            </a:r>
            <a:r>
              <a:rPr lang="pl-PL" sz="1000" dirty="0" err="1" smtClean="0">
                <a:latin typeface="Lucida Console" pitchFamily="49" charset="0"/>
              </a:rPr>
              <a:t>default</a:t>
            </a:r>
            <a:r>
              <a:rPr lang="pl-PL" sz="1000" dirty="0" smtClean="0">
                <a:latin typeface="Lucida Console" pitchFamily="49" charset="0"/>
              </a:rPr>
              <a:t> 0</a:t>
            </a:r>
            <a:r>
              <a:rPr lang="pl-PL" sz="1000" dirty="0" smtClean="0">
                <a:latin typeface="Lucida Console" pitchFamily="49" charset="0"/>
              </a:rPr>
              <a:t>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smtClean="0">
                <a:latin typeface="Lucida Console" pitchFamily="49" charset="0"/>
              </a:rPr>
              <a:t>PRIMARY KEY(</a:t>
            </a:r>
            <a:r>
              <a:rPr lang="pl-PL" sz="1000" dirty="0" err="1" smtClean="0">
                <a:latin typeface="Lucida Console" pitchFamily="49" charset="0"/>
              </a:rPr>
              <a:t>ProductID</a:t>
            </a:r>
            <a:r>
              <a:rPr lang="pl-PL" sz="1000" dirty="0" smtClean="0">
                <a:latin typeface="Lucida Console" pitchFamily="49" charset="0"/>
              </a:rPr>
              <a:t>),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FOREIGN KEY(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SupplierID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)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references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 Suppliers(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SupplierID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) on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delete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cascade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,</a:t>
            </a:r>
          </a:p>
          <a:p>
            <a:pPr marL="400050" lvl="1" indent="0">
              <a:buFont typeface="Arial" pitchFamily="34" charset="0"/>
              <a:buNone/>
            </a:pP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FOREIGN KEY(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CategoryID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)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references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Categories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(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CategoryID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) on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delete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 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cascade</a:t>
            </a:r>
            <a:endParaRPr lang="pl-PL" sz="1000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l-PL" sz="1000" dirty="0" smtClean="0">
                <a:latin typeface="Lucida Console" pitchFamily="49" charset="0"/>
              </a:rPr>
              <a:t>)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ENGINE=</a:t>
            </a:r>
            <a:r>
              <a:rPr lang="pl-PL" sz="1000" dirty="0" err="1" smtClean="0">
                <a:solidFill>
                  <a:srgbClr val="FF0000"/>
                </a:solidFill>
                <a:latin typeface="Lucida Console" pitchFamily="49" charset="0"/>
              </a:rPr>
              <a:t>InnoDB</a:t>
            </a:r>
            <a:r>
              <a:rPr lang="pl-PL" sz="10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endParaRPr lang="pl-PL" sz="1000" dirty="0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tabeli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err="1" smtClean="0">
                <a:latin typeface="Lucida Console" pitchFamily="49" charset="0"/>
              </a:rPr>
              <a:t>mysql</a:t>
            </a:r>
            <a:r>
              <a:rPr lang="pl-PL" sz="1200" dirty="0" smtClean="0">
                <a:latin typeface="Lucida Console" pitchFamily="49" charset="0"/>
              </a:rPr>
              <a:t>&gt; </a:t>
            </a:r>
            <a:r>
              <a:rPr lang="pl-PL" sz="1200" dirty="0" err="1" smtClean="0">
                <a:latin typeface="Lucida Console" pitchFamily="49" charset="0"/>
              </a:rPr>
              <a:t>describe</a:t>
            </a:r>
            <a:r>
              <a:rPr lang="pl-PL" sz="1200" dirty="0" smtClean="0">
                <a:latin typeface="Lucida Console" pitchFamily="49" charset="0"/>
              </a:rPr>
              <a:t> Products;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Field           | </a:t>
            </a:r>
            <a:r>
              <a:rPr lang="pl-PL" sz="1200" dirty="0" err="1" smtClean="0">
                <a:latin typeface="Lucida Console" pitchFamily="49" charset="0"/>
              </a:rPr>
              <a:t>Type</a:t>
            </a:r>
            <a:r>
              <a:rPr lang="pl-PL" sz="1200" dirty="0" smtClean="0">
                <a:latin typeface="Lucida Console" pitchFamily="49" charset="0"/>
              </a:rPr>
              <a:t>          | </a:t>
            </a:r>
            <a:r>
              <a:rPr lang="pl-PL" sz="1200" dirty="0" err="1" smtClean="0">
                <a:latin typeface="Lucida Console" pitchFamily="49" charset="0"/>
              </a:rPr>
              <a:t>Null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Key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Default</a:t>
            </a:r>
            <a:r>
              <a:rPr lang="pl-PL" sz="1200" dirty="0" smtClean="0">
                <a:latin typeface="Lucida Console" pitchFamily="49" charset="0"/>
              </a:rPr>
              <a:t> | Extra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ProductID</a:t>
            </a:r>
            <a:r>
              <a:rPr lang="pl-PL" sz="1200" dirty="0" smtClean="0">
                <a:latin typeface="Lucida Console" pitchFamily="49" charset="0"/>
              </a:rPr>
              <a:t> 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 PRI | NULL    | </a:t>
            </a:r>
            <a:r>
              <a:rPr lang="pl-PL" sz="1200" dirty="0" err="1" smtClean="0">
                <a:latin typeface="Lucida Console" pitchFamily="49" charset="0"/>
              </a:rPr>
              <a:t>auto_increment</a:t>
            </a:r>
            <a:r>
              <a:rPr lang="pl-PL" sz="1200" dirty="0" smtClean="0">
                <a:latin typeface="Lucida Console" pitchFamily="49" charset="0"/>
              </a:rPr>
              <a:t>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ProductName</a:t>
            </a:r>
            <a:r>
              <a:rPr lang="pl-PL" sz="1200" dirty="0" smtClean="0">
                <a:latin typeface="Lucida Console" pitchFamily="49" charset="0"/>
              </a:rPr>
              <a:t>    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(40)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SupplierID</a:t>
            </a:r>
            <a:r>
              <a:rPr lang="pl-PL" sz="1200" dirty="0" smtClean="0">
                <a:latin typeface="Lucida Console" pitchFamily="49" charset="0"/>
              </a:rPr>
              <a:t>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 MUL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CategoryID</a:t>
            </a:r>
            <a:r>
              <a:rPr lang="pl-PL" sz="1200" dirty="0" smtClean="0">
                <a:latin typeface="Lucida Console" pitchFamily="49" charset="0"/>
              </a:rPr>
              <a:t>      | </a:t>
            </a:r>
            <a:r>
              <a:rPr lang="pl-PL" sz="1200" dirty="0" err="1" smtClean="0">
                <a:latin typeface="Lucida Console" pitchFamily="49" charset="0"/>
              </a:rPr>
              <a:t>int</a:t>
            </a:r>
            <a:r>
              <a:rPr lang="pl-PL" sz="1200" dirty="0" smtClean="0">
                <a:latin typeface="Lucida Console" pitchFamily="49" charset="0"/>
              </a:rPr>
              <a:t>(11)       | NO   | MUL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ContactName</a:t>
            </a:r>
            <a:r>
              <a:rPr lang="pl-PL" sz="1200" dirty="0" smtClean="0">
                <a:latin typeface="Lucida Console" pitchFamily="49" charset="0"/>
              </a:rPr>
              <a:t>    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(30)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QuantityPerUnit</a:t>
            </a:r>
            <a:r>
              <a:rPr lang="pl-PL" sz="1200" dirty="0" smtClean="0">
                <a:latin typeface="Lucida Console" pitchFamily="49" charset="0"/>
              </a:rPr>
              <a:t> | </a:t>
            </a:r>
            <a:r>
              <a:rPr lang="pl-PL" sz="1200" dirty="0" err="1" smtClean="0">
                <a:latin typeface="Lucida Console" pitchFamily="49" charset="0"/>
              </a:rPr>
              <a:t>varchar</a:t>
            </a:r>
            <a:r>
              <a:rPr lang="pl-PL" sz="1200" dirty="0" smtClean="0">
                <a:latin typeface="Lucida Console" pitchFamily="49" charset="0"/>
              </a:rPr>
              <a:t>(20)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UnitPrice</a:t>
            </a:r>
            <a:r>
              <a:rPr lang="pl-PL" sz="1200" dirty="0" smtClean="0">
                <a:latin typeface="Lucida Console" pitchFamily="49" charset="0"/>
              </a:rPr>
              <a:t>       | </a:t>
            </a:r>
            <a:r>
              <a:rPr lang="pl-PL" sz="1200" dirty="0" err="1" smtClean="0">
                <a:latin typeface="Lucida Console" pitchFamily="49" charset="0"/>
              </a:rPr>
              <a:t>decimal</a:t>
            </a:r>
            <a:r>
              <a:rPr lang="pl-PL" sz="1200" dirty="0" smtClean="0">
                <a:latin typeface="Lucida Console" pitchFamily="49" charset="0"/>
              </a:rPr>
              <a:t>(10,2)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UnitsInStock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UnitsOnOrder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ReorderLevel</a:t>
            </a:r>
            <a:r>
              <a:rPr lang="pl-PL" sz="1200" dirty="0" smtClean="0">
                <a:latin typeface="Lucida Console" pitchFamily="49" charset="0"/>
              </a:rPr>
              <a:t>    | </a:t>
            </a:r>
            <a:r>
              <a:rPr lang="pl-PL" sz="1200" dirty="0" err="1" smtClean="0">
                <a:latin typeface="Lucida Console" pitchFamily="49" charset="0"/>
              </a:rPr>
              <a:t>smallint</a:t>
            </a:r>
            <a:r>
              <a:rPr lang="pl-PL" sz="1200" dirty="0" smtClean="0">
                <a:latin typeface="Lucida Console" pitchFamily="49" charset="0"/>
              </a:rPr>
              <a:t>(6)   | YES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| </a:t>
            </a:r>
            <a:r>
              <a:rPr lang="pl-PL" sz="1200" dirty="0" err="1" smtClean="0">
                <a:latin typeface="Lucida Console" pitchFamily="49" charset="0"/>
              </a:rPr>
              <a:t>Discounted</a:t>
            </a:r>
            <a:r>
              <a:rPr lang="pl-PL" sz="1200" dirty="0" smtClean="0">
                <a:latin typeface="Lucida Console" pitchFamily="49" charset="0"/>
              </a:rPr>
              <a:t>      | bit(1)        | NO   |     | NULL    |                |</a:t>
            </a:r>
          </a:p>
          <a:p>
            <a:pPr marL="0" indent="0">
              <a:buNone/>
            </a:pPr>
            <a:r>
              <a:rPr lang="pl-PL" sz="1200" dirty="0" smtClean="0">
                <a:latin typeface="Lucida Console" pitchFamily="49" charset="0"/>
              </a:rPr>
              <a:t>+-----------------+---------------+------+-----+---------+----------------+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46179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Dodawanie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326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Hibernate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67220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478</Words>
  <Application>Microsoft Office PowerPoint</Application>
  <PresentationFormat>Pokaz na ekranie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MySQL + Hibernate</vt:lpstr>
      <vt:lpstr>Instalacja MySQL</vt:lpstr>
      <vt:lpstr>Uruchomienie</vt:lpstr>
      <vt:lpstr>Tworzenie bazy danych</vt:lpstr>
      <vt:lpstr>Tworzenie tabeli</vt:lpstr>
      <vt:lpstr>Opis tabeli</vt:lpstr>
      <vt:lpstr>Dodawanie danych</vt:lpstr>
      <vt:lpstr>Hibernate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+ Hibernate</dc:title>
  <dc:creator>Alicja</dc:creator>
  <cp:lastModifiedBy>Alicja</cp:lastModifiedBy>
  <cp:revision>8</cp:revision>
  <dcterms:created xsi:type="dcterms:W3CDTF">2013-03-17T10:40:47Z</dcterms:created>
  <dcterms:modified xsi:type="dcterms:W3CDTF">2013-03-18T07:19:15Z</dcterms:modified>
</cp:coreProperties>
</file>