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79" r:id="rId4"/>
    <p:sldId id="277" r:id="rId5"/>
    <p:sldId id="268" r:id="rId6"/>
    <p:sldId id="257" r:id="rId7"/>
    <p:sldId id="269" r:id="rId8"/>
    <p:sldId id="258" r:id="rId9"/>
    <p:sldId id="278" r:id="rId10"/>
    <p:sldId id="261" r:id="rId11"/>
    <p:sldId id="259" r:id="rId12"/>
    <p:sldId id="265" r:id="rId13"/>
    <p:sldId id="262" r:id="rId14"/>
    <p:sldId id="270" r:id="rId15"/>
    <p:sldId id="271" r:id="rId16"/>
    <p:sldId id="284" r:id="rId17"/>
    <p:sldId id="285" r:id="rId18"/>
    <p:sldId id="286" r:id="rId19"/>
    <p:sldId id="287" r:id="rId20"/>
    <p:sldId id="288" r:id="rId21"/>
    <p:sldId id="289" r:id="rId22"/>
    <p:sldId id="274" r:id="rId23"/>
    <p:sldId id="280" r:id="rId24"/>
    <p:sldId id="281" r:id="rId25"/>
    <p:sldId id="282" r:id="rId26"/>
    <p:sldId id="283" r:id="rId27"/>
    <p:sldId id="276" r:id="rId28"/>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0602" autoAdjust="0"/>
    <p:restoredTop sz="94676" autoAdjust="0"/>
  </p:normalViewPr>
  <p:slideViewPr>
    <p:cSldViewPr>
      <p:cViewPr>
        <p:scale>
          <a:sx n="60" d="100"/>
          <a:sy n="60" d="100"/>
        </p:scale>
        <p:origin x="-2124" y="-6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1CC7F0E2-2019-447E-84F0-9EF471FF89E6}" type="datetimeFigureOut">
              <a:rPr lang="pl-PL" smtClean="0"/>
              <a:t>2013-04-05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998680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1CC7F0E2-2019-447E-84F0-9EF471FF89E6}" type="datetimeFigureOut">
              <a:rPr lang="pl-PL" smtClean="0"/>
              <a:t>2013-04-05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454949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1CC7F0E2-2019-447E-84F0-9EF471FF89E6}" type="datetimeFigureOut">
              <a:rPr lang="pl-PL" smtClean="0"/>
              <a:t>2013-04-05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11319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1CC7F0E2-2019-447E-84F0-9EF471FF89E6}" type="datetimeFigureOut">
              <a:rPr lang="pl-PL" smtClean="0"/>
              <a:t>2013-04-05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3514689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1CC7F0E2-2019-447E-84F0-9EF471FF89E6}" type="datetimeFigureOut">
              <a:rPr lang="pl-PL" smtClean="0"/>
              <a:t>2013-04-05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2008949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1CC7F0E2-2019-447E-84F0-9EF471FF89E6}" type="datetimeFigureOut">
              <a:rPr lang="pl-PL" smtClean="0"/>
              <a:t>2013-04-05</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1537943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1CC7F0E2-2019-447E-84F0-9EF471FF89E6}" type="datetimeFigureOut">
              <a:rPr lang="pl-PL" smtClean="0"/>
              <a:t>2013-04-05</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1411206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1CC7F0E2-2019-447E-84F0-9EF471FF89E6}" type="datetimeFigureOut">
              <a:rPr lang="pl-PL" smtClean="0"/>
              <a:t>2013-04-05</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3178371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1CC7F0E2-2019-447E-84F0-9EF471FF89E6}" type="datetimeFigureOut">
              <a:rPr lang="pl-PL" smtClean="0"/>
              <a:t>2013-04-05</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79105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1CC7F0E2-2019-447E-84F0-9EF471FF89E6}" type="datetimeFigureOut">
              <a:rPr lang="pl-PL" smtClean="0"/>
              <a:t>2013-04-05</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292056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1CC7F0E2-2019-447E-84F0-9EF471FF89E6}" type="datetimeFigureOut">
              <a:rPr lang="pl-PL" smtClean="0"/>
              <a:t>2013-04-05</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2477159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7F0E2-2019-447E-84F0-9EF471FF89E6}" type="datetimeFigureOut">
              <a:rPr lang="pl-PL" smtClean="0"/>
              <a:t>2013-04-05</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09980B-C6FF-40D6-9D39-79BF82C72BE1}" type="slidenum">
              <a:rPr lang="pl-PL" smtClean="0"/>
              <a:t>‹#›</a:t>
            </a:fld>
            <a:endParaRPr lang="pl-PL"/>
          </a:p>
        </p:txBody>
      </p:sp>
    </p:spTree>
    <p:extLst>
      <p:ext uri="{BB962C8B-B14F-4D97-AF65-F5344CB8AC3E}">
        <p14:creationId xmlns:p14="http://schemas.microsoft.com/office/powerpoint/2010/main" val="586752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t>MySQL + </a:t>
            </a:r>
            <a:r>
              <a:rPr lang="pl-PL" dirty="0" err="1" smtClean="0"/>
              <a:t>Hibernate</a:t>
            </a:r>
            <a:endParaRPr lang="pl-PL" dirty="0"/>
          </a:p>
        </p:txBody>
      </p:sp>
      <p:sp>
        <p:nvSpPr>
          <p:cNvPr id="3" name="Podtytuł 2"/>
          <p:cNvSpPr>
            <a:spLocks noGrp="1"/>
          </p:cNvSpPr>
          <p:nvPr>
            <p:ph type="subTitle" idx="1"/>
          </p:nvPr>
        </p:nvSpPr>
        <p:spPr/>
        <p:txBody>
          <a:bodyPr/>
          <a:lstStyle/>
          <a:p>
            <a:r>
              <a:rPr lang="pl-PL" dirty="0" smtClean="0"/>
              <a:t>Alicja Salamon, Dawid Aksamit</a:t>
            </a:r>
          </a:p>
          <a:p>
            <a:endParaRPr lang="pl-PL" dirty="0"/>
          </a:p>
        </p:txBody>
      </p:sp>
    </p:spTree>
    <p:extLst>
      <p:ext uri="{BB962C8B-B14F-4D97-AF65-F5344CB8AC3E}">
        <p14:creationId xmlns:p14="http://schemas.microsoft.com/office/powerpoint/2010/main" val="16959158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Tworzenie bazy danych</a:t>
            </a:r>
            <a:endParaRPr lang="pl-PL" dirty="0"/>
          </a:p>
        </p:txBody>
      </p:sp>
      <p:sp>
        <p:nvSpPr>
          <p:cNvPr id="3" name="Symbol zastępczy zawartości 2"/>
          <p:cNvSpPr>
            <a:spLocks noGrp="1"/>
          </p:cNvSpPr>
          <p:nvPr>
            <p:ph idx="1"/>
          </p:nvPr>
        </p:nvSpPr>
        <p:spPr>
          <a:xfrm>
            <a:off x="395536" y="1491613"/>
            <a:ext cx="3898776" cy="4525963"/>
          </a:xfrm>
        </p:spPr>
        <p:txBody>
          <a:bodyPr>
            <a:noAutofit/>
          </a:bodyPr>
          <a:lstStyle/>
          <a:p>
            <a:pPr marL="0" indent="0">
              <a:buNone/>
            </a:pPr>
            <a:r>
              <a:rPr lang="en-US" sz="1200" dirty="0" err="1" smtClean="0">
                <a:latin typeface="Lucida Console" pitchFamily="49" charset="0"/>
              </a:rPr>
              <a:t>mysql</a:t>
            </a:r>
            <a:r>
              <a:rPr lang="en-US" sz="1200" dirty="0" smtClean="0">
                <a:latin typeface="Lucida Console" pitchFamily="49" charset="0"/>
              </a:rPr>
              <a:t>&gt; CREATE DATABASE </a:t>
            </a:r>
            <a:r>
              <a:rPr lang="pl-PL" sz="1200" dirty="0" err="1" smtClean="0">
                <a:latin typeface="Lucida Console" pitchFamily="49" charset="0"/>
              </a:rPr>
              <a:t>northwind</a:t>
            </a:r>
            <a:r>
              <a:rPr lang="en-US" sz="1200" dirty="0" smtClean="0">
                <a:latin typeface="Lucida Console" pitchFamily="49" charset="0"/>
              </a:rPr>
              <a:t>;</a:t>
            </a:r>
          </a:p>
          <a:p>
            <a:pPr marL="0" indent="0">
              <a:buNone/>
            </a:pPr>
            <a:r>
              <a:rPr lang="en-US" sz="1200" dirty="0" smtClean="0">
                <a:latin typeface="Lucida Console" pitchFamily="49" charset="0"/>
              </a:rPr>
              <a:t>Query OK, 1 row affected (0.16 sec)</a:t>
            </a:r>
            <a:endParaRPr lang="pl-PL" sz="1200" dirty="0" smtClean="0">
              <a:latin typeface="Lucida Console" pitchFamily="49" charset="0"/>
            </a:endParaRPr>
          </a:p>
          <a:p>
            <a:pPr marL="0" indent="0">
              <a:buNone/>
            </a:pPr>
            <a:endParaRPr lang="pl-PL" sz="1200" dirty="0">
              <a:latin typeface="Lucida Console" pitchFamily="49" charset="0"/>
            </a:endParaRPr>
          </a:p>
          <a:p>
            <a:pPr marL="0" indent="0">
              <a:buNone/>
            </a:pPr>
            <a:r>
              <a:rPr lang="en-US" sz="1200" dirty="0" err="1" smtClean="0">
                <a:latin typeface="Lucida Console" pitchFamily="49" charset="0"/>
              </a:rPr>
              <a:t>mysql</a:t>
            </a:r>
            <a:r>
              <a:rPr lang="en-US" sz="1200" dirty="0" smtClean="0">
                <a:latin typeface="Lucida Console" pitchFamily="49" charset="0"/>
              </a:rPr>
              <a:t>&gt; drop DATABASE </a:t>
            </a:r>
            <a:r>
              <a:rPr lang="pl-PL" sz="1200" dirty="0" err="1" smtClean="0">
                <a:latin typeface="Lucida Console" pitchFamily="49" charset="0"/>
              </a:rPr>
              <a:t>nortwind</a:t>
            </a:r>
            <a:r>
              <a:rPr lang="en-US" sz="1200" dirty="0" smtClean="0">
                <a:latin typeface="Lucida Console" pitchFamily="49" charset="0"/>
              </a:rPr>
              <a:t>;</a:t>
            </a:r>
          </a:p>
          <a:p>
            <a:pPr marL="0" indent="0">
              <a:buNone/>
            </a:pPr>
            <a:r>
              <a:rPr lang="en-US" sz="1200" dirty="0" smtClean="0">
                <a:latin typeface="Lucida Console" pitchFamily="49" charset="0"/>
              </a:rPr>
              <a:t>Query OK, 0 rows affected (1.28 sec)</a:t>
            </a:r>
            <a:endParaRPr lang="pl-PL" sz="1200" dirty="0" smtClean="0">
              <a:latin typeface="Lucida Console" pitchFamily="49" charset="0"/>
            </a:endParaRPr>
          </a:p>
          <a:p>
            <a:pPr marL="0" indent="0">
              <a:buNone/>
            </a:pPr>
            <a:endParaRPr lang="pl-PL" sz="1200" dirty="0">
              <a:latin typeface="Lucida Console" pitchFamily="49" charset="0"/>
            </a:endParaRPr>
          </a:p>
          <a:p>
            <a:pPr marL="0" indent="0">
              <a:buNone/>
            </a:pPr>
            <a:r>
              <a:rPr lang="pl-PL" sz="1200" dirty="0" err="1" smtClean="0">
                <a:latin typeface="Lucida Console" pitchFamily="49" charset="0"/>
              </a:rPr>
              <a:t>mysql</a:t>
            </a:r>
            <a:r>
              <a:rPr lang="pl-PL" sz="1200" dirty="0" smtClean="0">
                <a:latin typeface="Lucida Console" pitchFamily="49" charset="0"/>
              </a:rPr>
              <a:t>&gt; show </a:t>
            </a:r>
            <a:r>
              <a:rPr lang="pl-PL" sz="1200" dirty="0" err="1" smtClean="0">
                <a:latin typeface="Lucida Console" pitchFamily="49" charset="0"/>
              </a:rPr>
              <a:t>databases</a:t>
            </a:r>
            <a:r>
              <a:rPr lang="pl-PL" sz="1200" dirty="0" smtClean="0">
                <a:latin typeface="Lucida Console" pitchFamily="49" charset="0"/>
              </a:rPr>
              <a:t>;</a:t>
            </a:r>
          </a:p>
          <a:p>
            <a:pPr marL="0" indent="0">
              <a:buNone/>
            </a:pPr>
            <a:r>
              <a:rPr lang="pl-PL" sz="1200" dirty="0" smtClean="0">
                <a:latin typeface="Lucida Console" pitchFamily="49" charset="0"/>
              </a:rPr>
              <a:t>+--------------------+</a:t>
            </a:r>
          </a:p>
          <a:p>
            <a:pPr marL="0" indent="0">
              <a:buNone/>
            </a:pPr>
            <a:r>
              <a:rPr lang="pl-PL" sz="1200" dirty="0" smtClean="0">
                <a:latin typeface="Lucida Console" pitchFamily="49" charset="0"/>
              </a:rPr>
              <a:t>| Database           |</a:t>
            </a:r>
          </a:p>
          <a:p>
            <a:pPr marL="0" indent="0">
              <a:buNone/>
            </a:pPr>
            <a:r>
              <a:rPr lang="pl-PL" sz="1200" dirty="0" smtClean="0">
                <a:latin typeface="Lucida Console" pitchFamily="49" charset="0"/>
              </a:rPr>
              <a:t>+--------------------+</a:t>
            </a:r>
          </a:p>
          <a:p>
            <a:pPr marL="0" indent="0">
              <a:buNone/>
            </a:pPr>
            <a:r>
              <a:rPr lang="pl-PL" sz="1200" dirty="0" smtClean="0">
                <a:latin typeface="Lucida Console" pitchFamily="49" charset="0"/>
              </a:rPr>
              <a:t>| </a:t>
            </a:r>
            <a:r>
              <a:rPr lang="pl-PL" sz="1200" dirty="0" err="1" smtClean="0">
                <a:latin typeface="Lucida Console" pitchFamily="49" charset="0"/>
              </a:rPr>
              <a:t>information_schema</a:t>
            </a:r>
            <a:r>
              <a:rPr lang="pl-PL" sz="1200" dirty="0" smtClean="0">
                <a:latin typeface="Lucida Console" pitchFamily="49" charset="0"/>
              </a:rPr>
              <a:t> |</a:t>
            </a:r>
          </a:p>
          <a:p>
            <a:pPr marL="0" indent="0">
              <a:buNone/>
            </a:pPr>
            <a:r>
              <a:rPr lang="pl-PL" sz="1200" dirty="0" smtClean="0">
                <a:latin typeface="Lucida Console" pitchFamily="49" charset="0"/>
              </a:rPr>
              <a:t>| </a:t>
            </a:r>
            <a:r>
              <a:rPr lang="pl-PL" sz="1200" dirty="0" err="1" smtClean="0">
                <a:latin typeface="Lucida Console" pitchFamily="49" charset="0"/>
              </a:rPr>
              <a:t>mysql</a:t>
            </a:r>
            <a:r>
              <a:rPr lang="pl-PL" sz="1200" dirty="0" smtClean="0">
                <a:latin typeface="Lucida Console" pitchFamily="49" charset="0"/>
              </a:rPr>
              <a:t>              |</a:t>
            </a:r>
          </a:p>
          <a:p>
            <a:pPr marL="0" indent="0">
              <a:buNone/>
            </a:pPr>
            <a:r>
              <a:rPr lang="pl-PL" sz="1200" dirty="0" smtClean="0">
                <a:latin typeface="Lucida Console" pitchFamily="49" charset="0"/>
              </a:rPr>
              <a:t>| </a:t>
            </a:r>
            <a:r>
              <a:rPr lang="pl-PL" sz="1200" dirty="0" err="1" smtClean="0">
                <a:latin typeface="Lucida Console" pitchFamily="49" charset="0"/>
              </a:rPr>
              <a:t>northwind</a:t>
            </a:r>
            <a:r>
              <a:rPr lang="pl-PL" sz="1200" dirty="0" smtClean="0">
                <a:latin typeface="Lucida Console" pitchFamily="49" charset="0"/>
              </a:rPr>
              <a:t>          |</a:t>
            </a:r>
          </a:p>
          <a:p>
            <a:pPr marL="0" indent="0">
              <a:buNone/>
            </a:pPr>
            <a:r>
              <a:rPr lang="pl-PL" sz="1200" dirty="0" smtClean="0">
                <a:latin typeface="Lucida Console" pitchFamily="49" charset="0"/>
              </a:rPr>
              <a:t>| test               |</a:t>
            </a:r>
          </a:p>
          <a:p>
            <a:pPr marL="0" indent="0">
              <a:buNone/>
            </a:pPr>
            <a:r>
              <a:rPr lang="pl-PL" sz="1200" dirty="0" smtClean="0">
                <a:latin typeface="Lucida Console" pitchFamily="49" charset="0"/>
              </a:rPr>
              <a:t>| </a:t>
            </a:r>
            <a:r>
              <a:rPr lang="pl-PL" sz="1200" dirty="0" err="1" smtClean="0">
                <a:latin typeface="Lucida Console" pitchFamily="49" charset="0"/>
              </a:rPr>
              <a:t>world</a:t>
            </a:r>
            <a:r>
              <a:rPr lang="pl-PL" sz="1200" dirty="0" smtClean="0">
                <a:latin typeface="Lucida Console" pitchFamily="49" charset="0"/>
              </a:rPr>
              <a:t>              |</a:t>
            </a:r>
          </a:p>
          <a:p>
            <a:pPr marL="0" indent="0">
              <a:buNone/>
            </a:pPr>
            <a:r>
              <a:rPr lang="pl-PL" sz="1200" dirty="0" smtClean="0">
                <a:latin typeface="Lucida Console" pitchFamily="49" charset="0"/>
              </a:rPr>
              <a:t>+--------------------+</a:t>
            </a:r>
          </a:p>
          <a:p>
            <a:pPr marL="0" indent="0">
              <a:buNone/>
            </a:pPr>
            <a:endParaRPr lang="pl-PL" sz="1400" dirty="0" smtClean="0">
              <a:latin typeface="Lucida Console" pitchFamily="49" charset="0"/>
            </a:endParaRPr>
          </a:p>
        </p:txBody>
      </p:sp>
      <p:sp>
        <p:nvSpPr>
          <p:cNvPr id="4" name="Symbol zastępczy zawartości 2"/>
          <p:cNvSpPr txBox="1">
            <a:spLocks/>
          </p:cNvSpPr>
          <p:nvPr/>
        </p:nvSpPr>
        <p:spPr>
          <a:xfrm>
            <a:off x="4788024" y="1484784"/>
            <a:ext cx="3898776" cy="51845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err="1" smtClean="0">
                <a:latin typeface="Lucida Console" pitchFamily="49" charset="0"/>
              </a:rPr>
              <a:t>mysql</a:t>
            </a:r>
            <a:r>
              <a:rPr lang="en-US" sz="1200" dirty="0" smtClean="0">
                <a:latin typeface="Lucida Console" pitchFamily="49" charset="0"/>
              </a:rPr>
              <a:t>&gt; USE </a:t>
            </a:r>
            <a:r>
              <a:rPr lang="pl-PL" sz="1200" dirty="0" err="1" smtClean="0">
                <a:latin typeface="Lucida Console" pitchFamily="49" charset="0"/>
              </a:rPr>
              <a:t>northwind</a:t>
            </a:r>
            <a:endParaRPr lang="pl-PL" sz="1200" dirty="0" smtClean="0">
              <a:latin typeface="Lucida Console" pitchFamily="49" charset="0"/>
            </a:endParaRPr>
          </a:p>
          <a:p>
            <a:pPr marL="0" indent="0">
              <a:buFont typeface="Arial" pitchFamily="34" charset="0"/>
              <a:buNone/>
            </a:pPr>
            <a:r>
              <a:rPr lang="en-US" sz="1200" dirty="0" smtClean="0">
                <a:latin typeface="Lucida Console" pitchFamily="49" charset="0"/>
              </a:rPr>
              <a:t>Database changed</a:t>
            </a:r>
            <a:endParaRPr lang="pl-PL" sz="1200" dirty="0" smtClean="0">
              <a:latin typeface="Lucida Console" pitchFamily="49" charset="0"/>
            </a:endParaRPr>
          </a:p>
          <a:p>
            <a:pPr marL="0" indent="0">
              <a:buFont typeface="Arial" pitchFamily="34" charset="0"/>
              <a:buNone/>
            </a:pPr>
            <a:endParaRPr lang="pl-PL" sz="1200" dirty="0">
              <a:latin typeface="Lucida Console" pitchFamily="49" charset="0"/>
            </a:endParaRPr>
          </a:p>
          <a:p>
            <a:pPr marL="0" indent="0">
              <a:buNone/>
            </a:pPr>
            <a:r>
              <a:rPr lang="pl-PL" sz="1200" dirty="0" err="1" smtClean="0">
                <a:latin typeface="Lucida Console" pitchFamily="49" charset="0"/>
              </a:rPr>
              <a:t>mysql</a:t>
            </a:r>
            <a:r>
              <a:rPr lang="pl-PL" sz="1200" dirty="0" smtClean="0">
                <a:latin typeface="Lucida Console" pitchFamily="49" charset="0"/>
              </a:rPr>
              <a:t>&gt; show </a:t>
            </a:r>
            <a:r>
              <a:rPr lang="pl-PL" sz="1200" dirty="0" err="1" smtClean="0">
                <a:latin typeface="Lucida Console" pitchFamily="49" charset="0"/>
              </a:rPr>
              <a:t>tables</a:t>
            </a:r>
            <a:r>
              <a:rPr lang="pl-PL" sz="1200" dirty="0" smtClean="0">
                <a:latin typeface="Lucida Console" pitchFamily="49" charset="0"/>
              </a:rPr>
              <a:t>;</a:t>
            </a:r>
          </a:p>
          <a:p>
            <a:pPr marL="0" indent="0">
              <a:buNone/>
            </a:pPr>
            <a:r>
              <a:rPr lang="pl-PL" sz="1200" dirty="0">
                <a:latin typeface="Lucida Console" pitchFamily="49" charset="0"/>
              </a:rPr>
              <a:t>+--------------------------+</a:t>
            </a:r>
          </a:p>
          <a:p>
            <a:pPr marL="0" indent="0">
              <a:buNone/>
            </a:pPr>
            <a:r>
              <a:rPr lang="pl-PL" sz="1200" dirty="0">
                <a:latin typeface="Lucida Console" pitchFamily="49" charset="0"/>
              </a:rPr>
              <a:t>| </a:t>
            </a:r>
            <a:r>
              <a:rPr lang="pl-PL" sz="1200" dirty="0" err="1" smtClean="0">
                <a:latin typeface="Lucida Console" pitchFamily="49" charset="0"/>
              </a:rPr>
              <a:t>Tables_in_northwind</a:t>
            </a:r>
            <a:r>
              <a:rPr lang="pl-PL" sz="1200" dirty="0" smtClean="0">
                <a:latin typeface="Lucida Console" pitchFamily="49" charset="0"/>
              </a:rPr>
              <a:t> </a:t>
            </a:r>
            <a:r>
              <a:rPr lang="pl-PL" sz="1200" dirty="0">
                <a:latin typeface="Lucida Console" pitchFamily="49" charset="0"/>
              </a:rPr>
              <a:t>|</a:t>
            </a:r>
          </a:p>
          <a:p>
            <a:pPr marL="0" indent="0">
              <a:buNone/>
            </a:pPr>
            <a:r>
              <a:rPr lang="pl-PL" sz="1200" dirty="0">
                <a:latin typeface="Lucida Console" pitchFamily="49" charset="0"/>
              </a:rPr>
              <a:t>+--------------------------+</a:t>
            </a:r>
          </a:p>
          <a:p>
            <a:pPr marL="0" indent="0">
              <a:buNone/>
            </a:pPr>
            <a:r>
              <a:rPr lang="pl-PL" sz="1200" dirty="0">
                <a:latin typeface="Lucida Console" pitchFamily="49" charset="0"/>
              </a:rPr>
              <a:t>| </a:t>
            </a:r>
            <a:r>
              <a:rPr lang="pl-PL" sz="1200" dirty="0" err="1">
                <a:latin typeface="Lucida Console" pitchFamily="49" charset="0"/>
              </a:rPr>
              <a:t>categories</a:t>
            </a:r>
            <a:r>
              <a:rPr lang="pl-PL" sz="1200" dirty="0">
                <a:latin typeface="Lucida Console" pitchFamily="49" charset="0"/>
              </a:rPr>
              <a:t>               |</a:t>
            </a:r>
          </a:p>
          <a:p>
            <a:pPr marL="0" indent="0">
              <a:buNone/>
            </a:pPr>
            <a:r>
              <a:rPr lang="pl-PL" sz="1200" dirty="0">
                <a:latin typeface="Lucida Console" pitchFamily="49" charset="0"/>
              </a:rPr>
              <a:t>| </a:t>
            </a:r>
            <a:r>
              <a:rPr lang="pl-PL" sz="1200" dirty="0" err="1">
                <a:latin typeface="Lucida Console" pitchFamily="49" charset="0"/>
              </a:rPr>
              <a:t>customers</a:t>
            </a:r>
            <a:r>
              <a:rPr lang="pl-PL" sz="1200" dirty="0">
                <a:latin typeface="Lucida Console" pitchFamily="49" charset="0"/>
              </a:rPr>
              <a:t>                |</a:t>
            </a:r>
          </a:p>
          <a:p>
            <a:pPr marL="0" indent="0">
              <a:buNone/>
            </a:pPr>
            <a:r>
              <a:rPr lang="pl-PL" sz="1200" dirty="0">
                <a:latin typeface="Lucida Console" pitchFamily="49" charset="0"/>
              </a:rPr>
              <a:t>| </a:t>
            </a:r>
            <a:r>
              <a:rPr lang="pl-PL" sz="1200" dirty="0" err="1">
                <a:latin typeface="Lucida Console" pitchFamily="49" charset="0"/>
              </a:rPr>
              <a:t>employees</a:t>
            </a:r>
            <a:r>
              <a:rPr lang="pl-PL" sz="1200" dirty="0">
                <a:latin typeface="Lucida Console" pitchFamily="49" charset="0"/>
              </a:rPr>
              <a:t>                |</a:t>
            </a:r>
          </a:p>
          <a:p>
            <a:pPr marL="0" indent="0">
              <a:buNone/>
            </a:pPr>
            <a:r>
              <a:rPr lang="pl-PL" sz="1200" dirty="0">
                <a:latin typeface="Lucida Console" pitchFamily="49" charset="0"/>
              </a:rPr>
              <a:t>| </a:t>
            </a:r>
            <a:r>
              <a:rPr lang="pl-PL" sz="1200" dirty="0" err="1">
                <a:latin typeface="Lucida Console" pitchFamily="49" charset="0"/>
              </a:rPr>
              <a:t>orderdetails</a:t>
            </a:r>
            <a:r>
              <a:rPr lang="pl-PL" sz="1200" dirty="0">
                <a:latin typeface="Lucida Console" pitchFamily="49" charset="0"/>
              </a:rPr>
              <a:t>             |</a:t>
            </a:r>
          </a:p>
          <a:p>
            <a:pPr marL="0" indent="0">
              <a:buNone/>
            </a:pPr>
            <a:r>
              <a:rPr lang="pl-PL" sz="1200" dirty="0">
                <a:latin typeface="Lucida Console" pitchFamily="49" charset="0"/>
              </a:rPr>
              <a:t>| </a:t>
            </a:r>
            <a:r>
              <a:rPr lang="pl-PL" sz="1200" dirty="0" err="1">
                <a:latin typeface="Lucida Console" pitchFamily="49" charset="0"/>
              </a:rPr>
              <a:t>orders</a:t>
            </a:r>
            <a:r>
              <a:rPr lang="pl-PL" sz="1200" dirty="0">
                <a:latin typeface="Lucida Console" pitchFamily="49" charset="0"/>
              </a:rPr>
              <a:t>                   |</a:t>
            </a:r>
          </a:p>
          <a:p>
            <a:pPr marL="0" indent="0">
              <a:buNone/>
            </a:pPr>
            <a:r>
              <a:rPr lang="pl-PL" sz="1200" dirty="0">
                <a:latin typeface="Lucida Console" pitchFamily="49" charset="0"/>
              </a:rPr>
              <a:t>| products                 |</a:t>
            </a:r>
          </a:p>
          <a:p>
            <a:pPr marL="0" indent="0">
              <a:buNone/>
            </a:pPr>
            <a:r>
              <a:rPr lang="pl-PL" sz="1200" dirty="0">
                <a:latin typeface="Lucida Console" pitchFamily="49" charset="0"/>
              </a:rPr>
              <a:t>| </a:t>
            </a:r>
            <a:r>
              <a:rPr lang="pl-PL" sz="1200" dirty="0" err="1">
                <a:latin typeface="Lucida Console" pitchFamily="49" charset="0"/>
              </a:rPr>
              <a:t>shippers</a:t>
            </a:r>
            <a:r>
              <a:rPr lang="pl-PL" sz="1200" dirty="0">
                <a:latin typeface="Lucida Console" pitchFamily="49" charset="0"/>
              </a:rPr>
              <a:t>                 |</a:t>
            </a:r>
          </a:p>
          <a:p>
            <a:pPr marL="0" indent="0">
              <a:buNone/>
            </a:pPr>
            <a:r>
              <a:rPr lang="pl-PL" sz="1200" dirty="0">
                <a:latin typeface="Lucida Console" pitchFamily="49" charset="0"/>
              </a:rPr>
              <a:t>| </a:t>
            </a:r>
            <a:r>
              <a:rPr lang="pl-PL" sz="1200" dirty="0" err="1">
                <a:latin typeface="Lucida Console" pitchFamily="49" charset="0"/>
              </a:rPr>
              <a:t>suppliers</a:t>
            </a:r>
            <a:r>
              <a:rPr lang="pl-PL" sz="1200" dirty="0">
                <a:latin typeface="Lucida Console" pitchFamily="49" charset="0"/>
              </a:rPr>
              <a:t>                |</a:t>
            </a:r>
          </a:p>
          <a:p>
            <a:pPr marL="0" indent="0">
              <a:buNone/>
            </a:pPr>
            <a:r>
              <a:rPr lang="pl-PL" sz="1200" dirty="0">
                <a:latin typeface="Lucida Console" pitchFamily="49" charset="0"/>
              </a:rPr>
              <a:t>+--------------------------+</a:t>
            </a:r>
          </a:p>
        </p:txBody>
      </p:sp>
    </p:spTree>
    <p:extLst>
      <p:ext uri="{BB962C8B-B14F-4D97-AF65-F5344CB8AC3E}">
        <p14:creationId xmlns:p14="http://schemas.microsoft.com/office/powerpoint/2010/main" val="35718526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t>Tworzenie tabeli</a:t>
            </a:r>
            <a:endParaRPr lang="pl-PL" dirty="0"/>
          </a:p>
        </p:txBody>
      </p:sp>
      <p:sp>
        <p:nvSpPr>
          <p:cNvPr id="3" name="Symbol zastępczy zawartości 2"/>
          <p:cNvSpPr>
            <a:spLocks noGrp="1"/>
          </p:cNvSpPr>
          <p:nvPr>
            <p:ph idx="1"/>
          </p:nvPr>
        </p:nvSpPr>
        <p:spPr>
          <a:xfrm>
            <a:off x="594032" y="1556792"/>
            <a:ext cx="8532440" cy="4392488"/>
          </a:xfrm>
        </p:spPr>
        <p:txBody>
          <a:bodyPr>
            <a:noAutofit/>
          </a:bodyPr>
          <a:lstStyle/>
          <a:p>
            <a:pPr marL="0" indent="0">
              <a:buNone/>
            </a:pPr>
            <a:r>
              <a:rPr lang="pl-PL" sz="1600" dirty="0">
                <a:latin typeface="Lucida Console" pitchFamily="49" charset="0"/>
              </a:rPr>
              <a:t>CREATE TABLE Products(</a:t>
            </a:r>
            <a:br>
              <a:rPr lang="pl-PL" sz="1600" dirty="0">
                <a:latin typeface="Lucida Console" pitchFamily="49" charset="0"/>
              </a:rPr>
            </a:br>
            <a:r>
              <a:rPr lang="pl-PL" sz="1600" dirty="0" smtClean="0">
                <a:latin typeface="Lucida Console" pitchFamily="49" charset="0"/>
              </a:rPr>
              <a:t>	</a:t>
            </a:r>
            <a:r>
              <a:rPr lang="pl-PL" sz="1600" dirty="0" err="1" smtClean="0">
                <a:latin typeface="Lucida Console" pitchFamily="49" charset="0"/>
              </a:rPr>
              <a:t>ProductID</a:t>
            </a:r>
            <a:r>
              <a:rPr lang="pl-PL" sz="1600" dirty="0" smtClean="0">
                <a:latin typeface="Lucida Console" pitchFamily="49" charset="0"/>
              </a:rPr>
              <a:t> </a:t>
            </a:r>
            <a:r>
              <a:rPr lang="pl-PL" sz="1600" dirty="0" smtClean="0">
                <a:solidFill>
                  <a:srgbClr val="FF0000"/>
                </a:solidFill>
                <a:latin typeface="Lucida Console" pitchFamily="49" charset="0"/>
              </a:rPr>
              <a:t>INT NOT NULL AUTO_INCREMENT</a:t>
            </a:r>
            <a:r>
              <a:rPr lang="pl-PL" sz="1600" dirty="0" smtClean="0">
                <a:latin typeface="Lucida Console" pitchFamily="49" charset="0"/>
              </a:rPr>
              <a:t>,</a:t>
            </a:r>
            <a:br>
              <a:rPr lang="pl-PL" sz="1600" dirty="0" smtClean="0">
                <a:latin typeface="Lucida Console" pitchFamily="49" charset="0"/>
              </a:rPr>
            </a:br>
            <a:r>
              <a:rPr lang="pl-PL" sz="1600" dirty="0" smtClean="0">
                <a:latin typeface="Lucida Console" pitchFamily="49" charset="0"/>
              </a:rPr>
              <a:t>	</a:t>
            </a:r>
            <a:r>
              <a:rPr lang="pl-PL" sz="1600" dirty="0" err="1" smtClean="0">
                <a:latin typeface="Lucida Console" pitchFamily="49" charset="0"/>
              </a:rPr>
              <a:t>ProductName</a:t>
            </a:r>
            <a:r>
              <a:rPr lang="pl-PL" sz="1600" dirty="0" smtClean="0">
                <a:latin typeface="Lucida Console" pitchFamily="49" charset="0"/>
              </a:rPr>
              <a:t> VARCHAR(40) NOT NULL,</a:t>
            </a:r>
            <a:br>
              <a:rPr lang="pl-PL" sz="1600" dirty="0" smtClean="0">
                <a:latin typeface="Lucida Console" pitchFamily="49" charset="0"/>
              </a:rPr>
            </a:br>
            <a:r>
              <a:rPr lang="pl-PL" sz="1600" dirty="0" smtClean="0">
                <a:latin typeface="Lucida Console" pitchFamily="49" charset="0"/>
              </a:rPr>
              <a:t>	</a:t>
            </a:r>
            <a:r>
              <a:rPr lang="pl-PL" sz="1600" dirty="0" err="1" smtClean="0">
                <a:latin typeface="Lucida Console" pitchFamily="49" charset="0"/>
              </a:rPr>
              <a:t>SupplierID</a:t>
            </a:r>
            <a:r>
              <a:rPr lang="pl-PL" sz="1600" dirty="0" smtClean="0">
                <a:latin typeface="Lucida Console" pitchFamily="49" charset="0"/>
              </a:rPr>
              <a:t> INT NOT NULL,</a:t>
            </a:r>
            <a:br>
              <a:rPr lang="pl-PL" sz="1600" dirty="0" smtClean="0">
                <a:latin typeface="Lucida Console" pitchFamily="49" charset="0"/>
              </a:rPr>
            </a:br>
            <a:r>
              <a:rPr lang="pl-PL" sz="1600" dirty="0" smtClean="0">
                <a:latin typeface="Lucida Console" pitchFamily="49" charset="0"/>
              </a:rPr>
              <a:t>	</a:t>
            </a:r>
            <a:r>
              <a:rPr lang="pl-PL" sz="1600" dirty="0" err="1" smtClean="0">
                <a:latin typeface="Lucida Console" pitchFamily="49" charset="0"/>
              </a:rPr>
              <a:t>CategoryID</a:t>
            </a:r>
            <a:r>
              <a:rPr lang="pl-PL" sz="1600" dirty="0" smtClean="0">
                <a:latin typeface="Lucida Console" pitchFamily="49" charset="0"/>
              </a:rPr>
              <a:t> INT NOT NULL,</a:t>
            </a:r>
            <a:br>
              <a:rPr lang="pl-PL" sz="1600" dirty="0" smtClean="0">
                <a:latin typeface="Lucida Console" pitchFamily="49" charset="0"/>
              </a:rPr>
            </a:br>
            <a:r>
              <a:rPr lang="pl-PL" sz="1600" dirty="0" smtClean="0">
                <a:latin typeface="Lucida Console" pitchFamily="49" charset="0"/>
              </a:rPr>
              <a:t>	</a:t>
            </a:r>
            <a:r>
              <a:rPr lang="pl-PL" sz="1600" dirty="0" err="1" smtClean="0">
                <a:latin typeface="Lucida Console" pitchFamily="49" charset="0"/>
              </a:rPr>
              <a:t>QuantityPerUnit</a:t>
            </a:r>
            <a:r>
              <a:rPr lang="pl-PL" sz="1600" dirty="0" smtClean="0">
                <a:latin typeface="Lucida Console" pitchFamily="49" charset="0"/>
              </a:rPr>
              <a:t> VARCHAR(20),</a:t>
            </a:r>
            <a:br>
              <a:rPr lang="pl-PL" sz="1600" dirty="0" smtClean="0">
                <a:latin typeface="Lucida Console" pitchFamily="49" charset="0"/>
              </a:rPr>
            </a:br>
            <a:r>
              <a:rPr lang="pl-PL" sz="1600" dirty="0" smtClean="0">
                <a:latin typeface="Lucida Console" pitchFamily="49" charset="0"/>
              </a:rPr>
              <a:t>	</a:t>
            </a:r>
            <a:r>
              <a:rPr lang="pl-PL" sz="1600" dirty="0" err="1" smtClean="0">
                <a:latin typeface="Lucida Console" pitchFamily="49" charset="0"/>
              </a:rPr>
              <a:t>UnitPrice</a:t>
            </a:r>
            <a:r>
              <a:rPr lang="pl-PL" sz="1600" dirty="0" smtClean="0">
                <a:latin typeface="Lucida Console" pitchFamily="49" charset="0"/>
              </a:rPr>
              <a:t> FLOAT </a:t>
            </a:r>
            <a:r>
              <a:rPr lang="pl-PL" sz="1600" dirty="0" smtClean="0">
                <a:solidFill>
                  <a:srgbClr val="FF0000"/>
                </a:solidFill>
                <a:latin typeface="Lucida Console" pitchFamily="49" charset="0"/>
              </a:rPr>
              <a:t>DEFAULT 0,</a:t>
            </a:r>
            <a:r>
              <a:rPr lang="pl-PL" sz="1600" dirty="0" smtClean="0">
                <a:latin typeface="Lucida Console" pitchFamily="49" charset="0"/>
              </a:rPr>
              <a:t/>
            </a:r>
            <a:br>
              <a:rPr lang="pl-PL" sz="1600" dirty="0" smtClean="0">
                <a:latin typeface="Lucida Console" pitchFamily="49" charset="0"/>
              </a:rPr>
            </a:br>
            <a:r>
              <a:rPr lang="pl-PL" sz="1600" dirty="0" smtClean="0">
                <a:latin typeface="Lucida Console" pitchFamily="49" charset="0"/>
              </a:rPr>
              <a:t>	</a:t>
            </a:r>
            <a:r>
              <a:rPr lang="pl-PL" sz="1600" dirty="0" err="1" smtClean="0">
                <a:latin typeface="Lucida Console" pitchFamily="49" charset="0"/>
              </a:rPr>
              <a:t>UnitsInStock</a:t>
            </a:r>
            <a:r>
              <a:rPr lang="pl-PL" sz="1600" dirty="0" smtClean="0">
                <a:latin typeface="Lucida Console" pitchFamily="49" charset="0"/>
              </a:rPr>
              <a:t> SMALLINT DEFAULT 0,</a:t>
            </a:r>
            <a:br>
              <a:rPr lang="pl-PL" sz="1600" dirty="0" smtClean="0">
                <a:latin typeface="Lucida Console" pitchFamily="49" charset="0"/>
              </a:rPr>
            </a:br>
            <a:r>
              <a:rPr lang="pl-PL" sz="1600" dirty="0" smtClean="0">
                <a:latin typeface="Lucida Console" pitchFamily="49" charset="0"/>
              </a:rPr>
              <a:t>	</a:t>
            </a:r>
            <a:r>
              <a:rPr lang="pl-PL" sz="1600" dirty="0" err="1" smtClean="0">
                <a:latin typeface="Lucida Console" pitchFamily="49" charset="0"/>
              </a:rPr>
              <a:t>UnitsOnOrder</a:t>
            </a:r>
            <a:r>
              <a:rPr lang="pl-PL" sz="1600" dirty="0" smtClean="0">
                <a:latin typeface="Lucida Console" pitchFamily="49" charset="0"/>
              </a:rPr>
              <a:t> SMALLINT DEFAULT 0,</a:t>
            </a:r>
            <a:br>
              <a:rPr lang="pl-PL" sz="1600" dirty="0" smtClean="0">
                <a:latin typeface="Lucida Console" pitchFamily="49" charset="0"/>
              </a:rPr>
            </a:br>
            <a:r>
              <a:rPr lang="pl-PL" sz="1600" dirty="0" smtClean="0">
                <a:latin typeface="Lucida Console" pitchFamily="49" charset="0"/>
              </a:rPr>
              <a:t>	</a:t>
            </a:r>
            <a:r>
              <a:rPr lang="pl-PL" sz="1600" dirty="0" err="1" smtClean="0">
                <a:latin typeface="Lucida Console" pitchFamily="49" charset="0"/>
              </a:rPr>
              <a:t>ReorderLevel</a:t>
            </a:r>
            <a:r>
              <a:rPr lang="pl-PL" sz="1600" dirty="0" smtClean="0">
                <a:latin typeface="Lucida Console" pitchFamily="49" charset="0"/>
              </a:rPr>
              <a:t> SMALLINT DEFAULT 0,</a:t>
            </a:r>
            <a:br>
              <a:rPr lang="pl-PL" sz="1600" dirty="0" smtClean="0">
                <a:latin typeface="Lucida Console" pitchFamily="49" charset="0"/>
              </a:rPr>
            </a:br>
            <a:r>
              <a:rPr lang="pl-PL" sz="1600" dirty="0" smtClean="0">
                <a:latin typeface="Lucida Console" pitchFamily="49" charset="0"/>
              </a:rPr>
              <a:t>	</a:t>
            </a:r>
            <a:r>
              <a:rPr lang="pl-PL" sz="1600" dirty="0" err="1" smtClean="0">
                <a:latin typeface="Lucida Console" pitchFamily="49" charset="0"/>
              </a:rPr>
              <a:t>Discontinued</a:t>
            </a:r>
            <a:r>
              <a:rPr lang="pl-PL" sz="1600" dirty="0" smtClean="0">
                <a:latin typeface="Lucida Console" pitchFamily="49" charset="0"/>
              </a:rPr>
              <a:t> TINYINT DEFAULT 0 NOT NULL,</a:t>
            </a:r>
            <a:br>
              <a:rPr lang="pl-PL" sz="1600" dirty="0" smtClean="0">
                <a:latin typeface="Lucida Console" pitchFamily="49" charset="0"/>
              </a:rPr>
            </a:br>
            <a:r>
              <a:rPr lang="pl-PL" sz="1600" dirty="0" smtClean="0">
                <a:latin typeface="Lucida Console" pitchFamily="49" charset="0"/>
              </a:rPr>
              <a:t>	</a:t>
            </a:r>
            <a:r>
              <a:rPr lang="pl-PL" sz="1600" dirty="0" smtClean="0">
                <a:solidFill>
                  <a:srgbClr val="FF0000"/>
                </a:solidFill>
                <a:latin typeface="Lucida Console" pitchFamily="49" charset="0"/>
              </a:rPr>
              <a:t>FOREIGN KEY (</a:t>
            </a:r>
            <a:r>
              <a:rPr lang="pl-PL" sz="1600" dirty="0" err="1" smtClean="0">
                <a:solidFill>
                  <a:srgbClr val="FF0000"/>
                </a:solidFill>
                <a:latin typeface="Lucida Console" pitchFamily="49" charset="0"/>
              </a:rPr>
              <a:t>CategoryID</a:t>
            </a:r>
            <a:r>
              <a:rPr lang="pl-PL" sz="1600" dirty="0" smtClean="0">
                <a:solidFill>
                  <a:srgbClr val="FF0000"/>
                </a:solidFill>
                <a:latin typeface="Lucida Console" pitchFamily="49" charset="0"/>
              </a:rPr>
              <a:t>) REFERENCES </a:t>
            </a:r>
            <a:r>
              <a:rPr lang="pl-PL" sz="1600" dirty="0" err="1" smtClean="0">
                <a:solidFill>
                  <a:srgbClr val="FF0000"/>
                </a:solidFill>
                <a:latin typeface="Lucida Console" pitchFamily="49" charset="0"/>
              </a:rPr>
              <a:t>Categories</a:t>
            </a:r>
            <a:r>
              <a:rPr lang="pl-PL" sz="1600" dirty="0" smtClean="0">
                <a:solidFill>
                  <a:srgbClr val="FF0000"/>
                </a:solidFill>
                <a:latin typeface="Lucida Console" pitchFamily="49" charset="0"/>
              </a:rPr>
              <a:t> (</a:t>
            </a:r>
            <a:r>
              <a:rPr lang="pl-PL" sz="1600" dirty="0" err="1" smtClean="0">
                <a:solidFill>
                  <a:srgbClr val="FF0000"/>
                </a:solidFill>
                <a:latin typeface="Lucida Console" pitchFamily="49" charset="0"/>
              </a:rPr>
              <a:t>CategoryID</a:t>
            </a:r>
            <a:r>
              <a:rPr lang="pl-PL" sz="1600" dirty="0" smtClean="0">
                <a:solidFill>
                  <a:srgbClr val="FF0000"/>
                </a:solidFill>
                <a:latin typeface="Lucida Console" pitchFamily="49" charset="0"/>
              </a:rPr>
              <a:t>),</a:t>
            </a:r>
            <a:br>
              <a:rPr lang="pl-PL" sz="1600" dirty="0" smtClean="0">
                <a:solidFill>
                  <a:srgbClr val="FF0000"/>
                </a:solidFill>
                <a:latin typeface="Lucida Console" pitchFamily="49" charset="0"/>
              </a:rPr>
            </a:br>
            <a:r>
              <a:rPr lang="pl-PL" sz="1600" dirty="0" smtClean="0">
                <a:latin typeface="Lucida Console" pitchFamily="49" charset="0"/>
              </a:rPr>
              <a:t>	FOREIGN KEY (</a:t>
            </a:r>
            <a:r>
              <a:rPr lang="pl-PL" sz="1600" dirty="0" err="1" smtClean="0">
                <a:latin typeface="Lucida Console" pitchFamily="49" charset="0"/>
              </a:rPr>
              <a:t>SupplierID</a:t>
            </a:r>
            <a:r>
              <a:rPr lang="pl-PL" sz="1600" dirty="0" smtClean="0">
                <a:latin typeface="Lucida Console" pitchFamily="49" charset="0"/>
              </a:rPr>
              <a:t>) REFERENCES Suppliers (</a:t>
            </a:r>
            <a:r>
              <a:rPr lang="pl-PL" sz="1600" dirty="0" err="1" smtClean="0">
                <a:latin typeface="Lucida Console" pitchFamily="49" charset="0"/>
              </a:rPr>
              <a:t>SupplierID</a:t>
            </a:r>
            <a:r>
              <a:rPr lang="pl-PL" sz="1600" dirty="0" smtClean="0">
                <a:latin typeface="Lucida Console" pitchFamily="49" charset="0"/>
              </a:rPr>
              <a:t>),</a:t>
            </a:r>
            <a:br>
              <a:rPr lang="pl-PL" sz="1600" dirty="0" smtClean="0">
                <a:latin typeface="Lucida Console" pitchFamily="49" charset="0"/>
              </a:rPr>
            </a:br>
            <a:r>
              <a:rPr lang="pl-PL" sz="1600" dirty="0" smtClean="0">
                <a:latin typeface="Lucida Console" pitchFamily="49" charset="0"/>
              </a:rPr>
              <a:t>	</a:t>
            </a:r>
            <a:r>
              <a:rPr lang="pl-PL" sz="1600" dirty="0" smtClean="0">
                <a:solidFill>
                  <a:srgbClr val="FF0000"/>
                </a:solidFill>
                <a:latin typeface="Lucida Console" pitchFamily="49" charset="0"/>
              </a:rPr>
              <a:t>PRIMARY KEY (</a:t>
            </a:r>
            <a:r>
              <a:rPr lang="pl-PL" sz="1600" dirty="0" err="1" smtClean="0">
                <a:solidFill>
                  <a:srgbClr val="FF0000"/>
                </a:solidFill>
                <a:latin typeface="Lucida Console" pitchFamily="49" charset="0"/>
              </a:rPr>
              <a:t>ProductID</a:t>
            </a:r>
            <a:r>
              <a:rPr lang="pl-PL" sz="1600" dirty="0" smtClean="0">
                <a:solidFill>
                  <a:srgbClr val="FF0000"/>
                </a:solidFill>
                <a:latin typeface="Lucida Console" pitchFamily="49" charset="0"/>
              </a:rPr>
              <a:t>),</a:t>
            </a:r>
            <a:br>
              <a:rPr lang="pl-PL" sz="1600" dirty="0" smtClean="0">
                <a:solidFill>
                  <a:srgbClr val="FF0000"/>
                </a:solidFill>
                <a:latin typeface="Lucida Console" pitchFamily="49" charset="0"/>
              </a:rPr>
            </a:br>
            <a:r>
              <a:rPr lang="pl-PL" sz="1600" dirty="0" smtClean="0">
                <a:solidFill>
                  <a:srgbClr val="FF0000"/>
                </a:solidFill>
                <a:latin typeface="Lucida Console" pitchFamily="49" charset="0"/>
              </a:rPr>
              <a:t>	INDEX </a:t>
            </a:r>
            <a:r>
              <a:rPr lang="pl-PL" sz="1600" dirty="0" err="1" smtClean="0">
                <a:solidFill>
                  <a:srgbClr val="FF0000"/>
                </a:solidFill>
                <a:latin typeface="Lucida Console" pitchFamily="49" charset="0"/>
              </a:rPr>
              <a:t>ProductName</a:t>
            </a:r>
            <a:r>
              <a:rPr lang="pl-PL" sz="1600" dirty="0" smtClean="0">
                <a:solidFill>
                  <a:srgbClr val="FF0000"/>
                </a:solidFill>
                <a:latin typeface="Lucida Console" pitchFamily="49" charset="0"/>
              </a:rPr>
              <a:t> (</a:t>
            </a:r>
            <a:r>
              <a:rPr lang="pl-PL" sz="1600" dirty="0" err="1" smtClean="0">
                <a:solidFill>
                  <a:srgbClr val="FF0000"/>
                </a:solidFill>
                <a:latin typeface="Lucida Console" pitchFamily="49" charset="0"/>
              </a:rPr>
              <a:t>ProductName</a:t>
            </a:r>
            <a:r>
              <a:rPr lang="pl-PL" sz="1600" dirty="0" smtClean="0">
                <a:solidFill>
                  <a:srgbClr val="FF0000"/>
                </a:solidFill>
                <a:latin typeface="Lucida Console" pitchFamily="49" charset="0"/>
              </a:rPr>
              <a:t>)</a:t>
            </a:r>
          </a:p>
          <a:p>
            <a:pPr marL="0" indent="0">
              <a:buNone/>
            </a:pPr>
            <a:r>
              <a:rPr lang="pl-PL" sz="1600" dirty="0" smtClean="0">
                <a:latin typeface="Lucida Console" pitchFamily="49" charset="0"/>
              </a:rPr>
              <a:t>)</a:t>
            </a:r>
            <a:r>
              <a:rPr lang="pl-PL" sz="1600" dirty="0" smtClean="0">
                <a:solidFill>
                  <a:srgbClr val="FF0000"/>
                </a:solidFill>
                <a:latin typeface="Lucida Console" pitchFamily="49" charset="0"/>
              </a:rPr>
              <a:t>ENGINE=</a:t>
            </a:r>
            <a:r>
              <a:rPr lang="pl-PL" sz="1600" dirty="0" err="1" smtClean="0">
                <a:solidFill>
                  <a:srgbClr val="FF0000"/>
                </a:solidFill>
                <a:latin typeface="Lucida Console" pitchFamily="49" charset="0"/>
              </a:rPr>
              <a:t>InnoDB</a:t>
            </a:r>
            <a:r>
              <a:rPr lang="pl-PL" sz="1600" dirty="0" smtClean="0">
                <a:solidFill>
                  <a:srgbClr val="FF0000"/>
                </a:solidFill>
                <a:latin typeface="Lucida Console" pitchFamily="49" charset="0"/>
              </a:rPr>
              <a:t>;</a:t>
            </a:r>
          </a:p>
        </p:txBody>
      </p:sp>
    </p:spTree>
    <p:extLst>
      <p:ext uri="{BB962C8B-B14F-4D97-AF65-F5344CB8AC3E}">
        <p14:creationId xmlns:p14="http://schemas.microsoft.com/office/powerpoint/2010/main" val="22662737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Opis tabeli</a:t>
            </a:r>
            <a:endParaRPr lang="pl-PL" dirty="0"/>
          </a:p>
        </p:txBody>
      </p:sp>
      <p:sp>
        <p:nvSpPr>
          <p:cNvPr id="3" name="Symbol zastępczy zawartości 2"/>
          <p:cNvSpPr>
            <a:spLocks noGrp="1"/>
          </p:cNvSpPr>
          <p:nvPr>
            <p:ph idx="1"/>
          </p:nvPr>
        </p:nvSpPr>
        <p:spPr>
          <a:xfrm>
            <a:off x="914400" y="1700808"/>
            <a:ext cx="8229600" cy="4525963"/>
          </a:xfrm>
        </p:spPr>
        <p:txBody>
          <a:bodyPr>
            <a:normAutofit/>
          </a:bodyPr>
          <a:lstStyle/>
          <a:p>
            <a:pPr marL="0" indent="0">
              <a:buNone/>
            </a:pPr>
            <a:r>
              <a:rPr lang="pl-PL" sz="1200" dirty="0" err="1" smtClean="0">
                <a:latin typeface="Lucida Console" pitchFamily="49" charset="0"/>
              </a:rPr>
              <a:t>mysql</a:t>
            </a:r>
            <a:r>
              <a:rPr lang="pl-PL" sz="1200" dirty="0" smtClean="0">
                <a:latin typeface="Lucida Console" pitchFamily="49" charset="0"/>
              </a:rPr>
              <a:t>&gt; </a:t>
            </a:r>
            <a:r>
              <a:rPr lang="pl-PL" sz="1200" dirty="0" err="1" smtClean="0">
                <a:latin typeface="Lucida Console" pitchFamily="49" charset="0"/>
              </a:rPr>
              <a:t>describe</a:t>
            </a:r>
            <a:r>
              <a:rPr lang="pl-PL" sz="1200" dirty="0" smtClean="0">
                <a:latin typeface="Lucida Console" pitchFamily="49" charset="0"/>
              </a:rPr>
              <a:t> Products;</a:t>
            </a:r>
          </a:p>
          <a:p>
            <a:pPr marL="0" indent="0">
              <a:buNone/>
            </a:pPr>
            <a:r>
              <a:rPr lang="pl-PL" sz="1200" dirty="0" smtClean="0">
                <a:latin typeface="Lucida Console" pitchFamily="49" charset="0"/>
              </a:rPr>
              <a:t>+-----------------+---------------+------+-----+---------+----------------+</a:t>
            </a:r>
          </a:p>
          <a:p>
            <a:pPr marL="0" indent="0">
              <a:buNone/>
            </a:pPr>
            <a:r>
              <a:rPr lang="pl-PL" sz="1200" dirty="0" smtClean="0">
                <a:latin typeface="Lucida Console" pitchFamily="49" charset="0"/>
              </a:rPr>
              <a:t>| Field           | </a:t>
            </a:r>
            <a:r>
              <a:rPr lang="pl-PL" sz="1200" dirty="0" err="1" smtClean="0">
                <a:latin typeface="Lucida Console" pitchFamily="49" charset="0"/>
              </a:rPr>
              <a:t>Type</a:t>
            </a:r>
            <a:r>
              <a:rPr lang="pl-PL" sz="1200" dirty="0" smtClean="0">
                <a:latin typeface="Lucida Console" pitchFamily="49" charset="0"/>
              </a:rPr>
              <a:t>          | </a:t>
            </a:r>
            <a:r>
              <a:rPr lang="pl-PL" sz="1200" dirty="0" err="1" smtClean="0">
                <a:latin typeface="Lucida Console" pitchFamily="49" charset="0"/>
              </a:rPr>
              <a:t>Null</a:t>
            </a:r>
            <a:r>
              <a:rPr lang="pl-PL" sz="1200" dirty="0" smtClean="0">
                <a:latin typeface="Lucida Console" pitchFamily="49" charset="0"/>
              </a:rPr>
              <a:t> | </a:t>
            </a:r>
            <a:r>
              <a:rPr lang="pl-PL" sz="1200" dirty="0" err="1" smtClean="0">
                <a:latin typeface="Lucida Console" pitchFamily="49" charset="0"/>
              </a:rPr>
              <a:t>Key</a:t>
            </a:r>
            <a:r>
              <a:rPr lang="pl-PL" sz="1200" dirty="0" smtClean="0">
                <a:latin typeface="Lucida Console" pitchFamily="49" charset="0"/>
              </a:rPr>
              <a:t> | </a:t>
            </a:r>
            <a:r>
              <a:rPr lang="pl-PL" sz="1200" dirty="0" err="1" smtClean="0">
                <a:latin typeface="Lucida Console" pitchFamily="49" charset="0"/>
              </a:rPr>
              <a:t>Default</a:t>
            </a:r>
            <a:r>
              <a:rPr lang="pl-PL" sz="1200" dirty="0" smtClean="0">
                <a:latin typeface="Lucida Console" pitchFamily="49" charset="0"/>
              </a:rPr>
              <a:t> | Extra          |</a:t>
            </a:r>
          </a:p>
          <a:p>
            <a:pPr marL="0" indent="0">
              <a:buNone/>
            </a:pPr>
            <a:r>
              <a:rPr lang="pl-PL" sz="1200" dirty="0" smtClean="0">
                <a:latin typeface="Lucida Console" pitchFamily="49" charset="0"/>
              </a:rPr>
              <a:t>+-----------------+---------------+------+-----+---------+----------------+</a:t>
            </a:r>
          </a:p>
          <a:p>
            <a:pPr marL="0" indent="0">
              <a:buNone/>
            </a:pPr>
            <a:r>
              <a:rPr lang="pl-PL" sz="1200" dirty="0" smtClean="0">
                <a:latin typeface="Lucida Console" pitchFamily="49" charset="0"/>
              </a:rPr>
              <a:t>| </a:t>
            </a:r>
            <a:r>
              <a:rPr lang="pl-PL" sz="1200" dirty="0" err="1" smtClean="0">
                <a:latin typeface="Lucida Console" pitchFamily="49" charset="0"/>
              </a:rPr>
              <a:t>ProductID</a:t>
            </a:r>
            <a:r>
              <a:rPr lang="pl-PL" sz="1200" dirty="0" smtClean="0">
                <a:latin typeface="Lucida Console" pitchFamily="49" charset="0"/>
              </a:rPr>
              <a:t>       | </a:t>
            </a:r>
            <a:r>
              <a:rPr lang="pl-PL" sz="1200" dirty="0" err="1" smtClean="0">
                <a:latin typeface="Lucida Console" pitchFamily="49" charset="0"/>
              </a:rPr>
              <a:t>int</a:t>
            </a:r>
            <a:r>
              <a:rPr lang="pl-PL" sz="1200" dirty="0" smtClean="0">
                <a:latin typeface="Lucida Console" pitchFamily="49" charset="0"/>
              </a:rPr>
              <a:t>(11)       | NO   | PRI | NULL    | </a:t>
            </a:r>
            <a:r>
              <a:rPr lang="pl-PL" sz="1200" dirty="0" err="1" smtClean="0">
                <a:latin typeface="Lucida Console" pitchFamily="49" charset="0"/>
              </a:rPr>
              <a:t>auto_increment</a:t>
            </a:r>
            <a:r>
              <a:rPr lang="pl-PL" sz="1200" dirty="0" smtClean="0">
                <a:latin typeface="Lucida Console" pitchFamily="49" charset="0"/>
              </a:rPr>
              <a:t> |</a:t>
            </a:r>
          </a:p>
          <a:p>
            <a:pPr marL="0" indent="0">
              <a:buNone/>
            </a:pPr>
            <a:r>
              <a:rPr lang="pl-PL" sz="1200" dirty="0" smtClean="0">
                <a:latin typeface="Lucida Console" pitchFamily="49" charset="0"/>
              </a:rPr>
              <a:t>| </a:t>
            </a:r>
            <a:r>
              <a:rPr lang="pl-PL" sz="1200" dirty="0" err="1" smtClean="0">
                <a:latin typeface="Lucida Console" pitchFamily="49" charset="0"/>
              </a:rPr>
              <a:t>ProductName</a:t>
            </a:r>
            <a:r>
              <a:rPr lang="pl-PL" sz="1200" dirty="0" smtClean="0">
                <a:latin typeface="Lucida Console" pitchFamily="49" charset="0"/>
              </a:rPr>
              <a:t>     | </a:t>
            </a:r>
            <a:r>
              <a:rPr lang="pl-PL" sz="1200" dirty="0" err="1" smtClean="0">
                <a:latin typeface="Lucida Console" pitchFamily="49" charset="0"/>
              </a:rPr>
              <a:t>varchar</a:t>
            </a:r>
            <a:r>
              <a:rPr lang="pl-PL" sz="1200" dirty="0" smtClean="0">
                <a:latin typeface="Lucida Console" pitchFamily="49" charset="0"/>
              </a:rPr>
              <a:t>(40)   | NO   |     | NULL    |                |</a:t>
            </a:r>
          </a:p>
          <a:p>
            <a:pPr marL="0" indent="0">
              <a:buNone/>
            </a:pPr>
            <a:r>
              <a:rPr lang="pl-PL" sz="1200" dirty="0" smtClean="0">
                <a:latin typeface="Lucida Console" pitchFamily="49" charset="0"/>
              </a:rPr>
              <a:t>| </a:t>
            </a:r>
            <a:r>
              <a:rPr lang="pl-PL" sz="1200" dirty="0" err="1" smtClean="0">
                <a:latin typeface="Lucida Console" pitchFamily="49" charset="0"/>
              </a:rPr>
              <a:t>SupplierID</a:t>
            </a:r>
            <a:r>
              <a:rPr lang="pl-PL" sz="1200" dirty="0" smtClean="0">
                <a:latin typeface="Lucida Console" pitchFamily="49" charset="0"/>
              </a:rPr>
              <a:t>      | </a:t>
            </a:r>
            <a:r>
              <a:rPr lang="pl-PL" sz="1200" dirty="0" err="1" smtClean="0">
                <a:latin typeface="Lucida Console" pitchFamily="49" charset="0"/>
              </a:rPr>
              <a:t>int</a:t>
            </a:r>
            <a:r>
              <a:rPr lang="pl-PL" sz="1200" dirty="0" smtClean="0">
                <a:latin typeface="Lucida Console" pitchFamily="49" charset="0"/>
              </a:rPr>
              <a:t>(11)       | NO   | MUL | NULL    |                |</a:t>
            </a:r>
          </a:p>
          <a:p>
            <a:pPr marL="0" indent="0">
              <a:buNone/>
            </a:pPr>
            <a:r>
              <a:rPr lang="pl-PL" sz="1200" dirty="0" smtClean="0">
                <a:latin typeface="Lucida Console" pitchFamily="49" charset="0"/>
              </a:rPr>
              <a:t>| </a:t>
            </a:r>
            <a:r>
              <a:rPr lang="pl-PL" sz="1200" dirty="0" err="1" smtClean="0">
                <a:latin typeface="Lucida Console" pitchFamily="49" charset="0"/>
              </a:rPr>
              <a:t>CategoryID</a:t>
            </a:r>
            <a:r>
              <a:rPr lang="pl-PL" sz="1200" dirty="0" smtClean="0">
                <a:latin typeface="Lucida Console" pitchFamily="49" charset="0"/>
              </a:rPr>
              <a:t>      | </a:t>
            </a:r>
            <a:r>
              <a:rPr lang="pl-PL" sz="1200" dirty="0" err="1" smtClean="0">
                <a:latin typeface="Lucida Console" pitchFamily="49" charset="0"/>
              </a:rPr>
              <a:t>int</a:t>
            </a:r>
            <a:r>
              <a:rPr lang="pl-PL" sz="1200" dirty="0" smtClean="0">
                <a:latin typeface="Lucida Console" pitchFamily="49" charset="0"/>
              </a:rPr>
              <a:t>(11)       | NO   | MUL | NULL    |                |</a:t>
            </a:r>
          </a:p>
          <a:p>
            <a:pPr marL="0" indent="0">
              <a:buNone/>
            </a:pPr>
            <a:r>
              <a:rPr lang="pl-PL" sz="1200" dirty="0" smtClean="0">
                <a:latin typeface="Lucida Console" pitchFamily="49" charset="0"/>
              </a:rPr>
              <a:t>| </a:t>
            </a:r>
            <a:r>
              <a:rPr lang="pl-PL" sz="1200" dirty="0" err="1" smtClean="0">
                <a:latin typeface="Lucida Console" pitchFamily="49" charset="0"/>
              </a:rPr>
              <a:t>ContactName</a:t>
            </a:r>
            <a:r>
              <a:rPr lang="pl-PL" sz="1200" dirty="0" smtClean="0">
                <a:latin typeface="Lucida Console" pitchFamily="49" charset="0"/>
              </a:rPr>
              <a:t>     | </a:t>
            </a:r>
            <a:r>
              <a:rPr lang="pl-PL" sz="1200" dirty="0" err="1" smtClean="0">
                <a:latin typeface="Lucida Console" pitchFamily="49" charset="0"/>
              </a:rPr>
              <a:t>varchar</a:t>
            </a:r>
            <a:r>
              <a:rPr lang="pl-PL" sz="1200" dirty="0" smtClean="0">
                <a:latin typeface="Lucida Console" pitchFamily="49" charset="0"/>
              </a:rPr>
              <a:t>(30)   | NO   |     | NULL    |                |</a:t>
            </a:r>
          </a:p>
          <a:p>
            <a:pPr marL="0" indent="0">
              <a:buNone/>
            </a:pPr>
            <a:r>
              <a:rPr lang="pl-PL" sz="1200" dirty="0" smtClean="0">
                <a:latin typeface="Lucida Console" pitchFamily="49" charset="0"/>
              </a:rPr>
              <a:t>| </a:t>
            </a:r>
            <a:r>
              <a:rPr lang="pl-PL" sz="1200" dirty="0" err="1" smtClean="0">
                <a:latin typeface="Lucida Console" pitchFamily="49" charset="0"/>
              </a:rPr>
              <a:t>QuantityPerUnit</a:t>
            </a:r>
            <a:r>
              <a:rPr lang="pl-PL" sz="1200" dirty="0" smtClean="0">
                <a:latin typeface="Lucida Console" pitchFamily="49" charset="0"/>
              </a:rPr>
              <a:t> | </a:t>
            </a:r>
            <a:r>
              <a:rPr lang="pl-PL" sz="1200" dirty="0" err="1" smtClean="0">
                <a:latin typeface="Lucida Console" pitchFamily="49" charset="0"/>
              </a:rPr>
              <a:t>varchar</a:t>
            </a:r>
            <a:r>
              <a:rPr lang="pl-PL" sz="1200" dirty="0" smtClean="0">
                <a:latin typeface="Lucida Console" pitchFamily="49" charset="0"/>
              </a:rPr>
              <a:t>(20)   | NO   |     | NULL    |                |</a:t>
            </a:r>
          </a:p>
          <a:p>
            <a:pPr marL="0" indent="0">
              <a:buNone/>
            </a:pPr>
            <a:r>
              <a:rPr lang="pl-PL" sz="1200" dirty="0" smtClean="0">
                <a:latin typeface="Lucida Console" pitchFamily="49" charset="0"/>
              </a:rPr>
              <a:t>| </a:t>
            </a:r>
            <a:r>
              <a:rPr lang="pl-PL" sz="1200" dirty="0" err="1" smtClean="0">
                <a:latin typeface="Lucida Console" pitchFamily="49" charset="0"/>
              </a:rPr>
              <a:t>UnitPrice</a:t>
            </a:r>
            <a:r>
              <a:rPr lang="pl-PL" sz="1200" dirty="0" smtClean="0">
                <a:latin typeface="Lucida Console" pitchFamily="49" charset="0"/>
              </a:rPr>
              <a:t>       | </a:t>
            </a:r>
            <a:r>
              <a:rPr lang="pl-PL" sz="1200" dirty="0" err="1" smtClean="0">
                <a:latin typeface="Lucida Console" pitchFamily="49" charset="0"/>
              </a:rPr>
              <a:t>decimal</a:t>
            </a:r>
            <a:r>
              <a:rPr lang="pl-PL" sz="1200" dirty="0" smtClean="0">
                <a:latin typeface="Lucida Console" pitchFamily="49" charset="0"/>
              </a:rPr>
              <a:t>(10,2) | NO   |     | NULL    |                |</a:t>
            </a:r>
          </a:p>
          <a:p>
            <a:pPr marL="0" indent="0">
              <a:buNone/>
            </a:pPr>
            <a:r>
              <a:rPr lang="pl-PL" sz="1200" dirty="0" smtClean="0">
                <a:latin typeface="Lucida Console" pitchFamily="49" charset="0"/>
              </a:rPr>
              <a:t>| </a:t>
            </a:r>
            <a:r>
              <a:rPr lang="pl-PL" sz="1200" dirty="0" err="1" smtClean="0">
                <a:latin typeface="Lucida Console" pitchFamily="49" charset="0"/>
              </a:rPr>
              <a:t>UnitsInStock</a:t>
            </a:r>
            <a:r>
              <a:rPr lang="pl-PL" sz="1200" dirty="0" smtClean="0">
                <a:latin typeface="Lucida Console" pitchFamily="49" charset="0"/>
              </a:rPr>
              <a:t>    | </a:t>
            </a:r>
            <a:r>
              <a:rPr lang="pl-PL" sz="1200" dirty="0" err="1" smtClean="0">
                <a:latin typeface="Lucida Console" pitchFamily="49" charset="0"/>
              </a:rPr>
              <a:t>smallint</a:t>
            </a:r>
            <a:r>
              <a:rPr lang="pl-PL" sz="1200" dirty="0" smtClean="0">
                <a:latin typeface="Lucida Console" pitchFamily="49" charset="0"/>
              </a:rPr>
              <a:t>(6)   | NO   |     | NULL    |                |</a:t>
            </a:r>
          </a:p>
          <a:p>
            <a:pPr marL="0" indent="0">
              <a:buNone/>
            </a:pPr>
            <a:r>
              <a:rPr lang="pl-PL" sz="1200" dirty="0" smtClean="0">
                <a:latin typeface="Lucida Console" pitchFamily="49" charset="0"/>
              </a:rPr>
              <a:t>| </a:t>
            </a:r>
            <a:r>
              <a:rPr lang="pl-PL" sz="1200" dirty="0" err="1" smtClean="0">
                <a:latin typeface="Lucida Console" pitchFamily="49" charset="0"/>
              </a:rPr>
              <a:t>UnitsOnOrder</a:t>
            </a:r>
            <a:r>
              <a:rPr lang="pl-PL" sz="1200" dirty="0" smtClean="0">
                <a:latin typeface="Lucida Console" pitchFamily="49" charset="0"/>
              </a:rPr>
              <a:t>    | </a:t>
            </a:r>
            <a:r>
              <a:rPr lang="pl-PL" sz="1200" dirty="0" err="1" smtClean="0">
                <a:latin typeface="Lucida Console" pitchFamily="49" charset="0"/>
              </a:rPr>
              <a:t>smallint</a:t>
            </a:r>
            <a:r>
              <a:rPr lang="pl-PL" sz="1200" dirty="0" smtClean="0">
                <a:latin typeface="Lucida Console" pitchFamily="49" charset="0"/>
              </a:rPr>
              <a:t>(6)   | NO   |     | NULL    |                |</a:t>
            </a:r>
          </a:p>
          <a:p>
            <a:pPr marL="0" indent="0">
              <a:buNone/>
            </a:pPr>
            <a:r>
              <a:rPr lang="pl-PL" sz="1200" dirty="0" smtClean="0">
                <a:latin typeface="Lucida Console" pitchFamily="49" charset="0"/>
              </a:rPr>
              <a:t>| </a:t>
            </a:r>
            <a:r>
              <a:rPr lang="pl-PL" sz="1200" dirty="0" err="1" smtClean="0">
                <a:latin typeface="Lucida Console" pitchFamily="49" charset="0"/>
              </a:rPr>
              <a:t>ReorderLevel</a:t>
            </a:r>
            <a:r>
              <a:rPr lang="pl-PL" sz="1200" dirty="0" smtClean="0">
                <a:latin typeface="Lucida Console" pitchFamily="49" charset="0"/>
              </a:rPr>
              <a:t>    | </a:t>
            </a:r>
            <a:r>
              <a:rPr lang="pl-PL" sz="1200" dirty="0" err="1" smtClean="0">
                <a:latin typeface="Lucida Console" pitchFamily="49" charset="0"/>
              </a:rPr>
              <a:t>smallint</a:t>
            </a:r>
            <a:r>
              <a:rPr lang="pl-PL" sz="1200" dirty="0" smtClean="0">
                <a:latin typeface="Lucida Console" pitchFamily="49" charset="0"/>
              </a:rPr>
              <a:t>(6)   | YES  |     | NULL    |                |</a:t>
            </a:r>
          </a:p>
          <a:p>
            <a:pPr marL="0" indent="0">
              <a:buNone/>
            </a:pPr>
            <a:r>
              <a:rPr lang="pl-PL" sz="1200" dirty="0" smtClean="0">
                <a:latin typeface="Lucida Console" pitchFamily="49" charset="0"/>
              </a:rPr>
              <a:t>| </a:t>
            </a:r>
            <a:r>
              <a:rPr lang="pl-PL" sz="1200" dirty="0" err="1" smtClean="0">
                <a:latin typeface="Lucida Console" pitchFamily="49" charset="0"/>
              </a:rPr>
              <a:t>Discounted</a:t>
            </a:r>
            <a:r>
              <a:rPr lang="pl-PL" sz="1200" dirty="0" smtClean="0">
                <a:latin typeface="Lucida Console" pitchFamily="49" charset="0"/>
              </a:rPr>
              <a:t>      | bit(1)        | NO   |     | NULL    |                |</a:t>
            </a:r>
          </a:p>
          <a:p>
            <a:pPr marL="0" indent="0">
              <a:buNone/>
            </a:pPr>
            <a:r>
              <a:rPr lang="pl-PL" sz="1200" dirty="0" smtClean="0">
                <a:latin typeface="Lucida Console" pitchFamily="49" charset="0"/>
              </a:rPr>
              <a:t>+-----------------+---------------+------+-----+---------+----------------+</a:t>
            </a:r>
            <a:endParaRPr lang="pl-PL" sz="1200" dirty="0"/>
          </a:p>
        </p:txBody>
      </p:sp>
    </p:spTree>
    <p:extLst>
      <p:ext uri="{BB962C8B-B14F-4D97-AF65-F5344CB8AC3E}">
        <p14:creationId xmlns:p14="http://schemas.microsoft.com/office/powerpoint/2010/main" val="14617976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t>Wstawianie danych</a:t>
            </a:r>
            <a:endParaRPr lang="pl-PL" dirty="0"/>
          </a:p>
        </p:txBody>
      </p:sp>
      <p:sp>
        <p:nvSpPr>
          <p:cNvPr id="3" name="Symbol zastępczy zawartości 2"/>
          <p:cNvSpPr>
            <a:spLocks noGrp="1"/>
          </p:cNvSpPr>
          <p:nvPr>
            <p:ph idx="1"/>
          </p:nvPr>
        </p:nvSpPr>
        <p:spPr>
          <a:xfrm>
            <a:off x="467544" y="1268760"/>
            <a:ext cx="8229600" cy="4968552"/>
          </a:xfrm>
        </p:spPr>
        <p:txBody>
          <a:bodyPr>
            <a:normAutofit/>
          </a:bodyPr>
          <a:lstStyle/>
          <a:p>
            <a:pPr marL="0" indent="0">
              <a:buNone/>
            </a:pPr>
            <a:r>
              <a:rPr lang="pl-PL" sz="1600" dirty="0">
                <a:latin typeface="Lucida Console" pitchFamily="49" charset="0"/>
              </a:rPr>
              <a:t>INSERT INTO `</a:t>
            </a:r>
            <a:r>
              <a:rPr lang="pl-PL" sz="1600" dirty="0" err="1">
                <a:latin typeface="Lucida Console" pitchFamily="49" charset="0"/>
              </a:rPr>
              <a:t>categories</a:t>
            </a:r>
            <a:r>
              <a:rPr lang="pl-PL" sz="1600" dirty="0">
                <a:latin typeface="Lucida Console" pitchFamily="49" charset="0"/>
              </a:rPr>
              <a:t>` </a:t>
            </a:r>
            <a:endParaRPr lang="pl-PL" sz="1600" dirty="0" smtClean="0">
              <a:latin typeface="Lucida Console" pitchFamily="49" charset="0"/>
            </a:endParaRPr>
          </a:p>
          <a:p>
            <a:pPr marL="0" indent="0">
              <a:buNone/>
            </a:pPr>
            <a:r>
              <a:rPr lang="pl-PL" sz="1600" dirty="0" smtClean="0">
                <a:latin typeface="Lucida Console" pitchFamily="49" charset="0"/>
              </a:rPr>
              <a:t>(`</a:t>
            </a:r>
            <a:r>
              <a:rPr lang="pl-PL" sz="1600" dirty="0" err="1">
                <a:latin typeface="Lucida Console" pitchFamily="49" charset="0"/>
              </a:rPr>
              <a:t>CategoryID</a:t>
            </a:r>
            <a:r>
              <a:rPr lang="pl-PL" sz="1600" dirty="0">
                <a:latin typeface="Lucida Console" pitchFamily="49" charset="0"/>
              </a:rPr>
              <a:t>`, `</a:t>
            </a:r>
            <a:r>
              <a:rPr lang="pl-PL" sz="1600" dirty="0" err="1">
                <a:latin typeface="Lucida Console" pitchFamily="49" charset="0"/>
              </a:rPr>
              <a:t>CategoryName</a:t>
            </a:r>
            <a:r>
              <a:rPr lang="pl-PL" sz="1600" dirty="0">
                <a:latin typeface="Lucida Console" pitchFamily="49" charset="0"/>
              </a:rPr>
              <a:t>`, `</a:t>
            </a:r>
            <a:r>
              <a:rPr lang="pl-PL" sz="1600" dirty="0" err="1">
                <a:latin typeface="Lucida Console" pitchFamily="49" charset="0"/>
              </a:rPr>
              <a:t>Description</a:t>
            </a:r>
            <a:r>
              <a:rPr lang="pl-PL" sz="1600" dirty="0">
                <a:latin typeface="Lucida Console" pitchFamily="49" charset="0"/>
              </a:rPr>
              <a:t>`, `Picture`) </a:t>
            </a:r>
            <a:r>
              <a:rPr lang="pl-PL" sz="1600" dirty="0" smtClean="0">
                <a:latin typeface="Lucida Console" pitchFamily="49" charset="0"/>
              </a:rPr>
              <a:t>VALUES</a:t>
            </a:r>
          </a:p>
          <a:p>
            <a:pPr marL="0" indent="0">
              <a:buNone/>
            </a:pPr>
            <a:r>
              <a:rPr lang="pl-PL" sz="1600" dirty="0" smtClean="0">
                <a:latin typeface="Lucida Console" pitchFamily="49" charset="0"/>
              </a:rPr>
              <a:t>(</a:t>
            </a:r>
            <a:r>
              <a:rPr lang="pl-PL" sz="1600" dirty="0">
                <a:latin typeface="Lucida Console" pitchFamily="49" charset="0"/>
              </a:rPr>
              <a:t>1, '</a:t>
            </a:r>
            <a:r>
              <a:rPr lang="pl-PL" sz="1600" dirty="0" err="1">
                <a:latin typeface="Lucida Console" pitchFamily="49" charset="0"/>
              </a:rPr>
              <a:t>Beverages</a:t>
            </a:r>
            <a:r>
              <a:rPr lang="pl-PL" sz="1600" dirty="0">
                <a:latin typeface="Lucida Console" pitchFamily="49" charset="0"/>
              </a:rPr>
              <a:t>', '</a:t>
            </a:r>
            <a:r>
              <a:rPr lang="pl-PL" sz="1600" dirty="0" err="1">
                <a:latin typeface="Lucida Console" pitchFamily="49" charset="0"/>
              </a:rPr>
              <a:t>Soft</a:t>
            </a:r>
            <a:r>
              <a:rPr lang="pl-PL" sz="1600" dirty="0">
                <a:latin typeface="Lucida Console" pitchFamily="49" charset="0"/>
              </a:rPr>
              <a:t> </a:t>
            </a:r>
            <a:r>
              <a:rPr lang="pl-PL" sz="1600" dirty="0" err="1">
                <a:latin typeface="Lucida Console" pitchFamily="49" charset="0"/>
              </a:rPr>
              <a:t>drinks</a:t>
            </a:r>
            <a:r>
              <a:rPr lang="pl-PL" sz="1600" dirty="0">
                <a:latin typeface="Lucida Console" pitchFamily="49" charset="0"/>
              </a:rPr>
              <a:t>, </a:t>
            </a:r>
            <a:r>
              <a:rPr lang="pl-PL" sz="1600" dirty="0" err="1" smtClean="0">
                <a:latin typeface="Lucida Console" pitchFamily="49" charset="0"/>
              </a:rPr>
              <a:t>beers</a:t>
            </a:r>
            <a:r>
              <a:rPr lang="pl-PL" sz="1600" dirty="0">
                <a:latin typeface="Lucida Console" pitchFamily="49" charset="0"/>
              </a:rPr>
              <a:t>, and </a:t>
            </a:r>
            <a:r>
              <a:rPr lang="pl-PL" sz="1600" dirty="0" err="1">
                <a:latin typeface="Lucida Console" pitchFamily="49" charset="0"/>
              </a:rPr>
              <a:t>ales</a:t>
            </a:r>
            <a:r>
              <a:rPr lang="pl-PL" sz="1600" dirty="0">
                <a:latin typeface="Lucida Console" pitchFamily="49" charset="0"/>
              </a:rPr>
              <a:t>', NULL</a:t>
            </a:r>
            <a:r>
              <a:rPr lang="pl-PL" sz="1600" dirty="0" smtClean="0">
                <a:latin typeface="Lucida Console" pitchFamily="49" charset="0"/>
              </a:rPr>
              <a:t>),</a:t>
            </a:r>
          </a:p>
          <a:p>
            <a:pPr marL="0" indent="0">
              <a:buNone/>
            </a:pPr>
            <a:r>
              <a:rPr lang="pl-PL" sz="1600" dirty="0" smtClean="0">
                <a:latin typeface="Lucida Console" pitchFamily="49" charset="0"/>
              </a:rPr>
              <a:t>(</a:t>
            </a:r>
            <a:r>
              <a:rPr lang="pl-PL" sz="1600" dirty="0">
                <a:latin typeface="Lucida Console" pitchFamily="49" charset="0"/>
              </a:rPr>
              <a:t>2, '</a:t>
            </a:r>
            <a:r>
              <a:rPr lang="pl-PL" sz="1600" dirty="0" err="1">
                <a:latin typeface="Lucida Console" pitchFamily="49" charset="0"/>
              </a:rPr>
              <a:t>Condiments</a:t>
            </a:r>
            <a:r>
              <a:rPr lang="pl-PL" sz="1600" dirty="0">
                <a:latin typeface="Lucida Console" pitchFamily="49" charset="0"/>
              </a:rPr>
              <a:t>', '</a:t>
            </a:r>
            <a:r>
              <a:rPr lang="pl-PL" sz="1600" dirty="0" err="1">
                <a:latin typeface="Lucida Console" pitchFamily="49" charset="0"/>
              </a:rPr>
              <a:t>Sweet</a:t>
            </a:r>
            <a:r>
              <a:rPr lang="pl-PL" sz="1600" dirty="0">
                <a:latin typeface="Lucida Console" pitchFamily="49" charset="0"/>
              </a:rPr>
              <a:t> and </a:t>
            </a:r>
            <a:r>
              <a:rPr lang="pl-PL" sz="1600" dirty="0" err="1">
                <a:latin typeface="Lucida Console" pitchFamily="49" charset="0"/>
              </a:rPr>
              <a:t>savory</a:t>
            </a:r>
            <a:r>
              <a:rPr lang="pl-PL" sz="1600" dirty="0">
                <a:latin typeface="Lucida Console" pitchFamily="49" charset="0"/>
              </a:rPr>
              <a:t> </a:t>
            </a:r>
            <a:r>
              <a:rPr lang="pl-PL" sz="1600" dirty="0" err="1" smtClean="0">
                <a:latin typeface="Lucida Console" pitchFamily="49" charset="0"/>
              </a:rPr>
              <a:t>sauces</a:t>
            </a:r>
            <a:r>
              <a:rPr lang="pl-PL" sz="1600" dirty="0" smtClean="0">
                <a:latin typeface="Lucida Console" pitchFamily="49" charset="0"/>
              </a:rPr>
              <a:t>', ''),</a:t>
            </a:r>
          </a:p>
          <a:p>
            <a:pPr marL="0" indent="0">
              <a:buNone/>
            </a:pPr>
            <a:r>
              <a:rPr lang="pl-PL" sz="1600" dirty="0" smtClean="0">
                <a:latin typeface="Lucida Console" pitchFamily="49" charset="0"/>
              </a:rPr>
              <a:t>(</a:t>
            </a:r>
            <a:r>
              <a:rPr lang="pl-PL" sz="1600" dirty="0">
                <a:latin typeface="Lucida Console" pitchFamily="49" charset="0"/>
              </a:rPr>
              <a:t>3, '</a:t>
            </a:r>
            <a:r>
              <a:rPr lang="pl-PL" sz="1600" dirty="0" err="1">
                <a:latin typeface="Lucida Console" pitchFamily="49" charset="0"/>
              </a:rPr>
              <a:t>Confections</a:t>
            </a:r>
            <a:r>
              <a:rPr lang="pl-PL" sz="1600" dirty="0">
                <a:latin typeface="Lucida Console" pitchFamily="49" charset="0"/>
              </a:rPr>
              <a:t>', '</a:t>
            </a:r>
            <a:r>
              <a:rPr lang="pl-PL" sz="1600" dirty="0" err="1">
                <a:latin typeface="Lucida Console" pitchFamily="49" charset="0"/>
              </a:rPr>
              <a:t>Desserts</a:t>
            </a:r>
            <a:r>
              <a:rPr lang="pl-PL" sz="1600" dirty="0">
                <a:latin typeface="Lucida Console" pitchFamily="49" charset="0"/>
              </a:rPr>
              <a:t>, </a:t>
            </a:r>
            <a:r>
              <a:rPr lang="pl-PL" sz="1600" dirty="0" err="1">
                <a:latin typeface="Lucida Console" pitchFamily="49" charset="0"/>
              </a:rPr>
              <a:t>candies</a:t>
            </a:r>
            <a:r>
              <a:rPr lang="pl-PL" sz="1600" dirty="0">
                <a:latin typeface="Lucida Console" pitchFamily="49" charset="0"/>
              </a:rPr>
              <a:t>, and </a:t>
            </a:r>
            <a:r>
              <a:rPr lang="pl-PL" sz="1600" dirty="0" err="1">
                <a:latin typeface="Lucida Console" pitchFamily="49" charset="0"/>
              </a:rPr>
              <a:t>sweet</a:t>
            </a:r>
            <a:r>
              <a:rPr lang="pl-PL" sz="1600" dirty="0">
                <a:latin typeface="Lucida Console" pitchFamily="49" charset="0"/>
              </a:rPr>
              <a:t> </a:t>
            </a:r>
            <a:r>
              <a:rPr lang="pl-PL" sz="1600" dirty="0" err="1">
                <a:latin typeface="Lucida Console" pitchFamily="49" charset="0"/>
              </a:rPr>
              <a:t>breads</a:t>
            </a:r>
            <a:r>
              <a:rPr lang="pl-PL" sz="1600" dirty="0">
                <a:latin typeface="Lucida Console" pitchFamily="49" charset="0"/>
              </a:rPr>
              <a:t>', </a:t>
            </a:r>
            <a:r>
              <a:rPr lang="pl-PL" sz="1600" dirty="0" smtClean="0">
                <a:latin typeface="Lucida Console" pitchFamily="49" charset="0"/>
              </a:rPr>
              <a:t>''),</a:t>
            </a:r>
          </a:p>
          <a:p>
            <a:pPr marL="0" indent="0">
              <a:buNone/>
            </a:pPr>
            <a:r>
              <a:rPr lang="pl-PL" sz="1600" dirty="0" smtClean="0">
                <a:latin typeface="Lucida Console" pitchFamily="49" charset="0"/>
              </a:rPr>
              <a:t>(</a:t>
            </a:r>
            <a:r>
              <a:rPr lang="pl-PL" sz="1600" dirty="0">
                <a:latin typeface="Lucida Console" pitchFamily="49" charset="0"/>
              </a:rPr>
              <a:t>4, '</a:t>
            </a:r>
            <a:r>
              <a:rPr lang="pl-PL" sz="1600" dirty="0" err="1">
                <a:latin typeface="Lucida Console" pitchFamily="49" charset="0"/>
              </a:rPr>
              <a:t>Dairy</a:t>
            </a:r>
            <a:r>
              <a:rPr lang="pl-PL" sz="1600" dirty="0">
                <a:latin typeface="Lucida Console" pitchFamily="49" charset="0"/>
              </a:rPr>
              <a:t> Products', '</a:t>
            </a:r>
            <a:r>
              <a:rPr lang="pl-PL" sz="1600" dirty="0" err="1">
                <a:latin typeface="Lucida Console" pitchFamily="49" charset="0"/>
              </a:rPr>
              <a:t>Cheeses</a:t>
            </a:r>
            <a:r>
              <a:rPr lang="pl-PL" sz="1600" dirty="0">
                <a:latin typeface="Lucida Console" pitchFamily="49" charset="0"/>
              </a:rPr>
              <a:t>', </a:t>
            </a:r>
            <a:r>
              <a:rPr lang="pl-PL" sz="1600" dirty="0" smtClean="0">
                <a:latin typeface="Lucida Console" pitchFamily="49" charset="0"/>
              </a:rPr>
              <a:t>''),</a:t>
            </a:r>
          </a:p>
          <a:p>
            <a:pPr marL="0" indent="0">
              <a:buNone/>
            </a:pPr>
            <a:r>
              <a:rPr lang="pl-PL" sz="1600" dirty="0" smtClean="0">
                <a:latin typeface="Lucida Console" pitchFamily="49" charset="0"/>
              </a:rPr>
              <a:t>(</a:t>
            </a:r>
            <a:r>
              <a:rPr lang="pl-PL" sz="1600" dirty="0">
                <a:latin typeface="Lucida Console" pitchFamily="49" charset="0"/>
              </a:rPr>
              <a:t>5, '</a:t>
            </a:r>
            <a:r>
              <a:rPr lang="pl-PL" sz="1600" dirty="0" err="1">
                <a:latin typeface="Lucida Console" pitchFamily="49" charset="0"/>
              </a:rPr>
              <a:t>Grains</a:t>
            </a:r>
            <a:r>
              <a:rPr lang="pl-PL" sz="1600" dirty="0">
                <a:latin typeface="Lucida Console" pitchFamily="49" charset="0"/>
              </a:rPr>
              <a:t>/</a:t>
            </a:r>
            <a:r>
              <a:rPr lang="pl-PL" sz="1600" dirty="0" err="1">
                <a:latin typeface="Lucida Console" pitchFamily="49" charset="0"/>
              </a:rPr>
              <a:t>Cereals</a:t>
            </a:r>
            <a:r>
              <a:rPr lang="pl-PL" sz="1600" dirty="0">
                <a:latin typeface="Lucida Console" pitchFamily="49" charset="0"/>
              </a:rPr>
              <a:t>', '</a:t>
            </a:r>
            <a:r>
              <a:rPr lang="pl-PL" sz="1600" dirty="0" err="1">
                <a:latin typeface="Lucida Console" pitchFamily="49" charset="0"/>
              </a:rPr>
              <a:t>Breads</a:t>
            </a:r>
            <a:r>
              <a:rPr lang="pl-PL" sz="1600" dirty="0">
                <a:latin typeface="Lucida Console" pitchFamily="49" charset="0"/>
              </a:rPr>
              <a:t>, </a:t>
            </a:r>
            <a:r>
              <a:rPr lang="pl-PL" sz="1600" dirty="0" err="1">
                <a:latin typeface="Lucida Console" pitchFamily="49" charset="0"/>
              </a:rPr>
              <a:t>crackers</a:t>
            </a:r>
            <a:r>
              <a:rPr lang="pl-PL" sz="1600" dirty="0">
                <a:latin typeface="Lucida Console" pitchFamily="49" charset="0"/>
              </a:rPr>
              <a:t>, pasta, and </a:t>
            </a:r>
            <a:r>
              <a:rPr lang="pl-PL" sz="1600" dirty="0" err="1">
                <a:latin typeface="Lucida Console" pitchFamily="49" charset="0"/>
              </a:rPr>
              <a:t>cereal</a:t>
            </a:r>
            <a:r>
              <a:rPr lang="pl-PL" sz="1600" dirty="0">
                <a:latin typeface="Lucida Console" pitchFamily="49" charset="0"/>
              </a:rPr>
              <a:t>', </a:t>
            </a:r>
            <a:r>
              <a:rPr lang="pl-PL" sz="1600" dirty="0" smtClean="0">
                <a:latin typeface="Lucida Console" pitchFamily="49" charset="0"/>
              </a:rPr>
              <a:t>''),</a:t>
            </a:r>
          </a:p>
          <a:p>
            <a:pPr marL="0" indent="0">
              <a:buNone/>
            </a:pPr>
            <a:r>
              <a:rPr lang="pl-PL" sz="1600" dirty="0" smtClean="0">
                <a:latin typeface="Lucida Console" pitchFamily="49" charset="0"/>
              </a:rPr>
              <a:t>(</a:t>
            </a:r>
            <a:r>
              <a:rPr lang="pl-PL" sz="1600" dirty="0">
                <a:latin typeface="Lucida Console" pitchFamily="49" charset="0"/>
              </a:rPr>
              <a:t>6, '</a:t>
            </a:r>
            <a:r>
              <a:rPr lang="pl-PL" sz="1600" dirty="0" err="1">
                <a:latin typeface="Lucida Console" pitchFamily="49" charset="0"/>
              </a:rPr>
              <a:t>Meat</a:t>
            </a:r>
            <a:r>
              <a:rPr lang="pl-PL" sz="1600" dirty="0">
                <a:latin typeface="Lucida Console" pitchFamily="49" charset="0"/>
              </a:rPr>
              <a:t>/</a:t>
            </a:r>
            <a:r>
              <a:rPr lang="pl-PL" sz="1600" dirty="0" err="1">
                <a:latin typeface="Lucida Console" pitchFamily="49" charset="0"/>
              </a:rPr>
              <a:t>Poultry</a:t>
            </a:r>
            <a:r>
              <a:rPr lang="pl-PL" sz="1600" dirty="0">
                <a:latin typeface="Lucida Console" pitchFamily="49" charset="0"/>
              </a:rPr>
              <a:t>', '</a:t>
            </a:r>
            <a:r>
              <a:rPr lang="pl-PL" sz="1600" dirty="0" err="1">
                <a:latin typeface="Lucida Console" pitchFamily="49" charset="0"/>
              </a:rPr>
              <a:t>Prepared</a:t>
            </a:r>
            <a:r>
              <a:rPr lang="pl-PL" sz="1600" dirty="0">
                <a:latin typeface="Lucida Console" pitchFamily="49" charset="0"/>
              </a:rPr>
              <a:t> </a:t>
            </a:r>
            <a:r>
              <a:rPr lang="pl-PL" sz="1600" dirty="0" err="1">
                <a:latin typeface="Lucida Console" pitchFamily="49" charset="0"/>
              </a:rPr>
              <a:t>meats</a:t>
            </a:r>
            <a:r>
              <a:rPr lang="pl-PL" sz="1600" dirty="0">
                <a:latin typeface="Lucida Console" pitchFamily="49" charset="0"/>
              </a:rPr>
              <a:t>', </a:t>
            </a:r>
            <a:r>
              <a:rPr lang="pl-PL" sz="1600" dirty="0" smtClean="0">
                <a:latin typeface="Lucida Console" pitchFamily="49" charset="0"/>
              </a:rPr>
              <a:t>''),</a:t>
            </a:r>
          </a:p>
          <a:p>
            <a:pPr marL="0" indent="0">
              <a:buNone/>
            </a:pPr>
            <a:r>
              <a:rPr lang="pl-PL" sz="1600" dirty="0" smtClean="0">
                <a:latin typeface="Lucida Console" pitchFamily="49" charset="0"/>
              </a:rPr>
              <a:t>(</a:t>
            </a:r>
            <a:r>
              <a:rPr lang="pl-PL" sz="1600" dirty="0">
                <a:latin typeface="Lucida Console" pitchFamily="49" charset="0"/>
              </a:rPr>
              <a:t>7, '</a:t>
            </a:r>
            <a:r>
              <a:rPr lang="pl-PL" sz="1600" dirty="0" err="1">
                <a:latin typeface="Lucida Console" pitchFamily="49" charset="0"/>
              </a:rPr>
              <a:t>Produce</a:t>
            </a:r>
            <a:r>
              <a:rPr lang="pl-PL" sz="1600" dirty="0">
                <a:latin typeface="Lucida Console" pitchFamily="49" charset="0"/>
              </a:rPr>
              <a:t>', '</a:t>
            </a:r>
            <a:r>
              <a:rPr lang="pl-PL" sz="1600" dirty="0" err="1">
                <a:latin typeface="Lucida Console" pitchFamily="49" charset="0"/>
              </a:rPr>
              <a:t>Dried</a:t>
            </a:r>
            <a:r>
              <a:rPr lang="pl-PL" sz="1600" dirty="0">
                <a:latin typeface="Lucida Console" pitchFamily="49" charset="0"/>
              </a:rPr>
              <a:t> </a:t>
            </a:r>
            <a:r>
              <a:rPr lang="pl-PL" sz="1600" dirty="0" err="1">
                <a:latin typeface="Lucida Console" pitchFamily="49" charset="0"/>
              </a:rPr>
              <a:t>fruit</a:t>
            </a:r>
            <a:r>
              <a:rPr lang="pl-PL" sz="1600" dirty="0">
                <a:latin typeface="Lucida Console" pitchFamily="49" charset="0"/>
              </a:rPr>
              <a:t> and bean </a:t>
            </a:r>
            <a:r>
              <a:rPr lang="pl-PL" sz="1600" dirty="0" err="1">
                <a:latin typeface="Lucida Console" pitchFamily="49" charset="0"/>
              </a:rPr>
              <a:t>curd</a:t>
            </a:r>
            <a:r>
              <a:rPr lang="pl-PL" sz="1600" dirty="0">
                <a:latin typeface="Lucida Console" pitchFamily="49" charset="0"/>
              </a:rPr>
              <a:t>', </a:t>
            </a:r>
            <a:r>
              <a:rPr lang="pl-PL" sz="1600" dirty="0" smtClean="0">
                <a:latin typeface="Lucida Console" pitchFamily="49" charset="0"/>
              </a:rPr>
              <a:t>''),</a:t>
            </a:r>
          </a:p>
          <a:p>
            <a:pPr marL="0" indent="0">
              <a:buNone/>
            </a:pPr>
            <a:r>
              <a:rPr lang="pl-PL" sz="1600" dirty="0" smtClean="0">
                <a:latin typeface="Lucida Console" pitchFamily="49" charset="0"/>
              </a:rPr>
              <a:t>(</a:t>
            </a:r>
            <a:r>
              <a:rPr lang="pl-PL" sz="1600" dirty="0">
                <a:latin typeface="Lucida Console" pitchFamily="49" charset="0"/>
              </a:rPr>
              <a:t>8, '</a:t>
            </a:r>
            <a:r>
              <a:rPr lang="pl-PL" sz="1600" dirty="0" err="1">
                <a:latin typeface="Lucida Console" pitchFamily="49" charset="0"/>
              </a:rPr>
              <a:t>Seafood</a:t>
            </a:r>
            <a:r>
              <a:rPr lang="pl-PL" sz="1600" dirty="0">
                <a:latin typeface="Lucida Console" pitchFamily="49" charset="0"/>
              </a:rPr>
              <a:t>', '</a:t>
            </a:r>
            <a:r>
              <a:rPr lang="pl-PL" sz="1600" dirty="0" err="1">
                <a:latin typeface="Lucida Console" pitchFamily="49" charset="0"/>
              </a:rPr>
              <a:t>Seaweed</a:t>
            </a:r>
            <a:r>
              <a:rPr lang="pl-PL" sz="1600" dirty="0">
                <a:latin typeface="Lucida Console" pitchFamily="49" charset="0"/>
              </a:rPr>
              <a:t> and </a:t>
            </a:r>
            <a:r>
              <a:rPr lang="pl-PL" sz="1600" dirty="0" err="1">
                <a:latin typeface="Lucida Console" pitchFamily="49" charset="0"/>
              </a:rPr>
              <a:t>fish</a:t>
            </a:r>
            <a:r>
              <a:rPr lang="pl-PL" sz="1600" dirty="0">
                <a:latin typeface="Lucida Console" pitchFamily="49" charset="0"/>
              </a:rPr>
              <a:t>', </a:t>
            </a:r>
            <a:r>
              <a:rPr lang="pl-PL" sz="1600" dirty="0" smtClean="0">
                <a:latin typeface="Lucida Console" pitchFamily="49" charset="0"/>
              </a:rPr>
              <a:t>'');</a:t>
            </a:r>
          </a:p>
          <a:p>
            <a:pPr marL="0" indent="0">
              <a:buNone/>
            </a:pPr>
            <a:endParaRPr lang="pl-PL" sz="1600" dirty="0" smtClean="0">
              <a:latin typeface="Lucida Console" pitchFamily="49" charset="0"/>
            </a:endParaRPr>
          </a:p>
          <a:p>
            <a:pPr marL="0" indent="0">
              <a:buNone/>
            </a:pPr>
            <a:endParaRPr lang="pl-PL" sz="1600" dirty="0">
              <a:latin typeface="Lucida Console" pitchFamily="49" charset="0"/>
            </a:endParaRPr>
          </a:p>
          <a:p>
            <a:pPr marL="0" indent="0">
              <a:buNone/>
            </a:pPr>
            <a:r>
              <a:rPr lang="en-US" sz="1600" dirty="0" smtClean="0">
                <a:latin typeface="Lucida Console" pitchFamily="49" charset="0"/>
              </a:rPr>
              <a:t>LOAD DATA </a:t>
            </a:r>
            <a:r>
              <a:rPr lang="en-US" sz="1600" dirty="0">
                <a:latin typeface="Lucida Console" pitchFamily="49" charset="0"/>
              </a:rPr>
              <a:t>LOCAL INFILE '/</a:t>
            </a:r>
            <a:r>
              <a:rPr lang="en-US" sz="1600" dirty="0" smtClean="0">
                <a:latin typeface="Lucida Console" pitchFamily="49" charset="0"/>
              </a:rPr>
              <a:t>path/</a:t>
            </a:r>
            <a:r>
              <a:rPr lang="pl-PL" sz="1600" dirty="0" smtClean="0">
                <a:latin typeface="Lucida Console" pitchFamily="49" charset="0"/>
              </a:rPr>
              <a:t>data</a:t>
            </a:r>
            <a:r>
              <a:rPr lang="en-US" sz="1600" dirty="0" smtClean="0">
                <a:latin typeface="Lucida Console" pitchFamily="49" charset="0"/>
              </a:rPr>
              <a:t>.txt</a:t>
            </a:r>
            <a:r>
              <a:rPr lang="en-US" sz="1600" dirty="0">
                <a:latin typeface="Lucida Console" pitchFamily="49" charset="0"/>
              </a:rPr>
              <a:t>' INTO TABLE </a:t>
            </a:r>
            <a:r>
              <a:rPr lang="pl-PL" sz="1600" dirty="0" err="1" smtClean="0">
                <a:latin typeface="Lucida Console" pitchFamily="49" charset="0"/>
              </a:rPr>
              <a:t>Categories</a:t>
            </a:r>
            <a:r>
              <a:rPr lang="en-US" sz="1600" dirty="0" smtClean="0">
                <a:latin typeface="Lucida Console" pitchFamily="49" charset="0"/>
              </a:rPr>
              <a:t> </a:t>
            </a:r>
            <a:r>
              <a:rPr lang="en-US" sz="1600" dirty="0">
                <a:latin typeface="Lucida Console" pitchFamily="49" charset="0"/>
              </a:rPr>
              <a:t>LINES TERMINATED BY '\r\n';</a:t>
            </a:r>
            <a:endParaRPr lang="pl-PL" sz="1600" dirty="0">
              <a:latin typeface="Lucida Console" pitchFamily="49" charset="0"/>
            </a:endParaRPr>
          </a:p>
        </p:txBody>
      </p:sp>
    </p:spTree>
    <p:extLst>
      <p:ext uri="{BB962C8B-B14F-4D97-AF65-F5344CB8AC3E}">
        <p14:creationId xmlns:p14="http://schemas.microsoft.com/office/powerpoint/2010/main" val="1143265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Wtyczka do </a:t>
            </a:r>
            <a:r>
              <a:rPr lang="pl-PL" dirty="0" err="1" smtClean="0"/>
              <a:t>Eclipsa</a:t>
            </a:r>
            <a:r>
              <a:rPr lang="pl-PL" dirty="0" smtClean="0"/>
              <a:t> </a:t>
            </a:r>
            <a:endParaRPr lang="pl-PL"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409405"/>
            <a:ext cx="5230024" cy="469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Prostokąt 3"/>
          <p:cNvSpPr/>
          <p:nvPr/>
        </p:nvSpPr>
        <p:spPr>
          <a:xfrm>
            <a:off x="251520" y="6180166"/>
            <a:ext cx="6048672" cy="369332"/>
          </a:xfrm>
          <a:prstGeom prst="rect">
            <a:avLst/>
          </a:prstGeom>
        </p:spPr>
        <p:txBody>
          <a:bodyPr wrap="square">
            <a:spAutoFit/>
          </a:bodyPr>
          <a:lstStyle/>
          <a:p>
            <a:r>
              <a:rPr lang="pl-PL" dirty="0"/>
              <a:t>http://download.jboss.org/jbosstools/updates/stable/juno/</a:t>
            </a:r>
          </a:p>
        </p:txBody>
      </p:sp>
    </p:spTree>
    <p:extLst>
      <p:ext uri="{BB962C8B-B14F-4D97-AF65-F5344CB8AC3E}">
        <p14:creationId xmlns:p14="http://schemas.microsoft.com/office/powerpoint/2010/main" val="4065134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Nowe połączenie</a:t>
            </a:r>
            <a:endParaRPr lang="pl-PL"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551" y="1190650"/>
            <a:ext cx="8747937" cy="5507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182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Sterownik</a:t>
            </a:r>
            <a:endParaRPr lang="pl-PL"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90373"/>
            <a:ext cx="8547323" cy="4995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Prostokąt 3"/>
          <p:cNvSpPr/>
          <p:nvPr/>
        </p:nvSpPr>
        <p:spPr>
          <a:xfrm>
            <a:off x="4139952" y="6385659"/>
            <a:ext cx="5004048" cy="369332"/>
          </a:xfrm>
          <a:prstGeom prst="rect">
            <a:avLst/>
          </a:prstGeom>
        </p:spPr>
        <p:txBody>
          <a:bodyPr wrap="square">
            <a:spAutoFit/>
          </a:bodyPr>
          <a:lstStyle/>
          <a:p>
            <a:r>
              <a:rPr lang="pl-PL" dirty="0"/>
              <a:t>http://www.mysql.com/downloads/connector/j/</a:t>
            </a:r>
          </a:p>
        </p:txBody>
      </p:sp>
    </p:spTree>
    <p:extLst>
      <p:ext uri="{BB962C8B-B14F-4D97-AF65-F5344CB8AC3E}">
        <p14:creationId xmlns:p14="http://schemas.microsoft.com/office/powerpoint/2010/main" val="3985816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Ping</a:t>
            </a:r>
            <a:endParaRPr lang="pl-PL"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139498"/>
            <a:ext cx="7373068" cy="5451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2503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hibernate.cfg.xml</a:t>
            </a:r>
            <a:endParaRPr lang="pl-PL"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85255"/>
            <a:ext cx="9144000" cy="5193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4854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POJO + </a:t>
            </a:r>
            <a:r>
              <a:rPr lang="pl-PL" dirty="0" err="1" smtClean="0"/>
              <a:t>mapping</a:t>
            </a:r>
            <a:r>
              <a:rPr lang="pl-PL" dirty="0" smtClean="0"/>
              <a:t> file</a:t>
            </a:r>
            <a:endParaRPr lang="pl-PL"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95632"/>
            <a:ext cx="8604448" cy="5643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0870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 MySQL</a:t>
            </a:r>
            <a:endParaRPr lang="pl-PL" dirty="0"/>
          </a:p>
        </p:txBody>
      </p:sp>
      <p:sp>
        <p:nvSpPr>
          <p:cNvPr id="3" name="Symbol zastępczy zawartości 2"/>
          <p:cNvSpPr>
            <a:spLocks noGrp="1"/>
          </p:cNvSpPr>
          <p:nvPr>
            <p:ph idx="1"/>
          </p:nvPr>
        </p:nvSpPr>
        <p:spPr/>
        <p:txBody>
          <a:bodyPr>
            <a:normAutofit fontScale="85000" lnSpcReduction="10000"/>
          </a:bodyPr>
          <a:lstStyle/>
          <a:p>
            <a:r>
              <a:rPr lang="pl-PL" dirty="0" smtClean="0"/>
              <a:t>był </a:t>
            </a:r>
            <a:r>
              <a:rPr lang="pl-PL" dirty="0"/>
              <a:t>pisany raczej z myślą o szybkości niż kompatybilności ze standardem </a:t>
            </a:r>
            <a:r>
              <a:rPr lang="pl-PL" dirty="0" smtClean="0"/>
              <a:t>SQL</a:t>
            </a:r>
            <a:endParaRPr lang="pl-PL" u="sng" dirty="0" smtClean="0"/>
          </a:p>
          <a:p>
            <a:r>
              <a:rPr lang="pl-PL" dirty="0" smtClean="0"/>
              <a:t>Popularny </a:t>
            </a:r>
            <a:r>
              <a:rPr lang="pl-PL" dirty="0" err="1" smtClean="0"/>
              <a:t>wsród</a:t>
            </a:r>
            <a:r>
              <a:rPr lang="en-US" dirty="0" smtClean="0"/>
              <a:t> web</a:t>
            </a:r>
            <a:r>
              <a:rPr lang="pl-PL" dirty="0" smtClean="0"/>
              <a:t>owych</a:t>
            </a:r>
            <a:r>
              <a:rPr lang="en-US" dirty="0" smtClean="0"/>
              <a:t> </a:t>
            </a:r>
            <a:r>
              <a:rPr lang="en-US" dirty="0" err="1" smtClean="0"/>
              <a:t>ap</a:t>
            </a:r>
            <a:r>
              <a:rPr lang="pl-PL" dirty="0" err="1" smtClean="0"/>
              <a:t>likacji</a:t>
            </a:r>
            <a:r>
              <a:rPr lang="pl-PL" dirty="0" smtClean="0"/>
              <a:t> – część szeroko rozpowszechnionego</a:t>
            </a:r>
            <a:r>
              <a:rPr lang="en-US" dirty="0"/>
              <a:t> LAMP </a:t>
            </a:r>
            <a:r>
              <a:rPr lang="pl-PL" dirty="0" smtClean="0"/>
              <a:t>- złożonego open </a:t>
            </a:r>
            <a:r>
              <a:rPr lang="pl-PL" dirty="0" err="1" smtClean="0"/>
              <a:t>sourcowych</a:t>
            </a:r>
            <a:r>
              <a:rPr lang="pl-PL" dirty="0"/>
              <a:t>:</a:t>
            </a:r>
            <a:r>
              <a:rPr lang="en-US" dirty="0" smtClean="0"/>
              <a:t> Linux</a:t>
            </a:r>
            <a:r>
              <a:rPr lang="en-US" dirty="0"/>
              <a:t>, Apache, MySQL, </a:t>
            </a:r>
            <a:r>
              <a:rPr lang="en-US" dirty="0" smtClean="0"/>
              <a:t>Perl/PHP/Python</a:t>
            </a:r>
            <a:endParaRPr lang="pl-PL" dirty="0"/>
          </a:p>
          <a:p>
            <a:r>
              <a:rPr lang="en-US" dirty="0" smtClean="0"/>
              <a:t>Free-software-open </a:t>
            </a:r>
            <a:r>
              <a:rPr lang="en-US" dirty="0"/>
              <a:t>source projects that require a full-featured database management system often use MySQL.</a:t>
            </a:r>
            <a:r>
              <a:rPr lang="pl-PL" dirty="0" smtClean="0"/>
              <a:t>Ciekawe cechy, zalety, wady, przeznaczenie -&gt; w wersji 5 dodano procedury składowane, wyzwalacze</a:t>
            </a:r>
            <a:r>
              <a:rPr lang="pl-PL" dirty="0"/>
              <a:t> </a:t>
            </a:r>
            <a:r>
              <a:rPr lang="pl-PL" dirty="0" smtClean="0"/>
              <a:t>, widoki</a:t>
            </a:r>
          </a:p>
          <a:p>
            <a:r>
              <a:rPr lang="en-US" dirty="0"/>
              <a:t>the world's most widely used</a:t>
            </a:r>
            <a:endParaRPr lang="pl-PL" dirty="0" smtClean="0"/>
          </a:p>
        </p:txBody>
      </p:sp>
    </p:spTree>
    <p:extLst>
      <p:ext uri="{BB962C8B-B14F-4D97-AF65-F5344CB8AC3E}">
        <p14:creationId xmlns:p14="http://schemas.microsoft.com/office/powerpoint/2010/main" val="3244559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Order.hbm.xml</a:t>
            </a:r>
            <a:endParaRPr lang="pl-PL"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2" y="1340768"/>
            <a:ext cx="901065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9416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Session</a:t>
            </a:r>
            <a:r>
              <a:rPr lang="pl-PL" dirty="0" smtClean="0"/>
              <a:t> </a:t>
            </a:r>
            <a:r>
              <a:rPr lang="pl-PL" dirty="0" err="1" smtClean="0"/>
              <a:t>Factory</a:t>
            </a:r>
            <a:endParaRPr lang="pl-PL" dirty="0"/>
          </a:p>
        </p:txBody>
      </p:sp>
      <p:sp>
        <p:nvSpPr>
          <p:cNvPr id="6" name="Prostokąt 5"/>
          <p:cNvSpPr/>
          <p:nvPr/>
        </p:nvSpPr>
        <p:spPr>
          <a:xfrm>
            <a:off x="269412" y="1988840"/>
            <a:ext cx="8496944" cy="3754874"/>
          </a:xfrm>
          <a:prstGeom prst="rect">
            <a:avLst/>
          </a:prstGeom>
        </p:spPr>
        <p:txBody>
          <a:bodyPr wrap="square">
            <a:spAutoFit/>
          </a:bodyPr>
          <a:lstStyle/>
          <a:p>
            <a:r>
              <a:rPr lang="pl-PL" sz="1400" dirty="0" err="1">
                <a:latin typeface="Lucida Console" pitchFamily="49" charset="0"/>
              </a:rPr>
              <a:t>private</a:t>
            </a:r>
            <a:r>
              <a:rPr lang="pl-PL" sz="1400" dirty="0">
                <a:latin typeface="Lucida Console" pitchFamily="49" charset="0"/>
              </a:rPr>
              <a:t> </a:t>
            </a:r>
            <a:r>
              <a:rPr lang="pl-PL" sz="1400" dirty="0" err="1">
                <a:latin typeface="Lucida Console" pitchFamily="49" charset="0"/>
              </a:rPr>
              <a:t>static</a:t>
            </a:r>
            <a:r>
              <a:rPr lang="pl-PL" sz="1400" dirty="0">
                <a:latin typeface="Lucida Console" pitchFamily="49" charset="0"/>
              </a:rPr>
              <a:t> </a:t>
            </a:r>
            <a:r>
              <a:rPr lang="pl-PL" sz="1400" dirty="0" err="1">
                <a:latin typeface="Lucida Console" pitchFamily="49" charset="0"/>
              </a:rPr>
              <a:t>SessionFactory</a:t>
            </a:r>
            <a:r>
              <a:rPr lang="pl-PL" sz="1400" dirty="0">
                <a:latin typeface="Lucida Console" pitchFamily="49" charset="0"/>
              </a:rPr>
              <a:t> </a:t>
            </a:r>
            <a:r>
              <a:rPr lang="pl-PL" sz="1400" dirty="0" err="1">
                <a:latin typeface="Lucida Console" pitchFamily="49" charset="0"/>
              </a:rPr>
              <a:t>sessionFactory</a:t>
            </a:r>
            <a:r>
              <a:rPr lang="pl-PL" sz="1400" dirty="0">
                <a:latin typeface="Lucida Console" pitchFamily="49" charset="0"/>
              </a:rPr>
              <a:t>;</a:t>
            </a:r>
          </a:p>
          <a:p>
            <a:r>
              <a:rPr lang="pl-PL" sz="1400" dirty="0" err="1">
                <a:latin typeface="Lucida Console" pitchFamily="49" charset="0"/>
              </a:rPr>
              <a:t>private</a:t>
            </a:r>
            <a:r>
              <a:rPr lang="pl-PL" sz="1400" dirty="0">
                <a:latin typeface="Lucida Console" pitchFamily="49" charset="0"/>
              </a:rPr>
              <a:t> </a:t>
            </a:r>
            <a:r>
              <a:rPr lang="pl-PL" sz="1400" dirty="0" err="1">
                <a:latin typeface="Lucida Console" pitchFamily="49" charset="0"/>
              </a:rPr>
              <a:t>static</a:t>
            </a:r>
            <a:r>
              <a:rPr lang="pl-PL" sz="1400" dirty="0">
                <a:latin typeface="Lucida Console" pitchFamily="49" charset="0"/>
              </a:rPr>
              <a:t> </a:t>
            </a:r>
            <a:r>
              <a:rPr lang="pl-PL" sz="1400" dirty="0" err="1">
                <a:latin typeface="Lucida Console" pitchFamily="49" charset="0"/>
              </a:rPr>
              <a:t>ServiceRegistry</a:t>
            </a:r>
            <a:r>
              <a:rPr lang="pl-PL" sz="1400" dirty="0">
                <a:latin typeface="Lucida Console" pitchFamily="49" charset="0"/>
              </a:rPr>
              <a:t> </a:t>
            </a:r>
            <a:r>
              <a:rPr lang="pl-PL" sz="1400" dirty="0" err="1">
                <a:latin typeface="Lucida Console" pitchFamily="49" charset="0"/>
              </a:rPr>
              <a:t>serviceRegistry</a:t>
            </a:r>
            <a:r>
              <a:rPr lang="pl-PL" sz="1400" dirty="0">
                <a:latin typeface="Lucida Console" pitchFamily="49" charset="0"/>
              </a:rPr>
              <a:t>;</a:t>
            </a:r>
          </a:p>
          <a:p>
            <a:endParaRPr lang="pl-PL" sz="1400" dirty="0">
              <a:latin typeface="Lucida Console" pitchFamily="49" charset="0"/>
            </a:endParaRPr>
          </a:p>
          <a:p>
            <a:r>
              <a:rPr lang="pl-PL" sz="1400" dirty="0" err="1">
                <a:latin typeface="Lucida Console" pitchFamily="49" charset="0"/>
              </a:rPr>
              <a:t>private</a:t>
            </a:r>
            <a:r>
              <a:rPr lang="pl-PL" sz="1400" dirty="0">
                <a:latin typeface="Lucida Console" pitchFamily="49" charset="0"/>
              </a:rPr>
              <a:t> </a:t>
            </a:r>
            <a:r>
              <a:rPr lang="pl-PL" sz="1400" dirty="0" err="1">
                <a:latin typeface="Lucida Console" pitchFamily="49" charset="0"/>
              </a:rPr>
              <a:t>static</a:t>
            </a:r>
            <a:r>
              <a:rPr lang="pl-PL" sz="1400" dirty="0">
                <a:latin typeface="Lucida Console" pitchFamily="49" charset="0"/>
              </a:rPr>
              <a:t> </a:t>
            </a:r>
            <a:r>
              <a:rPr lang="pl-PL" sz="1400" dirty="0" err="1">
                <a:latin typeface="Lucida Console" pitchFamily="49" charset="0"/>
              </a:rPr>
              <a:t>SessionFactory</a:t>
            </a:r>
            <a:r>
              <a:rPr lang="pl-PL" sz="1400" dirty="0">
                <a:latin typeface="Lucida Console" pitchFamily="49" charset="0"/>
              </a:rPr>
              <a:t> </a:t>
            </a:r>
            <a:r>
              <a:rPr lang="pl-PL" sz="1400" dirty="0" err="1">
                <a:latin typeface="Lucida Console" pitchFamily="49" charset="0"/>
              </a:rPr>
              <a:t>buildSessionFactory</a:t>
            </a:r>
            <a:r>
              <a:rPr lang="pl-PL" sz="1400" dirty="0">
                <a:latin typeface="Lucida Console" pitchFamily="49" charset="0"/>
              </a:rPr>
              <a:t>() {</a:t>
            </a:r>
          </a:p>
          <a:p>
            <a:pPr lvl="1"/>
            <a:r>
              <a:rPr lang="pl-PL" sz="1400" dirty="0" err="1">
                <a:latin typeface="Lucida Console" pitchFamily="49" charset="0"/>
              </a:rPr>
              <a:t>try</a:t>
            </a:r>
            <a:r>
              <a:rPr lang="pl-PL" sz="1400" dirty="0">
                <a:latin typeface="Lucida Console" pitchFamily="49" charset="0"/>
              </a:rPr>
              <a:t> {</a:t>
            </a:r>
          </a:p>
          <a:p>
            <a:pPr lvl="2"/>
            <a:r>
              <a:rPr lang="en-US" sz="1400" dirty="0">
                <a:latin typeface="Lucida Console" pitchFamily="49" charset="0"/>
              </a:rPr>
              <a:t>// Create the </a:t>
            </a:r>
            <a:r>
              <a:rPr lang="en-US" sz="1400" dirty="0" err="1">
                <a:latin typeface="Lucida Console" pitchFamily="49" charset="0"/>
              </a:rPr>
              <a:t>SessionFactory</a:t>
            </a:r>
            <a:r>
              <a:rPr lang="en-US" sz="1400" dirty="0">
                <a:latin typeface="Lucida Console" pitchFamily="49" charset="0"/>
              </a:rPr>
              <a:t> from hibernate.cfg.xml</a:t>
            </a:r>
          </a:p>
          <a:p>
            <a:pPr lvl="2"/>
            <a:r>
              <a:rPr lang="pl-PL" sz="1400" dirty="0" err="1">
                <a:latin typeface="Lucida Console" pitchFamily="49" charset="0"/>
              </a:rPr>
              <a:t>Configuration</a:t>
            </a:r>
            <a:r>
              <a:rPr lang="pl-PL" sz="1400" dirty="0">
                <a:latin typeface="Lucida Console" pitchFamily="49" charset="0"/>
              </a:rPr>
              <a:t> </a:t>
            </a:r>
            <a:r>
              <a:rPr lang="pl-PL" sz="1400" dirty="0" err="1">
                <a:latin typeface="Lucida Console" pitchFamily="49" charset="0"/>
              </a:rPr>
              <a:t>configuration</a:t>
            </a:r>
            <a:r>
              <a:rPr lang="pl-PL" sz="1400" dirty="0">
                <a:latin typeface="Lucida Console" pitchFamily="49" charset="0"/>
              </a:rPr>
              <a:t> = </a:t>
            </a:r>
            <a:r>
              <a:rPr lang="pl-PL" sz="1400" dirty="0" err="1">
                <a:latin typeface="Lucida Console" pitchFamily="49" charset="0"/>
              </a:rPr>
              <a:t>new</a:t>
            </a:r>
            <a:r>
              <a:rPr lang="pl-PL" sz="1400" dirty="0">
                <a:latin typeface="Lucida Console" pitchFamily="49" charset="0"/>
              </a:rPr>
              <a:t> </a:t>
            </a:r>
            <a:r>
              <a:rPr lang="pl-PL" sz="1400" dirty="0" err="1">
                <a:latin typeface="Lucida Console" pitchFamily="49" charset="0"/>
              </a:rPr>
              <a:t>Configuration</a:t>
            </a:r>
            <a:r>
              <a:rPr lang="pl-PL" sz="1400" dirty="0">
                <a:latin typeface="Lucida Console" pitchFamily="49" charset="0"/>
              </a:rPr>
              <a:t>().</a:t>
            </a:r>
            <a:r>
              <a:rPr lang="pl-PL" sz="1400" dirty="0" err="1">
                <a:latin typeface="Lucida Console" pitchFamily="49" charset="0"/>
              </a:rPr>
              <a:t>configure</a:t>
            </a:r>
            <a:r>
              <a:rPr lang="pl-PL" sz="1400" dirty="0">
                <a:latin typeface="Lucida Console" pitchFamily="49" charset="0"/>
              </a:rPr>
              <a:t>();</a:t>
            </a:r>
          </a:p>
          <a:p>
            <a:pPr lvl="1"/>
            <a:endParaRPr lang="pl-PL" sz="1400" dirty="0">
              <a:latin typeface="Lucida Console" pitchFamily="49" charset="0"/>
            </a:endParaRPr>
          </a:p>
          <a:p>
            <a:pPr lvl="2"/>
            <a:r>
              <a:rPr lang="pl-PL" sz="1400" dirty="0" err="1">
                <a:latin typeface="Lucida Console" pitchFamily="49" charset="0"/>
              </a:rPr>
              <a:t>serviceRegistry</a:t>
            </a:r>
            <a:r>
              <a:rPr lang="pl-PL" sz="1400" dirty="0">
                <a:latin typeface="Lucida Console" pitchFamily="49" charset="0"/>
              </a:rPr>
              <a:t> = </a:t>
            </a:r>
            <a:r>
              <a:rPr lang="pl-PL" sz="1400" dirty="0" err="1">
                <a:latin typeface="Lucida Console" pitchFamily="49" charset="0"/>
              </a:rPr>
              <a:t>new</a:t>
            </a:r>
            <a:r>
              <a:rPr lang="pl-PL" sz="1400" dirty="0">
                <a:latin typeface="Lucida Console" pitchFamily="49" charset="0"/>
              </a:rPr>
              <a:t> </a:t>
            </a:r>
            <a:r>
              <a:rPr lang="pl-PL" sz="1400" dirty="0" err="1">
                <a:latin typeface="Lucida Console" pitchFamily="49" charset="0"/>
              </a:rPr>
              <a:t>ServiceRegistryBuilder</a:t>
            </a:r>
            <a:r>
              <a:rPr lang="pl-PL" sz="1400" dirty="0">
                <a:latin typeface="Lucida Console" pitchFamily="49" charset="0"/>
              </a:rPr>
              <a:t>().</a:t>
            </a:r>
            <a:r>
              <a:rPr lang="pl-PL" sz="1400" dirty="0" err="1">
                <a:latin typeface="Lucida Console" pitchFamily="49" charset="0"/>
              </a:rPr>
              <a:t>applySettings</a:t>
            </a:r>
            <a:r>
              <a:rPr lang="pl-PL" sz="1400" dirty="0">
                <a:latin typeface="Lucida Console" pitchFamily="49" charset="0"/>
              </a:rPr>
              <a:t>(</a:t>
            </a:r>
          </a:p>
          <a:p>
            <a:pPr lvl="2"/>
            <a:r>
              <a:rPr lang="pl-PL" sz="1400" dirty="0" err="1">
                <a:latin typeface="Lucida Console" pitchFamily="49" charset="0"/>
              </a:rPr>
              <a:t>configuration.getProperties</a:t>
            </a:r>
            <a:r>
              <a:rPr lang="pl-PL" sz="1400" dirty="0">
                <a:latin typeface="Lucida Console" pitchFamily="49" charset="0"/>
              </a:rPr>
              <a:t>()).</a:t>
            </a:r>
            <a:r>
              <a:rPr lang="pl-PL" sz="1400" dirty="0" err="1">
                <a:latin typeface="Lucida Console" pitchFamily="49" charset="0"/>
              </a:rPr>
              <a:t>buildServiceRegistry</a:t>
            </a:r>
            <a:r>
              <a:rPr lang="pl-PL" sz="1400" dirty="0">
                <a:latin typeface="Lucida Console" pitchFamily="49" charset="0"/>
              </a:rPr>
              <a:t>();</a:t>
            </a:r>
          </a:p>
          <a:p>
            <a:pPr lvl="2"/>
            <a:r>
              <a:rPr lang="pl-PL" sz="1400" dirty="0" err="1">
                <a:latin typeface="Lucida Console" pitchFamily="49" charset="0"/>
              </a:rPr>
              <a:t>sessionFactory</a:t>
            </a:r>
            <a:r>
              <a:rPr lang="pl-PL" sz="1400" dirty="0">
                <a:latin typeface="Lucida Console" pitchFamily="49" charset="0"/>
              </a:rPr>
              <a:t> = </a:t>
            </a:r>
            <a:r>
              <a:rPr lang="pl-PL" sz="1400" dirty="0" err="1">
                <a:latin typeface="Lucida Console" pitchFamily="49" charset="0"/>
              </a:rPr>
              <a:t>configuration.buildSessionFactory</a:t>
            </a:r>
            <a:r>
              <a:rPr lang="pl-PL" sz="1400" dirty="0">
                <a:latin typeface="Lucida Console" pitchFamily="49" charset="0"/>
              </a:rPr>
              <a:t>(</a:t>
            </a:r>
            <a:r>
              <a:rPr lang="pl-PL" sz="1400" dirty="0" err="1">
                <a:latin typeface="Lucida Console" pitchFamily="49" charset="0"/>
              </a:rPr>
              <a:t>serviceRegistry</a:t>
            </a:r>
            <a:r>
              <a:rPr lang="pl-PL" sz="1400" dirty="0">
                <a:latin typeface="Lucida Console" pitchFamily="49" charset="0"/>
              </a:rPr>
              <a:t>);</a:t>
            </a:r>
          </a:p>
          <a:p>
            <a:pPr lvl="2"/>
            <a:endParaRPr lang="pl-PL" sz="1400" dirty="0">
              <a:latin typeface="Lucida Console" pitchFamily="49" charset="0"/>
            </a:endParaRPr>
          </a:p>
          <a:p>
            <a:pPr lvl="2"/>
            <a:r>
              <a:rPr lang="pl-PL" sz="1400" dirty="0">
                <a:latin typeface="Lucida Console" pitchFamily="49" charset="0"/>
              </a:rPr>
              <a:t>return </a:t>
            </a:r>
            <a:r>
              <a:rPr lang="pl-PL" sz="1400" dirty="0" err="1">
                <a:latin typeface="Lucida Console" pitchFamily="49" charset="0"/>
              </a:rPr>
              <a:t>sessionFactory</a:t>
            </a:r>
            <a:r>
              <a:rPr lang="pl-PL" sz="1400" dirty="0">
                <a:latin typeface="Lucida Console" pitchFamily="49" charset="0"/>
              </a:rPr>
              <a:t>;</a:t>
            </a:r>
          </a:p>
          <a:p>
            <a:pPr lvl="1"/>
            <a:r>
              <a:rPr lang="pl-PL" sz="1400" dirty="0">
                <a:latin typeface="Lucida Console" pitchFamily="49" charset="0"/>
              </a:rPr>
              <a:t>} </a:t>
            </a:r>
            <a:r>
              <a:rPr lang="pl-PL" sz="1400" dirty="0" err="1">
                <a:latin typeface="Lucida Console" pitchFamily="49" charset="0"/>
              </a:rPr>
              <a:t>catch</a:t>
            </a:r>
            <a:r>
              <a:rPr lang="pl-PL" sz="1400" dirty="0">
                <a:latin typeface="Lucida Console" pitchFamily="49" charset="0"/>
              </a:rPr>
              <a:t> (</a:t>
            </a:r>
            <a:r>
              <a:rPr lang="pl-PL" sz="1400" dirty="0" err="1">
                <a:latin typeface="Lucida Console" pitchFamily="49" charset="0"/>
              </a:rPr>
              <a:t>HibernateException</a:t>
            </a:r>
            <a:r>
              <a:rPr lang="pl-PL" sz="1400" dirty="0">
                <a:latin typeface="Lucida Console" pitchFamily="49" charset="0"/>
              </a:rPr>
              <a:t> he) {</a:t>
            </a:r>
          </a:p>
          <a:p>
            <a:pPr lvl="1"/>
            <a:r>
              <a:rPr lang="pl-PL" sz="1400" dirty="0" smtClean="0">
                <a:latin typeface="Lucida Console" pitchFamily="49" charset="0"/>
              </a:rPr>
              <a:t>	</a:t>
            </a:r>
            <a:r>
              <a:rPr lang="pl-PL" sz="1400" dirty="0" err="1" smtClean="0">
                <a:latin typeface="Lucida Console" pitchFamily="49" charset="0"/>
              </a:rPr>
              <a:t>throw</a:t>
            </a:r>
            <a:r>
              <a:rPr lang="pl-PL" sz="1400" dirty="0" smtClean="0">
                <a:latin typeface="Lucida Console" pitchFamily="49" charset="0"/>
              </a:rPr>
              <a:t> </a:t>
            </a:r>
            <a:r>
              <a:rPr lang="pl-PL" sz="1400" dirty="0" err="1">
                <a:latin typeface="Lucida Console" pitchFamily="49" charset="0"/>
              </a:rPr>
              <a:t>new</a:t>
            </a:r>
            <a:r>
              <a:rPr lang="pl-PL" sz="1400" dirty="0">
                <a:latin typeface="Lucida Console" pitchFamily="49" charset="0"/>
              </a:rPr>
              <a:t> </a:t>
            </a:r>
            <a:r>
              <a:rPr lang="pl-PL" sz="1400" dirty="0" err="1">
                <a:latin typeface="Lucida Console" pitchFamily="49" charset="0"/>
              </a:rPr>
              <a:t>ExceptionInInitializerError</a:t>
            </a:r>
            <a:r>
              <a:rPr lang="pl-PL" sz="1400" dirty="0">
                <a:latin typeface="Lucida Console" pitchFamily="49" charset="0"/>
              </a:rPr>
              <a:t>(he);</a:t>
            </a:r>
          </a:p>
          <a:p>
            <a:pPr lvl="1"/>
            <a:r>
              <a:rPr lang="pl-PL" sz="1400" dirty="0">
                <a:latin typeface="Lucida Console" pitchFamily="49" charset="0"/>
              </a:rPr>
              <a:t>}</a:t>
            </a:r>
          </a:p>
          <a:p>
            <a:r>
              <a:rPr lang="pl-PL" sz="1400" dirty="0">
                <a:latin typeface="Lucida Console" pitchFamily="49" charset="0"/>
              </a:rPr>
              <a:t>}</a:t>
            </a:r>
          </a:p>
        </p:txBody>
      </p:sp>
    </p:spTree>
    <p:extLst>
      <p:ext uri="{BB962C8B-B14F-4D97-AF65-F5344CB8AC3E}">
        <p14:creationId xmlns:p14="http://schemas.microsoft.com/office/powerpoint/2010/main" val="1412715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Transakcje</a:t>
            </a:r>
            <a:endParaRPr lang="pl-PL" dirty="0"/>
          </a:p>
        </p:txBody>
      </p:sp>
      <p:sp>
        <p:nvSpPr>
          <p:cNvPr id="4" name="Prostokąt 3"/>
          <p:cNvSpPr/>
          <p:nvPr/>
        </p:nvSpPr>
        <p:spPr>
          <a:xfrm>
            <a:off x="899592" y="1412776"/>
            <a:ext cx="7416824" cy="5078313"/>
          </a:xfrm>
          <a:prstGeom prst="rect">
            <a:avLst/>
          </a:prstGeom>
        </p:spPr>
        <p:txBody>
          <a:bodyPr wrap="square">
            <a:spAutoFit/>
          </a:bodyPr>
          <a:lstStyle/>
          <a:p>
            <a:r>
              <a:rPr lang="pl-PL" dirty="0" err="1">
                <a:latin typeface="Lucida Console" pitchFamily="49" charset="0"/>
              </a:rPr>
              <a:t>Transaction</a:t>
            </a:r>
            <a:r>
              <a:rPr lang="pl-PL" dirty="0">
                <a:latin typeface="Lucida Console" pitchFamily="49" charset="0"/>
              </a:rPr>
              <a:t> </a:t>
            </a:r>
            <a:r>
              <a:rPr lang="pl-PL" dirty="0" err="1">
                <a:latin typeface="Lucida Console" pitchFamily="49" charset="0"/>
              </a:rPr>
              <a:t>trns</a:t>
            </a:r>
            <a:r>
              <a:rPr lang="pl-PL" dirty="0">
                <a:latin typeface="Lucida Console" pitchFamily="49" charset="0"/>
              </a:rPr>
              <a:t> = </a:t>
            </a:r>
            <a:r>
              <a:rPr lang="pl-PL" dirty="0" err="1">
                <a:latin typeface="Lucida Console" pitchFamily="49" charset="0"/>
              </a:rPr>
              <a:t>null</a:t>
            </a:r>
            <a:r>
              <a:rPr lang="pl-PL" dirty="0">
                <a:latin typeface="Lucida Console" pitchFamily="49" charset="0"/>
              </a:rPr>
              <a:t>;</a:t>
            </a:r>
          </a:p>
          <a:p>
            <a:r>
              <a:rPr lang="pl-PL" dirty="0" err="1">
                <a:latin typeface="Lucida Console" pitchFamily="49" charset="0"/>
              </a:rPr>
              <a:t>Session</a:t>
            </a:r>
            <a:r>
              <a:rPr lang="pl-PL" dirty="0">
                <a:latin typeface="Lucida Console" pitchFamily="49" charset="0"/>
              </a:rPr>
              <a:t> </a:t>
            </a:r>
            <a:r>
              <a:rPr lang="pl-PL" dirty="0" err="1">
                <a:latin typeface="Lucida Console" pitchFamily="49" charset="0"/>
              </a:rPr>
              <a:t>session</a:t>
            </a:r>
            <a:r>
              <a:rPr lang="pl-PL" dirty="0">
                <a:latin typeface="Lucida Console" pitchFamily="49" charset="0"/>
              </a:rPr>
              <a:t> = </a:t>
            </a:r>
            <a:r>
              <a:rPr lang="pl-PL" dirty="0" err="1">
                <a:latin typeface="Lucida Console" pitchFamily="49" charset="0"/>
              </a:rPr>
              <a:t>HibernateUtil.</a:t>
            </a:r>
            <a:r>
              <a:rPr lang="pl-PL" i="1" dirty="0" err="1">
                <a:latin typeface="Lucida Console" pitchFamily="49" charset="0"/>
              </a:rPr>
              <a:t>getSessionFactory</a:t>
            </a:r>
            <a:r>
              <a:rPr lang="pl-PL" i="1" dirty="0">
                <a:latin typeface="Lucida Console" pitchFamily="49" charset="0"/>
              </a:rPr>
              <a:t>().</a:t>
            </a:r>
            <a:r>
              <a:rPr lang="pl-PL" i="1" dirty="0" err="1">
                <a:latin typeface="Lucida Console" pitchFamily="49" charset="0"/>
              </a:rPr>
              <a:t>openSession</a:t>
            </a:r>
            <a:r>
              <a:rPr lang="pl-PL" i="1" dirty="0" smtClean="0">
                <a:latin typeface="Lucida Console" pitchFamily="49" charset="0"/>
              </a:rPr>
              <a:t>();</a:t>
            </a:r>
          </a:p>
          <a:p>
            <a:endParaRPr lang="pl-PL" i="1" dirty="0">
              <a:latin typeface="Lucida Console" pitchFamily="49" charset="0"/>
            </a:endParaRPr>
          </a:p>
          <a:p>
            <a:r>
              <a:rPr lang="pl-PL" dirty="0" err="1">
                <a:latin typeface="Lucida Console" pitchFamily="49" charset="0"/>
              </a:rPr>
              <a:t>try</a:t>
            </a:r>
            <a:r>
              <a:rPr lang="pl-PL" dirty="0">
                <a:latin typeface="Lucida Console" pitchFamily="49" charset="0"/>
              </a:rPr>
              <a:t> {</a:t>
            </a:r>
          </a:p>
          <a:p>
            <a:r>
              <a:rPr lang="pl-PL" dirty="0" smtClean="0">
                <a:latin typeface="Lucida Console" pitchFamily="49" charset="0"/>
              </a:rPr>
              <a:t>	</a:t>
            </a:r>
            <a:r>
              <a:rPr lang="pl-PL" dirty="0" err="1" smtClean="0">
                <a:latin typeface="Lucida Console" pitchFamily="49" charset="0"/>
              </a:rPr>
              <a:t>trns</a:t>
            </a:r>
            <a:r>
              <a:rPr lang="pl-PL" dirty="0" smtClean="0">
                <a:latin typeface="Lucida Console" pitchFamily="49" charset="0"/>
              </a:rPr>
              <a:t> </a:t>
            </a:r>
            <a:r>
              <a:rPr lang="pl-PL" dirty="0">
                <a:latin typeface="Lucida Console" pitchFamily="49" charset="0"/>
              </a:rPr>
              <a:t>= </a:t>
            </a:r>
            <a:r>
              <a:rPr lang="pl-PL" dirty="0" err="1">
                <a:latin typeface="Lucida Console" pitchFamily="49" charset="0"/>
              </a:rPr>
              <a:t>session.beginTransaction</a:t>
            </a:r>
            <a:r>
              <a:rPr lang="pl-PL" dirty="0">
                <a:latin typeface="Lucida Console" pitchFamily="49" charset="0"/>
              </a:rPr>
              <a:t>();</a:t>
            </a:r>
          </a:p>
          <a:p>
            <a:r>
              <a:rPr lang="pl-PL" dirty="0">
                <a:latin typeface="Lucida Console" pitchFamily="49" charset="0"/>
              </a:rPr>
              <a:t>	</a:t>
            </a:r>
            <a:r>
              <a:rPr lang="pl-PL" dirty="0" smtClean="0">
                <a:latin typeface="Lucida Console" pitchFamily="49" charset="0"/>
              </a:rPr>
              <a:t>//...</a:t>
            </a:r>
            <a:endParaRPr lang="pl-PL" dirty="0">
              <a:latin typeface="Lucida Console" pitchFamily="49" charset="0"/>
            </a:endParaRPr>
          </a:p>
          <a:p>
            <a:r>
              <a:rPr lang="pl-PL" dirty="0" smtClean="0">
                <a:latin typeface="Lucida Console" pitchFamily="49" charset="0"/>
              </a:rPr>
              <a:t>	</a:t>
            </a:r>
            <a:r>
              <a:rPr lang="pl-PL" dirty="0" err="1" smtClean="0">
                <a:latin typeface="Lucida Console" pitchFamily="49" charset="0"/>
              </a:rPr>
              <a:t>session.getTransaction</a:t>
            </a:r>
            <a:r>
              <a:rPr lang="pl-PL" dirty="0">
                <a:latin typeface="Lucida Console" pitchFamily="49" charset="0"/>
              </a:rPr>
              <a:t>().</a:t>
            </a:r>
            <a:r>
              <a:rPr lang="pl-PL" dirty="0" err="1">
                <a:latin typeface="Lucida Console" pitchFamily="49" charset="0"/>
              </a:rPr>
              <a:t>commit</a:t>
            </a:r>
            <a:r>
              <a:rPr lang="pl-PL" dirty="0" smtClean="0">
                <a:latin typeface="Lucida Console" pitchFamily="49" charset="0"/>
              </a:rPr>
              <a:t>();</a:t>
            </a:r>
          </a:p>
          <a:p>
            <a:endParaRPr lang="pl-PL" dirty="0">
              <a:latin typeface="Lucida Console" pitchFamily="49" charset="0"/>
            </a:endParaRPr>
          </a:p>
          <a:p>
            <a:r>
              <a:rPr lang="pl-PL" dirty="0">
                <a:latin typeface="Lucida Console" pitchFamily="49" charset="0"/>
              </a:rPr>
              <a:t>} </a:t>
            </a:r>
            <a:r>
              <a:rPr lang="pl-PL" dirty="0" err="1">
                <a:latin typeface="Lucida Console" pitchFamily="49" charset="0"/>
              </a:rPr>
              <a:t>catch</a:t>
            </a:r>
            <a:r>
              <a:rPr lang="pl-PL" dirty="0">
                <a:latin typeface="Lucida Console" pitchFamily="49" charset="0"/>
              </a:rPr>
              <a:t> (</a:t>
            </a:r>
            <a:r>
              <a:rPr lang="pl-PL" dirty="0" err="1">
                <a:latin typeface="Lucida Console" pitchFamily="49" charset="0"/>
              </a:rPr>
              <a:t>RuntimeException</a:t>
            </a:r>
            <a:r>
              <a:rPr lang="pl-PL" dirty="0">
                <a:latin typeface="Lucida Console" pitchFamily="49" charset="0"/>
              </a:rPr>
              <a:t> e) {</a:t>
            </a:r>
          </a:p>
          <a:p>
            <a:r>
              <a:rPr lang="pl-PL" dirty="0" smtClean="0">
                <a:latin typeface="Lucida Console" pitchFamily="49" charset="0"/>
              </a:rPr>
              <a:t>	</a:t>
            </a:r>
            <a:r>
              <a:rPr lang="pl-PL" dirty="0" err="1" smtClean="0">
                <a:latin typeface="Lucida Console" pitchFamily="49" charset="0"/>
              </a:rPr>
              <a:t>if</a:t>
            </a:r>
            <a:r>
              <a:rPr lang="pl-PL" dirty="0" smtClean="0">
                <a:latin typeface="Lucida Console" pitchFamily="49" charset="0"/>
              </a:rPr>
              <a:t> </a:t>
            </a:r>
            <a:r>
              <a:rPr lang="pl-PL" dirty="0">
                <a:latin typeface="Lucida Console" pitchFamily="49" charset="0"/>
              </a:rPr>
              <a:t>(</a:t>
            </a:r>
            <a:r>
              <a:rPr lang="pl-PL" dirty="0" err="1">
                <a:latin typeface="Lucida Console" pitchFamily="49" charset="0"/>
              </a:rPr>
              <a:t>trns</a:t>
            </a:r>
            <a:r>
              <a:rPr lang="pl-PL" dirty="0">
                <a:latin typeface="Lucida Console" pitchFamily="49" charset="0"/>
              </a:rPr>
              <a:t> != </a:t>
            </a:r>
            <a:r>
              <a:rPr lang="pl-PL" dirty="0" err="1">
                <a:latin typeface="Lucida Console" pitchFamily="49" charset="0"/>
              </a:rPr>
              <a:t>null</a:t>
            </a:r>
            <a:r>
              <a:rPr lang="pl-PL" dirty="0">
                <a:latin typeface="Lucida Console" pitchFamily="49" charset="0"/>
              </a:rPr>
              <a:t>) </a:t>
            </a:r>
          </a:p>
          <a:p>
            <a:r>
              <a:rPr lang="pl-PL" dirty="0" smtClean="0">
                <a:latin typeface="Lucida Console" pitchFamily="49" charset="0"/>
              </a:rPr>
              <a:t>		</a:t>
            </a:r>
            <a:r>
              <a:rPr lang="pl-PL" dirty="0" err="1" smtClean="0">
                <a:latin typeface="Lucida Console" pitchFamily="49" charset="0"/>
              </a:rPr>
              <a:t>trns.rollback</a:t>
            </a:r>
            <a:r>
              <a:rPr lang="pl-PL" dirty="0">
                <a:latin typeface="Lucida Console" pitchFamily="49" charset="0"/>
              </a:rPr>
              <a:t>();</a:t>
            </a:r>
          </a:p>
          <a:p>
            <a:pPr lvl="1"/>
            <a:r>
              <a:rPr lang="pl-PL" dirty="0" smtClean="0">
                <a:latin typeface="Lucida Console" pitchFamily="49" charset="0"/>
              </a:rPr>
              <a:t>	</a:t>
            </a:r>
            <a:r>
              <a:rPr lang="pl-PL" dirty="0" err="1" smtClean="0">
                <a:latin typeface="Lucida Console" pitchFamily="49" charset="0"/>
              </a:rPr>
              <a:t>e.printStackTrace</a:t>
            </a:r>
            <a:r>
              <a:rPr lang="pl-PL" dirty="0" smtClean="0">
                <a:latin typeface="Lucida Console" pitchFamily="49" charset="0"/>
              </a:rPr>
              <a:t>();</a:t>
            </a:r>
          </a:p>
          <a:p>
            <a:pPr lvl="1"/>
            <a:endParaRPr lang="pl-PL" dirty="0">
              <a:latin typeface="Lucida Console" pitchFamily="49" charset="0"/>
            </a:endParaRPr>
          </a:p>
          <a:p>
            <a:r>
              <a:rPr lang="pl-PL" dirty="0">
                <a:latin typeface="Lucida Console" pitchFamily="49" charset="0"/>
              </a:rPr>
              <a:t>} </a:t>
            </a:r>
            <a:r>
              <a:rPr lang="pl-PL" dirty="0" err="1">
                <a:latin typeface="Lucida Console" pitchFamily="49" charset="0"/>
              </a:rPr>
              <a:t>finally</a:t>
            </a:r>
            <a:r>
              <a:rPr lang="pl-PL" dirty="0">
                <a:latin typeface="Lucida Console" pitchFamily="49" charset="0"/>
              </a:rPr>
              <a:t> {</a:t>
            </a:r>
          </a:p>
          <a:p>
            <a:pPr lvl="1"/>
            <a:r>
              <a:rPr lang="pl-PL" dirty="0" smtClean="0">
                <a:latin typeface="Lucida Console" pitchFamily="49" charset="0"/>
              </a:rPr>
              <a:t>	</a:t>
            </a:r>
            <a:r>
              <a:rPr lang="pl-PL" dirty="0" err="1" smtClean="0">
                <a:latin typeface="Lucida Console" pitchFamily="49" charset="0"/>
              </a:rPr>
              <a:t>session.flush</a:t>
            </a:r>
            <a:r>
              <a:rPr lang="pl-PL" dirty="0">
                <a:latin typeface="Lucida Console" pitchFamily="49" charset="0"/>
              </a:rPr>
              <a:t>();</a:t>
            </a:r>
          </a:p>
          <a:p>
            <a:pPr lvl="1"/>
            <a:r>
              <a:rPr lang="pl-PL" dirty="0" smtClean="0">
                <a:latin typeface="Lucida Console" pitchFamily="49" charset="0"/>
              </a:rPr>
              <a:t>	</a:t>
            </a:r>
            <a:r>
              <a:rPr lang="pl-PL" dirty="0" err="1" smtClean="0">
                <a:latin typeface="Lucida Console" pitchFamily="49" charset="0"/>
              </a:rPr>
              <a:t>session.close</a:t>
            </a:r>
            <a:r>
              <a:rPr lang="pl-PL" dirty="0">
                <a:latin typeface="Lucida Console" pitchFamily="49" charset="0"/>
              </a:rPr>
              <a:t>();</a:t>
            </a:r>
          </a:p>
          <a:p>
            <a:r>
              <a:rPr lang="pl-PL" dirty="0">
                <a:latin typeface="Lucida Console" pitchFamily="49" charset="0"/>
              </a:rPr>
              <a:t>}</a:t>
            </a:r>
            <a:endParaRPr lang="pl-PL" dirty="0">
              <a:latin typeface="Lucida Console" pitchFamily="49" charset="0"/>
            </a:endParaRPr>
          </a:p>
        </p:txBody>
      </p:sp>
    </p:spTree>
    <p:extLst>
      <p:ext uri="{BB962C8B-B14F-4D97-AF65-F5344CB8AC3E}">
        <p14:creationId xmlns:p14="http://schemas.microsoft.com/office/powerpoint/2010/main" val="1573387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Create</a:t>
            </a:r>
            <a:r>
              <a:rPr lang="pl-PL" dirty="0" smtClean="0"/>
              <a:t>…</a:t>
            </a:r>
            <a:endParaRPr lang="pl-PL" dirty="0"/>
          </a:p>
        </p:txBody>
      </p:sp>
      <p:sp>
        <p:nvSpPr>
          <p:cNvPr id="4" name="Prostokąt 3"/>
          <p:cNvSpPr/>
          <p:nvPr/>
        </p:nvSpPr>
        <p:spPr>
          <a:xfrm>
            <a:off x="323528" y="2001029"/>
            <a:ext cx="8820472" cy="2308324"/>
          </a:xfrm>
          <a:prstGeom prst="rect">
            <a:avLst/>
          </a:prstGeom>
        </p:spPr>
        <p:txBody>
          <a:bodyPr wrap="square">
            <a:spAutoFit/>
          </a:bodyPr>
          <a:lstStyle/>
          <a:p>
            <a:r>
              <a:rPr lang="en-US" dirty="0">
                <a:latin typeface="Lucida Console" pitchFamily="49" charset="0"/>
              </a:rPr>
              <a:t>Customer c = new Customer("AXAMI", "</a:t>
            </a:r>
            <a:r>
              <a:rPr lang="en-US" dirty="0" err="1">
                <a:latin typeface="Lucida Console" pitchFamily="49" charset="0"/>
              </a:rPr>
              <a:t>Aksamit</a:t>
            </a:r>
            <a:r>
              <a:rPr lang="en-US" dirty="0">
                <a:latin typeface="Lucida Console" pitchFamily="49" charset="0"/>
              </a:rPr>
              <a:t> INC.");</a:t>
            </a:r>
          </a:p>
          <a:p>
            <a:r>
              <a:rPr lang="pl-PL" dirty="0" err="1">
                <a:latin typeface="Lucida Console" pitchFamily="49" charset="0"/>
              </a:rPr>
              <a:t>session.save</a:t>
            </a:r>
            <a:r>
              <a:rPr lang="pl-PL" dirty="0">
                <a:latin typeface="Lucida Console" pitchFamily="49" charset="0"/>
              </a:rPr>
              <a:t>(c);</a:t>
            </a:r>
          </a:p>
          <a:p>
            <a:endParaRPr lang="pl-PL" dirty="0">
              <a:latin typeface="Lucida Console" pitchFamily="49" charset="0"/>
            </a:endParaRPr>
          </a:p>
          <a:p>
            <a:r>
              <a:rPr lang="en-US" dirty="0">
                <a:latin typeface="Lucida Console" pitchFamily="49" charset="0"/>
              </a:rPr>
              <a:t>Employee e = new Employee("</a:t>
            </a:r>
            <a:r>
              <a:rPr lang="en-US" dirty="0" err="1">
                <a:latin typeface="Lucida Console" pitchFamily="49" charset="0"/>
              </a:rPr>
              <a:t>Alicja</a:t>
            </a:r>
            <a:r>
              <a:rPr lang="en-US" dirty="0">
                <a:latin typeface="Lucida Console" pitchFamily="49" charset="0"/>
              </a:rPr>
              <a:t>", "</a:t>
            </a:r>
            <a:r>
              <a:rPr lang="en-US" dirty="0" err="1">
                <a:latin typeface="Lucida Console" pitchFamily="49" charset="0"/>
              </a:rPr>
              <a:t>Salamon</a:t>
            </a:r>
            <a:r>
              <a:rPr lang="en-US" dirty="0">
                <a:latin typeface="Lucida Console" pitchFamily="49" charset="0"/>
              </a:rPr>
              <a:t>", "Krakow");</a:t>
            </a:r>
          </a:p>
          <a:p>
            <a:r>
              <a:rPr lang="pl-PL" dirty="0" err="1">
                <a:latin typeface="Lucida Console" pitchFamily="49" charset="0"/>
              </a:rPr>
              <a:t>session.save</a:t>
            </a:r>
            <a:r>
              <a:rPr lang="pl-PL" dirty="0">
                <a:latin typeface="Lucida Console" pitchFamily="49" charset="0"/>
              </a:rPr>
              <a:t>(e);</a:t>
            </a:r>
          </a:p>
          <a:p>
            <a:endParaRPr lang="pl-PL" dirty="0">
              <a:latin typeface="Lucida Console" pitchFamily="49" charset="0"/>
            </a:endParaRPr>
          </a:p>
          <a:p>
            <a:r>
              <a:rPr lang="en-US" dirty="0">
                <a:latin typeface="Lucida Console" pitchFamily="49" charset="0"/>
              </a:rPr>
              <a:t>Order o = new Order(e, c);</a:t>
            </a:r>
          </a:p>
          <a:p>
            <a:r>
              <a:rPr lang="pl-PL" dirty="0" err="1">
                <a:latin typeface="Lucida Console" pitchFamily="49" charset="0"/>
              </a:rPr>
              <a:t>session.save</a:t>
            </a:r>
            <a:r>
              <a:rPr lang="pl-PL" dirty="0">
                <a:latin typeface="Lucida Console" pitchFamily="49" charset="0"/>
              </a:rPr>
              <a:t>(o);</a:t>
            </a:r>
            <a:endParaRPr lang="pl-PL" dirty="0">
              <a:latin typeface="Lucida Console" pitchFamily="49" charset="0"/>
            </a:endParaRPr>
          </a:p>
        </p:txBody>
      </p:sp>
    </p:spTree>
    <p:extLst>
      <p:ext uri="{BB962C8B-B14F-4D97-AF65-F5344CB8AC3E}">
        <p14:creationId xmlns:p14="http://schemas.microsoft.com/office/powerpoint/2010/main" val="4222481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Read…</a:t>
            </a:r>
            <a:endParaRPr lang="pl-PL" dirty="0"/>
          </a:p>
        </p:txBody>
      </p:sp>
      <p:sp>
        <p:nvSpPr>
          <p:cNvPr id="4" name="Prostokąt 3"/>
          <p:cNvSpPr/>
          <p:nvPr/>
        </p:nvSpPr>
        <p:spPr>
          <a:xfrm>
            <a:off x="273665" y="1700808"/>
            <a:ext cx="8496944" cy="3354765"/>
          </a:xfrm>
          <a:prstGeom prst="rect">
            <a:avLst/>
          </a:prstGeom>
        </p:spPr>
        <p:txBody>
          <a:bodyPr wrap="square">
            <a:spAutoFit/>
          </a:bodyPr>
          <a:lstStyle/>
          <a:p>
            <a:r>
              <a:rPr lang="pl-PL" sz="1600" dirty="0">
                <a:latin typeface="Lucida Console" pitchFamily="49" charset="0"/>
              </a:rPr>
              <a:t>List&lt;Order&gt; </a:t>
            </a:r>
            <a:r>
              <a:rPr lang="pl-PL" sz="1600" dirty="0" err="1">
                <a:latin typeface="Lucida Console" pitchFamily="49" charset="0"/>
              </a:rPr>
              <a:t>ordersList</a:t>
            </a:r>
            <a:r>
              <a:rPr lang="pl-PL" sz="1600" dirty="0">
                <a:latin typeface="Lucida Console" pitchFamily="49" charset="0"/>
              </a:rPr>
              <a:t> = </a:t>
            </a:r>
            <a:r>
              <a:rPr lang="pl-PL" sz="1600" dirty="0" err="1">
                <a:latin typeface="Lucida Console" pitchFamily="49" charset="0"/>
              </a:rPr>
              <a:t>newSession</a:t>
            </a:r>
            <a:endParaRPr lang="pl-PL" sz="1600" dirty="0">
              <a:latin typeface="Lucida Console" pitchFamily="49" charset="0"/>
            </a:endParaRPr>
          </a:p>
          <a:p>
            <a:r>
              <a:rPr lang="en-US" sz="1600" dirty="0">
                <a:latin typeface="Lucida Console" pitchFamily="49" charset="0"/>
              </a:rPr>
              <a:t>.</a:t>
            </a:r>
            <a:r>
              <a:rPr lang="en-US" sz="1600" dirty="0" err="1">
                <a:latin typeface="Lucida Console" pitchFamily="49" charset="0"/>
              </a:rPr>
              <a:t>createSQLQuery</a:t>
            </a:r>
            <a:r>
              <a:rPr lang="en-US" sz="1600" dirty="0">
                <a:latin typeface="Lucida Console" pitchFamily="49" charset="0"/>
              </a:rPr>
              <a:t>("select * from Orders where </a:t>
            </a:r>
            <a:r>
              <a:rPr lang="en-US" sz="1600" dirty="0" err="1">
                <a:latin typeface="Lucida Console" pitchFamily="49" charset="0"/>
              </a:rPr>
              <a:t>OrderID</a:t>
            </a:r>
            <a:r>
              <a:rPr lang="en-US" sz="1600" dirty="0">
                <a:latin typeface="Lucida Console" pitchFamily="49" charset="0"/>
              </a:rPr>
              <a:t>=11078")</a:t>
            </a:r>
          </a:p>
          <a:p>
            <a:r>
              <a:rPr lang="pl-PL" sz="1600" dirty="0">
                <a:latin typeface="Lucida Console" pitchFamily="49" charset="0"/>
              </a:rPr>
              <a:t>.</a:t>
            </a:r>
            <a:r>
              <a:rPr lang="pl-PL" sz="1600" dirty="0" err="1">
                <a:latin typeface="Lucida Console" pitchFamily="49" charset="0"/>
              </a:rPr>
              <a:t>addEntity</a:t>
            </a:r>
            <a:r>
              <a:rPr lang="pl-PL" sz="1600" dirty="0">
                <a:latin typeface="Lucida Console" pitchFamily="49" charset="0"/>
              </a:rPr>
              <a:t>(</a:t>
            </a:r>
            <a:r>
              <a:rPr lang="pl-PL" sz="1600" dirty="0" err="1">
                <a:latin typeface="Lucida Console" pitchFamily="49" charset="0"/>
              </a:rPr>
              <a:t>Order.class</a:t>
            </a:r>
            <a:r>
              <a:rPr lang="pl-PL" sz="1600" dirty="0">
                <a:latin typeface="Lucida Console" pitchFamily="49" charset="0"/>
              </a:rPr>
              <a:t>).list();</a:t>
            </a:r>
          </a:p>
          <a:p>
            <a:endParaRPr lang="pl-PL" sz="1600" dirty="0">
              <a:latin typeface="Lucida Console" pitchFamily="49" charset="0"/>
            </a:endParaRPr>
          </a:p>
          <a:p>
            <a:r>
              <a:rPr lang="pl-PL" sz="1600" dirty="0">
                <a:latin typeface="Lucida Console" pitchFamily="49" charset="0"/>
              </a:rPr>
              <a:t>for (</a:t>
            </a:r>
            <a:r>
              <a:rPr lang="pl-PL" sz="1600" dirty="0" err="1">
                <a:latin typeface="Lucida Console" pitchFamily="49" charset="0"/>
              </a:rPr>
              <a:t>Iterator</a:t>
            </a:r>
            <a:r>
              <a:rPr lang="pl-PL" sz="1600" dirty="0">
                <a:latin typeface="Lucida Console" pitchFamily="49" charset="0"/>
              </a:rPr>
              <a:t>&lt;Order&gt; </a:t>
            </a:r>
            <a:r>
              <a:rPr lang="pl-PL" sz="1600" dirty="0" err="1">
                <a:latin typeface="Lucida Console" pitchFamily="49" charset="0"/>
              </a:rPr>
              <a:t>iter</a:t>
            </a:r>
            <a:r>
              <a:rPr lang="pl-PL" sz="1600" dirty="0">
                <a:latin typeface="Lucida Console" pitchFamily="49" charset="0"/>
              </a:rPr>
              <a:t> = </a:t>
            </a:r>
            <a:r>
              <a:rPr lang="pl-PL" sz="1600" dirty="0" err="1">
                <a:latin typeface="Lucida Console" pitchFamily="49" charset="0"/>
              </a:rPr>
              <a:t>ordersList.iterator</a:t>
            </a:r>
            <a:r>
              <a:rPr lang="pl-PL" sz="1600" dirty="0">
                <a:latin typeface="Lucida Console" pitchFamily="49" charset="0"/>
              </a:rPr>
              <a:t>(); </a:t>
            </a:r>
            <a:r>
              <a:rPr lang="pl-PL" sz="1600" dirty="0" err="1">
                <a:latin typeface="Lucida Console" pitchFamily="49" charset="0"/>
              </a:rPr>
              <a:t>iter.hasNext</a:t>
            </a:r>
            <a:r>
              <a:rPr lang="pl-PL" sz="1600" dirty="0">
                <a:latin typeface="Lucida Console" pitchFamily="49" charset="0"/>
              </a:rPr>
              <a:t>();) {</a:t>
            </a:r>
          </a:p>
          <a:p>
            <a:pPr lvl="1"/>
            <a:r>
              <a:rPr lang="pl-PL" sz="1600" dirty="0">
                <a:latin typeface="Lucida Console" pitchFamily="49" charset="0"/>
              </a:rPr>
              <a:t>Order </a:t>
            </a:r>
            <a:r>
              <a:rPr lang="pl-PL" sz="1600" dirty="0" err="1">
                <a:latin typeface="Lucida Console" pitchFamily="49" charset="0"/>
              </a:rPr>
              <a:t>order</a:t>
            </a:r>
            <a:r>
              <a:rPr lang="pl-PL" sz="1600" dirty="0">
                <a:latin typeface="Lucida Console" pitchFamily="49" charset="0"/>
              </a:rPr>
              <a:t> = (Order) </a:t>
            </a:r>
            <a:r>
              <a:rPr lang="pl-PL" sz="1600" dirty="0" err="1">
                <a:latin typeface="Lucida Console" pitchFamily="49" charset="0"/>
              </a:rPr>
              <a:t>iter.next</a:t>
            </a:r>
            <a:r>
              <a:rPr lang="pl-PL" sz="1600" dirty="0">
                <a:latin typeface="Lucida Console" pitchFamily="49" charset="0"/>
              </a:rPr>
              <a:t>();</a:t>
            </a:r>
          </a:p>
          <a:p>
            <a:pPr lvl="1"/>
            <a:r>
              <a:rPr lang="pl-PL" sz="1600" dirty="0" err="1">
                <a:latin typeface="Lucida Console" pitchFamily="49" charset="0"/>
              </a:rPr>
              <a:t>Employee</a:t>
            </a:r>
            <a:r>
              <a:rPr lang="pl-PL" sz="1600" dirty="0">
                <a:latin typeface="Lucida Console" pitchFamily="49" charset="0"/>
              </a:rPr>
              <a:t> </a:t>
            </a:r>
            <a:r>
              <a:rPr lang="pl-PL" sz="1600" dirty="0" err="1">
                <a:latin typeface="Lucida Console" pitchFamily="49" charset="0"/>
              </a:rPr>
              <a:t>empl</a:t>
            </a:r>
            <a:r>
              <a:rPr lang="pl-PL" sz="1600" dirty="0">
                <a:latin typeface="Lucida Console" pitchFamily="49" charset="0"/>
              </a:rPr>
              <a:t> = </a:t>
            </a:r>
            <a:r>
              <a:rPr lang="pl-PL" sz="1600" dirty="0" err="1">
                <a:latin typeface="Lucida Console" pitchFamily="49" charset="0"/>
              </a:rPr>
              <a:t>order.getEmployeeID</a:t>
            </a:r>
            <a:r>
              <a:rPr lang="pl-PL" sz="1600" dirty="0">
                <a:latin typeface="Lucida Console" pitchFamily="49" charset="0"/>
              </a:rPr>
              <a:t>();</a:t>
            </a:r>
          </a:p>
          <a:p>
            <a:pPr lvl="1"/>
            <a:r>
              <a:rPr lang="pl-PL" sz="1600" dirty="0" err="1">
                <a:latin typeface="Lucida Console" pitchFamily="49" charset="0"/>
              </a:rPr>
              <a:t>Customer</a:t>
            </a:r>
            <a:r>
              <a:rPr lang="pl-PL" sz="1600" dirty="0">
                <a:latin typeface="Lucida Console" pitchFamily="49" charset="0"/>
              </a:rPr>
              <a:t> </a:t>
            </a:r>
            <a:r>
              <a:rPr lang="pl-PL" sz="1600" dirty="0" err="1">
                <a:latin typeface="Lucida Console" pitchFamily="49" charset="0"/>
              </a:rPr>
              <a:t>cust</a:t>
            </a:r>
            <a:r>
              <a:rPr lang="pl-PL" sz="1600" dirty="0">
                <a:latin typeface="Lucida Console" pitchFamily="49" charset="0"/>
              </a:rPr>
              <a:t> = </a:t>
            </a:r>
            <a:r>
              <a:rPr lang="pl-PL" sz="1600" dirty="0" err="1">
                <a:latin typeface="Lucida Console" pitchFamily="49" charset="0"/>
              </a:rPr>
              <a:t>order.getCustomerID</a:t>
            </a:r>
            <a:r>
              <a:rPr lang="pl-PL" sz="1600" dirty="0">
                <a:latin typeface="Lucida Console" pitchFamily="49" charset="0"/>
              </a:rPr>
              <a:t>();</a:t>
            </a:r>
          </a:p>
          <a:p>
            <a:pPr lvl="1"/>
            <a:r>
              <a:rPr lang="pl-PL" sz="1600" dirty="0" err="1">
                <a:latin typeface="Lucida Console" pitchFamily="49" charset="0"/>
              </a:rPr>
              <a:t>System.</a:t>
            </a:r>
            <a:r>
              <a:rPr lang="pl-PL" sz="1600" i="1" dirty="0" err="1">
                <a:latin typeface="Lucida Console" pitchFamily="49" charset="0"/>
              </a:rPr>
              <a:t>out.println</a:t>
            </a:r>
            <a:r>
              <a:rPr lang="pl-PL" sz="1600" i="1" dirty="0">
                <a:latin typeface="Lucida Console" pitchFamily="49" charset="0"/>
              </a:rPr>
              <a:t>(</a:t>
            </a:r>
            <a:r>
              <a:rPr lang="pl-PL" sz="1600" i="1" dirty="0" err="1">
                <a:latin typeface="Lucida Console" pitchFamily="49" charset="0"/>
              </a:rPr>
              <a:t>order.getOrderID</a:t>
            </a:r>
            <a:r>
              <a:rPr lang="pl-PL" sz="1600" i="1" dirty="0">
                <a:latin typeface="Lucida Console" pitchFamily="49" charset="0"/>
              </a:rPr>
              <a:t>() + " by "</a:t>
            </a:r>
          </a:p>
          <a:p>
            <a:pPr lvl="2"/>
            <a:r>
              <a:rPr lang="pl-PL" sz="1600" dirty="0">
                <a:latin typeface="Lucida Console" pitchFamily="49" charset="0"/>
              </a:rPr>
              <a:t>+ </a:t>
            </a:r>
            <a:r>
              <a:rPr lang="pl-PL" sz="1600" dirty="0" err="1">
                <a:latin typeface="Lucida Console" pitchFamily="49" charset="0"/>
              </a:rPr>
              <a:t>empl.getFirstName</a:t>
            </a:r>
            <a:r>
              <a:rPr lang="pl-PL" sz="1600" dirty="0">
                <a:latin typeface="Lucida Console" pitchFamily="49" charset="0"/>
              </a:rPr>
              <a:t>() + " " + </a:t>
            </a:r>
            <a:r>
              <a:rPr lang="pl-PL" sz="1600" dirty="0" err="1">
                <a:latin typeface="Lucida Console" pitchFamily="49" charset="0"/>
              </a:rPr>
              <a:t>empl.getLastName</a:t>
            </a:r>
            <a:r>
              <a:rPr lang="pl-PL" sz="1600" dirty="0">
                <a:latin typeface="Lucida Console" pitchFamily="49" charset="0"/>
              </a:rPr>
              <a:t>() + " for "</a:t>
            </a:r>
          </a:p>
          <a:p>
            <a:pPr lvl="2"/>
            <a:r>
              <a:rPr lang="pl-PL" sz="1600" dirty="0">
                <a:latin typeface="Lucida Console" pitchFamily="49" charset="0"/>
              </a:rPr>
              <a:t>+ </a:t>
            </a:r>
            <a:r>
              <a:rPr lang="pl-PL" sz="1600" dirty="0" err="1">
                <a:latin typeface="Lucida Console" pitchFamily="49" charset="0"/>
              </a:rPr>
              <a:t>cust.getCompanyName</a:t>
            </a:r>
            <a:r>
              <a:rPr lang="pl-PL" sz="1600" dirty="0">
                <a:latin typeface="Lucida Console" pitchFamily="49" charset="0"/>
              </a:rPr>
              <a:t>());</a:t>
            </a:r>
          </a:p>
          <a:p>
            <a:r>
              <a:rPr lang="pl-PL" sz="1600" dirty="0">
                <a:latin typeface="Lucida Console" pitchFamily="49" charset="0"/>
              </a:rPr>
              <a:t>}</a:t>
            </a:r>
            <a:endParaRPr lang="pl-PL" sz="1600" dirty="0">
              <a:latin typeface="Lucida Console" pitchFamily="49" charset="0"/>
            </a:endParaRPr>
          </a:p>
        </p:txBody>
      </p:sp>
    </p:spTree>
    <p:extLst>
      <p:ext uri="{BB962C8B-B14F-4D97-AF65-F5344CB8AC3E}">
        <p14:creationId xmlns:p14="http://schemas.microsoft.com/office/powerpoint/2010/main" val="1389485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Update…</a:t>
            </a:r>
            <a:endParaRPr lang="pl-PL" dirty="0"/>
          </a:p>
        </p:txBody>
      </p:sp>
      <p:sp>
        <p:nvSpPr>
          <p:cNvPr id="4" name="Prostokąt 3"/>
          <p:cNvSpPr/>
          <p:nvPr/>
        </p:nvSpPr>
        <p:spPr>
          <a:xfrm>
            <a:off x="539552" y="2228671"/>
            <a:ext cx="7776864" cy="2585323"/>
          </a:xfrm>
          <a:prstGeom prst="rect">
            <a:avLst/>
          </a:prstGeom>
        </p:spPr>
        <p:txBody>
          <a:bodyPr wrap="square">
            <a:spAutoFit/>
          </a:bodyPr>
          <a:lstStyle/>
          <a:p>
            <a:r>
              <a:rPr lang="pl-PL" dirty="0" err="1">
                <a:latin typeface="Lucida Console" pitchFamily="49" charset="0"/>
              </a:rPr>
              <a:t>Customer</a:t>
            </a:r>
            <a:r>
              <a:rPr lang="pl-PL" dirty="0">
                <a:latin typeface="Lucida Console" pitchFamily="49" charset="0"/>
              </a:rPr>
              <a:t> c = </a:t>
            </a:r>
            <a:r>
              <a:rPr lang="pl-PL" dirty="0" err="1">
                <a:latin typeface="Lucida Console" pitchFamily="49" charset="0"/>
              </a:rPr>
              <a:t>new</a:t>
            </a:r>
            <a:r>
              <a:rPr lang="pl-PL" dirty="0">
                <a:latin typeface="Lucida Console" pitchFamily="49" charset="0"/>
              </a:rPr>
              <a:t> </a:t>
            </a:r>
            <a:r>
              <a:rPr lang="pl-PL" dirty="0" err="1">
                <a:latin typeface="Lucida Console" pitchFamily="49" charset="0"/>
              </a:rPr>
              <a:t>Customer</a:t>
            </a:r>
            <a:r>
              <a:rPr lang="pl-PL" dirty="0">
                <a:latin typeface="Lucida Console" pitchFamily="49" charset="0"/>
              </a:rPr>
              <a:t>();</a:t>
            </a:r>
          </a:p>
          <a:p>
            <a:r>
              <a:rPr lang="pl-PL" dirty="0" err="1">
                <a:latin typeface="Lucida Console" pitchFamily="49" charset="0"/>
              </a:rPr>
              <a:t>c.customerID</a:t>
            </a:r>
            <a:r>
              <a:rPr lang="pl-PL" dirty="0">
                <a:latin typeface="Lucida Console" pitchFamily="49" charset="0"/>
              </a:rPr>
              <a:t> = </a:t>
            </a:r>
            <a:r>
              <a:rPr lang="pl-PL" dirty="0" smtClean="0">
                <a:latin typeface="Lucida Console" pitchFamily="49" charset="0"/>
              </a:rPr>
              <a:t>„SCINC";</a:t>
            </a:r>
            <a:endParaRPr lang="pl-PL" dirty="0">
              <a:latin typeface="Lucida Console" pitchFamily="49" charset="0"/>
            </a:endParaRPr>
          </a:p>
          <a:p>
            <a:r>
              <a:rPr lang="pl-PL" dirty="0" err="1">
                <a:latin typeface="Lucida Console" pitchFamily="49" charset="0"/>
              </a:rPr>
              <a:t>c.companyName</a:t>
            </a:r>
            <a:r>
              <a:rPr lang="pl-PL" dirty="0">
                <a:latin typeface="Lucida Console" pitchFamily="49" charset="0"/>
              </a:rPr>
              <a:t> = </a:t>
            </a:r>
            <a:r>
              <a:rPr lang="pl-PL" dirty="0" smtClean="0">
                <a:latin typeface="Lucida Console" pitchFamily="49" charset="0"/>
              </a:rPr>
              <a:t>„</a:t>
            </a:r>
            <a:r>
              <a:rPr lang="pl-PL" dirty="0" err="1" smtClean="0">
                <a:latin typeface="Lucida Console" pitchFamily="49" charset="0"/>
              </a:rPr>
              <a:t>SomeCompany</a:t>
            </a:r>
            <a:r>
              <a:rPr lang="pl-PL" dirty="0" smtClean="0">
                <a:latin typeface="Lucida Console" pitchFamily="49" charset="0"/>
              </a:rPr>
              <a:t> INC";</a:t>
            </a:r>
            <a:endParaRPr lang="pl-PL" dirty="0">
              <a:latin typeface="Lucida Console" pitchFamily="49" charset="0"/>
            </a:endParaRPr>
          </a:p>
          <a:p>
            <a:r>
              <a:rPr lang="pl-PL" dirty="0" err="1">
                <a:latin typeface="Lucida Console" pitchFamily="49" charset="0"/>
              </a:rPr>
              <a:t>session.update</a:t>
            </a:r>
            <a:r>
              <a:rPr lang="pl-PL" dirty="0">
                <a:latin typeface="Lucida Console" pitchFamily="49" charset="0"/>
              </a:rPr>
              <a:t>(c</a:t>
            </a:r>
            <a:r>
              <a:rPr lang="pl-PL" dirty="0" smtClean="0">
                <a:latin typeface="Lucida Console" pitchFamily="49" charset="0"/>
              </a:rPr>
              <a:t>);</a:t>
            </a:r>
          </a:p>
          <a:p>
            <a:endParaRPr lang="pl-PL" dirty="0" smtClean="0">
              <a:latin typeface="Lucida Console" pitchFamily="49" charset="0"/>
            </a:endParaRPr>
          </a:p>
          <a:p>
            <a:endParaRPr lang="pl-PL" dirty="0"/>
          </a:p>
          <a:p>
            <a:r>
              <a:rPr lang="en-US" dirty="0">
                <a:latin typeface="Lucida Console" pitchFamily="49" charset="0"/>
              </a:rPr>
              <a:t>Employee e = new Employee</a:t>
            </a:r>
            <a:r>
              <a:rPr lang="en-US" dirty="0" smtClean="0">
                <a:latin typeface="Lucida Console" pitchFamily="49" charset="0"/>
              </a:rPr>
              <a:t>(„</a:t>
            </a:r>
            <a:r>
              <a:rPr lang="pl-PL" dirty="0" smtClean="0">
                <a:latin typeface="Lucida Console" pitchFamily="49" charset="0"/>
              </a:rPr>
              <a:t>Jones</a:t>
            </a:r>
            <a:r>
              <a:rPr lang="en-US" dirty="0" smtClean="0">
                <a:latin typeface="Lucida Console" pitchFamily="49" charset="0"/>
              </a:rPr>
              <a:t>", „</a:t>
            </a:r>
            <a:r>
              <a:rPr lang="pl-PL" dirty="0" smtClean="0">
                <a:latin typeface="Lucida Console" pitchFamily="49" charset="0"/>
              </a:rPr>
              <a:t>John</a:t>
            </a:r>
            <a:r>
              <a:rPr lang="en-US" dirty="0" smtClean="0">
                <a:latin typeface="Lucida Console" pitchFamily="49" charset="0"/>
              </a:rPr>
              <a:t>", „</a:t>
            </a:r>
            <a:r>
              <a:rPr lang="pl-PL" dirty="0" err="1" smtClean="0">
                <a:latin typeface="Lucida Console" pitchFamily="49" charset="0"/>
              </a:rPr>
              <a:t>Warsaw</a:t>
            </a:r>
            <a:r>
              <a:rPr lang="en-US" dirty="0" smtClean="0">
                <a:latin typeface="Lucida Console" pitchFamily="49" charset="0"/>
              </a:rPr>
              <a:t>");</a:t>
            </a:r>
            <a:endParaRPr lang="en-US" dirty="0">
              <a:latin typeface="Lucida Console" pitchFamily="49" charset="0"/>
            </a:endParaRPr>
          </a:p>
          <a:p>
            <a:r>
              <a:rPr lang="pl-PL" dirty="0" err="1">
                <a:latin typeface="Lucida Console" pitchFamily="49" charset="0"/>
              </a:rPr>
              <a:t>e.EmployeeID</a:t>
            </a:r>
            <a:r>
              <a:rPr lang="pl-PL" dirty="0">
                <a:latin typeface="Lucida Console" pitchFamily="49" charset="0"/>
              </a:rPr>
              <a:t>=10;</a:t>
            </a:r>
          </a:p>
          <a:p>
            <a:r>
              <a:rPr lang="pl-PL" dirty="0" err="1">
                <a:latin typeface="Lucida Console" pitchFamily="49" charset="0"/>
              </a:rPr>
              <a:t>session.update</a:t>
            </a:r>
            <a:r>
              <a:rPr lang="pl-PL" dirty="0">
                <a:latin typeface="Lucida Console" pitchFamily="49" charset="0"/>
              </a:rPr>
              <a:t>(e);</a:t>
            </a:r>
          </a:p>
        </p:txBody>
      </p:sp>
    </p:spTree>
    <p:extLst>
      <p:ext uri="{BB962C8B-B14F-4D97-AF65-F5344CB8AC3E}">
        <p14:creationId xmlns:p14="http://schemas.microsoft.com/office/powerpoint/2010/main" val="1526151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Delete</a:t>
            </a:r>
            <a:r>
              <a:rPr lang="pl-PL" dirty="0" smtClean="0"/>
              <a:t>…</a:t>
            </a:r>
            <a:endParaRPr lang="pl-PL" dirty="0"/>
          </a:p>
        </p:txBody>
      </p:sp>
      <p:sp>
        <p:nvSpPr>
          <p:cNvPr id="5" name="Prostokąt 4"/>
          <p:cNvSpPr/>
          <p:nvPr/>
        </p:nvSpPr>
        <p:spPr>
          <a:xfrm>
            <a:off x="827584" y="1859340"/>
            <a:ext cx="6030416" cy="3139321"/>
          </a:xfrm>
          <a:prstGeom prst="rect">
            <a:avLst/>
          </a:prstGeom>
        </p:spPr>
        <p:txBody>
          <a:bodyPr wrap="square">
            <a:spAutoFit/>
          </a:bodyPr>
          <a:lstStyle/>
          <a:p>
            <a:r>
              <a:rPr lang="pl-PL" dirty="0">
                <a:latin typeface="Lucida Console" pitchFamily="49" charset="0"/>
              </a:rPr>
              <a:t>Order o = </a:t>
            </a:r>
            <a:r>
              <a:rPr lang="pl-PL" dirty="0" err="1">
                <a:latin typeface="Lucida Console" pitchFamily="49" charset="0"/>
              </a:rPr>
              <a:t>new</a:t>
            </a:r>
            <a:r>
              <a:rPr lang="pl-PL" dirty="0">
                <a:latin typeface="Lucida Console" pitchFamily="49" charset="0"/>
              </a:rPr>
              <a:t> Order();</a:t>
            </a:r>
          </a:p>
          <a:p>
            <a:r>
              <a:rPr lang="pl-PL" dirty="0" err="1">
                <a:latin typeface="Lucida Console" pitchFamily="49" charset="0"/>
              </a:rPr>
              <a:t>o.setOrderID</a:t>
            </a:r>
            <a:r>
              <a:rPr lang="pl-PL" dirty="0">
                <a:latin typeface="Lucida Console" pitchFamily="49" charset="0"/>
              </a:rPr>
              <a:t>(11078);</a:t>
            </a:r>
          </a:p>
          <a:p>
            <a:r>
              <a:rPr lang="pl-PL" dirty="0" err="1">
                <a:latin typeface="Lucida Console" pitchFamily="49" charset="0"/>
              </a:rPr>
              <a:t>session.delete</a:t>
            </a:r>
            <a:r>
              <a:rPr lang="pl-PL" dirty="0">
                <a:latin typeface="Lucida Console" pitchFamily="49" charset="0"/>
              </a:rPr>
              <a:t>(o);</a:t>
            </a:r>
          </a:p>
          <a:p>
            <a:endParaRPr lang="pl-PL" dirty="0">
              <a:latin typeface="Lucida Console" pitchFamily="49" charset="0"/>
            </a:endParaRPr>
          </a:p>
          <a:p>
            <a:r>
              <a:rPr lang="pl-PL" dirty="0" err="1">
                <a:latin typeface="Lucida Console" pitchFamily="49" charset="0"/>
              </a:rPr>
              <a:t>Customer</a:t>
            </a:r>
            <a:r>
              <a:rPr lang="pl-PL" dirty="0">
                <a:latin typeface="Lucida Console" pitchFamily="49" charset="0"/>
              </a:rPr>
              <a:t> c1 = </a:t>
            </a:r>
            <a:r>
              <a:rPr lang="pl-PL" dirty="0" err="1">
                <a:latin typeface="Lucida Console" pitchFamily="49" charset="0"/>
              </a:rPr>
              <a:t>new</a:t>
            </a:r>
            <a:r>
              <a:rPr lang="pl-PL" dirty="0">
                <a:latin typeface="Lucida Console" pitchFamily="49" charset="0"/>
              </a:rPr>
              <a:t> </a:t>
            </a:r>
            <a:r>
              <a:rPr lang="pl-PL" dirty="0" err="1">
                <a:latin typeface="Lucida Console" pitchFamily="49" charset="0"/>
              </a:rPr>
              <a:t>Customer</a:t>
            </a:r>
            <a:r>
              <a:rPr lang="pl-PL" dirty="0">
                <a:latin typeface="Lucida Console" pitchFamily="49" charset="0"/>
              </a:rPr>
              <a:t>();</a:t>
            </a:r>
          </a:p>
          <a:p>
            <a:r>
              <a:rPr lang="pl-PL" dirty="0">
                <a:latin typeface="Lucida Console" pitchFamily="49" charset="0"/>
              </a:rPr>
              <a:t>c1.setCustomerID</a:t>
            </a:r>
            <a:r>
              <a:rPr lang="pl-PL" dirty="0" smtClean="0">
                <a:latin typeface="Lucida Console" pitchFamily="49" charset="0"/>
              </a:rPr>
              <a:t>(„SCINC");</a:t>
            </a:r>
            <a:endParaRPr lang="pl-PL" dirty="0">
              <a:latin typeface="Lucida Console" pitchFamily="49" charset="0"/>
            </a:endParaRPr>
          </a:p>
          <a:p>
            <a:r>
              <a:rPr lang="pl-PL" dirty="0" err="1">
                <a:latin typeface="Lucida Console" pitchFamily="49" charset="0"/>
              </a:rPr>
              <a:t>session.delete</a:t>
            </a:r>
            <a:r>
              <a:rPr lang="pl-PL" dirty="0">
                <a:latin typeface="Lucida Console" pitchFamily="49" charset="0"/>
              </a:rPr>
              <a:t>(c1);</a:t>
            </a:r>
          </a:p>
          <a:p>
            <a:endParaRPr lang="pl-PL" dirty="0">
              <a:latin typeface="Lucida Console" pitchFamily="49" charset="0"/>
            </a:endParaRPr>
          </a:p>
          <a:p>
            <a:r>
              <a:rPr lang="pl-PL" dirty="0" err="1">
                <a:latin typeface="Lucida Console" pitchFamily="49" charset="0"/>
              </a:rPr>
              <a:t>Employee</a:t>
            </a:r>
            <a:r>
              <a:rPr lang="pl-PL" dirty="0">
                <a:latin typeface="Lucida Console" pitchFamily="49" charset="0"/>
              </a:rPr>
              <a:t> e = </a:t>
            </a:r>
            <a:r>
              <a:rPr lang="pl-PL" dirty="0" err="1">
                <a:latin typeface="Lucida Console" pitchFamily="49" charset="0"/>
              </a:rPr>
              <a:t>new</a:t>
            </a:r>
            <a:r>
              <a:rPr lang="pl-PL" dirty="0">
                <a:latin typeface="Lucida Console" pitchFamily="49" charset="0"/>
              </a:rPr>
              <a:t> </a:t>
            </a:r>
            <a:r>
              <a:rPr lang="pl-PL" dirty="0" err="1">
                <a:latin typeface="Lucida Console" pitchFamily="49" charset="0"/>
              </a:rPr>
              <a:t>Employee</a:t>
            </a:r>
            <a:r>
              <a:rPr lang="pl-PL" dirty="0">
                <a:latin typeface="Lucida Console" pitchFamily="49" charset="0"/>
              </a:rPr>
              <a:t>();</a:t>
            </a:r>
          </a:p>
          <a:p>
            <a:r>
              <a:rPr lang="pl-PL" dirty="0" err="1">
                <a:latin typeface="Lucida Console" pitchFamily="49" charset="0"/>
              </a:rPr>
              <a:t>e.EmployeeID</a:t>
            </a:r>
            <a:r>
              <a:rPr lang="pl-PL" dirty="0">
                <a:latin typeface="Lucida Console" pitchFamily="49" charset="0"/>
              </a:rPr>
              <a:t> = 10;</a:t>
            </a:r>
          </a:p>
          <a:p>
            <a:r>
              <a:rPr lang="pl-PL" dirty="0" err="1">
                <a:latin typeface="Lucida Console" pitchFamily="49" charset="0"/>
              </a:rPr>
              <a:t>session.delete</a:t>
            </a:r>
            <a:r>
              <a:rPr lang="pl-PL" dirty="0">
                <a:latin typeface="Lucida Console" pitchFamily="49" charset="0"/>
              </a:rPr>
              <a:t>(e);</a:t>
            </a:r>
            <a:endParaRPr lang="pl-PL" dirty="0">
              <a:latin typeface="Lucida Console" pitchFamily="49" charset="0"/>
            </a:endParaRPr>
          </a:p>
        </p:txBody>
      </p:sp>
    </p:spTree>
    <p:extLst>
      <p:ext uri="{BB962C8B-B14F-4D97-AF65-F5344CB8AC3E}">
        <p14:creationId xmlns:p14="http://schemas.microsoft.com/office/powerpoint/2010/main" val="334467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Źródła</a:t>
            </a:r>
            <a:endParaRPr lang="pl-PL" dirty="0"/>
          </a:p>
        </p:txBody>
      </p:sp>
      <p:sp>
        <p:nvSpPr>
          <p:cNvPr id="3" name="Symbol zastępczy zawartości 2"/>
          <p:cNvSpPr>
            <a:spLocks noGrp="1"/>
          </p:cNvSpPr>
          <p:nvPr>
            <p:ph idx="1"/>
          </p:nvPr>
        </p:nvSpPr>
        <p:spPr/>
        <p:txBody>
          <a:bodyPr/>
          <a:lstStyle/>
          <a:p>
            <a:endParaRPr lang="pl-PL"/>
          </a:p>
        </p:txBody>
      </p:sp>
    </p:spTree>
    <p:extLst>
      <p:ext uri="{BB962C8B-B14F-4D97-AF65-F5344CB8AC3E}">
        <p14:creationId xmlns:p14="http://schemas.microsoft.com/office/powerpoint/2010/main" val="3694534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 MySQL - wady</a:t>
            </a:r>
            <a:endParaRPr lang="pl-PL" dirty="0"/>
          </a:p>
        </p:txBody>
      </p:sp>
      <p:sp>
        <p:nvSpPr>
          <p:cNvPr id="3" name="Symbol zastępczy zawartości 2"/>
          <p:cNvSpPr>
            <a:spLocks noGrp="1"/>
          </p:cNvSpPr>
          <p:nvPr>
            <p:ph idx="1"/>
          </p:nvPr>
        </p:nvSpPr>
        <p:spPr/>
        <p:txBody>
          <a:bodyPr>
            <a:normAutofit fontScale="85000" lnSpcReduction="10000"/>
          </a:bodyPr>
          <a:lstStyle/>
          <a:p>
            <a:pPr marL="0" indent="0">
              <a:buNone/>
            </a:pPr>
            <a:r>
              <a:rPr lang="en-US" dirty="0"/>
              <a:t>Like other SQL databases, MySQL does not currently comply with the full SQL standard for some of the implemented functionality, including foreign key references when using some storage engines other than the 'standard' </a:t>
            </a:r>
            <a:r>
              <a:rPr lang="en-US" dirty="0" err="1"/>
              <a:t>InnoDB</a:t>
            </a:r>
            <a:r>
              <a:rPr lang="en-US" dirty="0" smtClean="0"/>
              <a:t>.</a:t>
            </a:r>
            <a:endParaRPr lang="pl-PL" dirty="0" smtClean="0"/>
          </a:p>
          <a:p>
            <a:pPr marL="0" indent="0">
              <a:buNone/>
            </a:pPr>
            <a:r>
              <a:rPr lang="en-US" dirty="0"/>
              <a:t>Triggers are currently limited to one per action / timing, i.e. maximum one after insert and one before insert on the same </a:t>
            </a:r>
            <a:r>
              <a:rPr lang="en-US" dirty="0" smtClean="0"/>
              <a:t>table.</a:t>
            </a:r>
            <a:r>
              <a:rPr lang="pl-PL" baseline="30000" dirty="0"/>
              <a:t> </a:t>
            </a:r>
            <a:r>
              <a:rPr lang="en-US" dirty="0" smtClean="0"/>
              <a:t>There </a:t>
            </a:r>
            <a:r>
              <a:rPr lang="en-US" dirty="0"/>
              <a:t>are no triggers on views.</a:t>
            </a:r>
            <a:endParaRPr lang="pl-PL" dirty="0"/>
          </a:p>
          <a:p>
            <a:pPr marL="0" indent="0">
              <a:buNone/>
            </a:pPr>
            <a:r>
              <a:rPr lang="en-US" dirty="0"/>
              <a:t>MySQL, like most other transactional relational databases, is strongly limited by hard disk performance. This is especially true in terms of write latency.</a:t>
            </a:r>
            <a:endParaRPr lang="pl-PL" dirty="0"/>
          </a:p>
        </p:txBody>
      </p:sp>
    </p:spTree>
    <p:extLst>
      <p:ext uri="{BB962C8B-B14F-4D97-AF65-F5344CB8AC3E}">
        <p14:creationId xmlns:p14="http://schemas.microsoft.com/office/powerpoint/2010/main" val="1024910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767736" y="0"/>
            <a:ext cx="2376264" cy="360040"/>
          </a:xfrm>
        </p:spPr>
        <p:txBody>
          <a:bodyPr>
            <a:normAutofit/>
          </a:bodyPr>
          <a:lstStyle/>
          <a:p>
            <a:r>
              <a:rPr lang="pl-PL" sz="1100" dirty="0"/>
              <a:t>http://db-engines.com/en/ranking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1" y="404664"/>
            <a:ext cx="9130109" cy="384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Prostokąt 3"/>
          <p:cNvSpPr/>
          <p:nvPr/>
        </p:nvSpPr>
        <p:spPr>
          <a:xfrm>
            <a:off x="971600" y="4653136"/>
            <a:ext cx="6552728" cy="2031325"/>
          </a:xfrm>
          <a:prstGeom prst="rect">
            <a:avLst/>
          </a:prstGeom>
        </p:spPr>
        <p:txBody>
          <a:bodyPr wrap="square">
            <a:spAutoFit/>
          </a:bodyPr>
          <a:lstStyle/>
          <a:p>
            <a:r>
              <a:rPr lang="pl-PL" dirty="0" smtClean="0"/>
              <a:t>M</a:t>
            </a:r>
            <a:r>
              <a:rPr lang="en-US" dirty="0" err="1" smtClean="0"/>
              <a:t>ySQL</a:t>
            </a:r>
            <a:r>
              <a:rPr lang="en-US" dirty="0" smtClean="0"/>
              <a:t> </a:t>
            </a:r>
            <a:r>
              <a:rPr lang="en-US" dirty="0"/>
              <a:t>is also used in many high-profile, large-scale World Wide Web products, including </a:t>
            </a:r>
            <a:endParaRPr lang="pl-PL" dirty="0" smtClean="0"/>
          </a:p>
          <a:p>
            <a:pPr marL="285750" indent="-285750">
              <a:buFont typeface="Arial" pitchFamily="34" charset="0"/>
              <a:buChar char="•"/>
            </a:pPr>
            <a:r>
              <a:rPr lang="en-US" dirty="0" smtClean="0"/>
              <a:t>Wikipedia</a:t>
            </a:r>
            <a:endParaRPr lang="pl-PL" dirty="0"/>
          </a:p>
          <a:p>
            <a:pPr marL="285750" indent="-285750">
              <a:buFont typeface="Arial" pitchFamily="34" charset="0"/>
              <a:buChar char="•"/>
            </a:pPr>
            <a:r>
              <a:rPr lang="en-US" dirty="0" smtClean="0"/>
              <a:t>Google</a:t>
            </a:r>
            <a:r>
              <a:rPr lang="pl-PL" dirty="0" smtClean="0"/>
              <a:t> </a:t>
            </a:r>
            <a:r>
              <a:rPr lang="en-US" dirty="0" smtClean="0"/>
              <a:t>(though </a:t>
            </a:r>
            <a:r>
              <a:rPr lang="en-US" dirty="0"/>
              <a:t>not for </a:t>
            </a:r>
            <a:r>
              <a:rPr lang="pl-PL" dirty="0" smtClean="0"/>
              <a:t>s</a:t>
            </a:r>
            <a:r>
              <a:rPr lang="en-US" dirty="0" err="1" smtClean="0"/>
              <a:t>earches</a:t>
            </a:r>
            <a:r>
              <a:rPr lang="en-US" dirty="0"/>
              <a:t>), </a:t>
            </a:r>
            <a:endParaRPr lang="pl-PL" dirty="0" smtClean="0"/>
          </a:p>
          <a:p>
            <a:pPr marL="285750" indent="-285750">
              <a:buFont typeface="Arial" pitchFamily="34" charset="0"/>
              <a:buChar char="•"/>
            </a:pPr>
            <a:r>
              <a:rPr lang="en-US" dirty="0" smtClean="0"/>
              <a:t>Facebook</a:t>
            </a:r>
            <a:r>
              <a:rPr lang="en-US" dirty="0"/>
              <a:t> </a:t>
            </a:r>
            <a:endParaRPr lang="pl-PL" dirty="0" smtClean="0"/>
          </a:p>
          <a:p>
            <a:pPr marL="285750" indent="-285750">
              <a:buFont typeface="Arial" pitchFamily="34" charset="0"/>
              <a:buChar char="•"/>
            </a:pPr>
            <a:r>
              <a:rPr lang="en-US" dirty="0" smtClean="0"/>
              <a:t>Twitter,</a:t>
            </a:r>
            <a:endParaRPr lang="pl-PL" baseline="30000" dirty="0"/>
          </a:p>
          <a:p>
            <a:pPr marL="285750" indent="-285750">
              <a:buFont typeface="Arial" pitchFamily="34" charset="0"/>
              <a:buChar char="•"/>
            </a:pPr>
            <a:r>
              <a:rPr lang="en-US" dirty="0" smtClean="0"/>
              <a:t> YouTube</a:t>
            </a:r>
            <a:endParaRPr lang="pl-PL" dirty="0"/>
          </a:p>
        </p:txBody>
      </p:sp>
    </p:spTree>
    <p:extLst>
      <p:ext uri="{BB962C8B-B14F-4D97-AF65-F5344CB8AC3E}">
        <p14:creationId xmlns:p14="http://schemas.microsoft.com/office/powerpoint/2010/main" val="3301553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 </a:t>
            </a:r>
            <a:r>
              <a:rPr lang="pl-PL" dirty="0" err="1" smtClean="0"/>
              <a:t>Hibernate</a:t>
            </a:r>
            <a:endParaRPr lang="pl-PL" dirty="0"/>
          </a:p>
        </p:txBody>
      </p:sp>
      <p:sp>
        <p:nvSpPr>
          <p:cNvPr id="3" name="Symbol zastępczy zawartości 2"/>
          <p:cNvSpPr>
            <a:spLocks noGrp="1"/>
          </p:cNvSpPr>
          <p:nvPr>
            <p:ph idx="1"/>
          </p:nvPr>
        </p:nvSpPr>
        <p:spPr/>
        <p:txBody>
          <a:bodyPr/>
          <a:lstStyle/>
          <a:p>
            <a:r>
              <a:rPr lang="pl-PL" dirty="0" smtClean="0"/>
              <a:t>Założenia i cele twórców</a:t>
            </a:r>
          </a:p>
          <a:p>
            <a:r>
              <a:rPr lang="pl-PL" dirty="0" smtClean="0"/>
              <a:t>Ciekawe </a:t>
            </a:r>
            <a:r>
              <a:rPr lang="pl-PL" dirty="0"/>
              <a:t>cechy, zalety, wady, przeznaczenie</a:t>
            </a:r>
          </a:p>
          <a:p>
            <a:pPr marL="0" indent="0">
              <a:buNone/>
            </a:pPr>
            <a:endParaRPr lang="pl-PL" dirty="0"/>
          </a:p>
        </p:txBody>
      </p:sp>
    </p:spTree>
    <p:extLst>
      <p:ext uri="{BB962C8B-B14F-4D97-AF65-F5344CB8AC3E}">
        <p14:creationId xmlns:p14="http://schemas.microsoft.com/office/powerpoint/2010/main" val="3486659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1. Instalacja </a:t>
            </a:r>
            <a:r>
              <a:rPr lang="pl-PL" dirty="0" smtClean="0"/>
              <a:t>MySQL</a:t>
            </a:r>
            <a:endParaRPr lang="pl-PL"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203953"/>
            <a:ext cx="7359352" cy="516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3595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Instalacja</a:t>
            </a:r>
            <a:endParaRPr lang="pl-PL" dirty="0"/>
          </a:p>
        </p:txBody>
      </p:sp>
      <p:sp>
        <p:nvSpPr>
          <p:cNvPr id="3" name="Symbol zastępczy zawartości 2"/>
          <p:cNvSpPr>
            <a:spLocks noGrp="1"/>
          </p:cNvSpPr>
          <p:nvPr>
            <p:ph idx="1"/>
          </p:nvPr>
        </p:nvSpPr>
        <p:spPr/>
        <p:txBody>
          <a:bodyPr/>
          <a:lstStyle/>
          <a:p>
            <a:pPr marL="0" indent="0">
              <a:buNone/>
            </a:pPr>
            <a:r>
              <a:rPr lang="pl-PL" dirty="0" smtClean="0"/>
              <a:t>Tu cos od Dawida </a:t>
            </a:r>
            <a:r>
              <a:rPr lang="pl-PL" dirty="0" err="1" smtClean="0"/>
              <a:t>bedzie</a:t>
            </a:r>
            <a:endParaRPr lang="pl-PL" dirty="0"/>
          </a:p>
        </p:txBody>
      </p:sp>
    </p:spTree>
    <p:extLst>
      <p:ext uri="{BB962C8B-B14F-4D97-AF65-F5344CB8AC3E}">
        <p14:creationId xmlns:p14="http://schemas.microsoft.com/office/powerpoint/2010/main" val="3189730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2a. Uruchomienie – </a:t>
            </a:r>
            <a:r>
              <a:rPr lang="pl-PL" dirty="0" err="1" smtClean="0"/>
              <a:t>command</a:t>
            </a:r>
            <a:r>
              <a:rPr lang="pl-PL" dirty="0" smtClean="0"/>
              <a:t> </a:t>
            </a:r>
            <a:r>
              <a:rPr lang="pl-PL" dirty="0" err="1" smtClean="0"/>
              <a:t>line</a:t>
            </a:r>
            <a:endParaRPr lang="pl-PL"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700808"/>
            <a:ext cx="9143933" cy="4617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58342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2b. Uruchomienie - </a:t>
            </a:r>
            <a:r>
              <a:rPr lang="pl-PL" dirty="0"/>
              <a:t>W</a:t>
            </a:r>
            <a:r>
              <a:rPr lang="pl-PL" dirty="0" smtClean="0"/>
              <a:t>orkbench</a:t>
            </a:r>
            <a:endParaRPr lang="pl-PL"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13944"/>
            <a:ext cx="9144000" cy="4924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5810797"/>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3585</TotalTime>
  <Words>762</Words>
  <Application>Microsoft Office PowerPoint</Application>
  <PresentationFormat>Pokaz na ekranie (4:3)</PresentationFormat>
  <Paragraphs>183</Paragraphs>
  <Slides>27</Slides>
  <Notes>0</Notes>
  <HiddenSlides>0</HiddenSlides>
  <MMClips>0</MMClips>
  <ScaleCrop>false</ScaleCrop>
  <HeadingPairs>
    <vt:vector size="4" baseType="variant">
      <vt:variant>
        <vt:lpstr>Motyw</vt:lpstr>
      </vt:variant>
      <vt:variant>
        <vt:i4>1</vt:i4>
      </vt:variant>
      <vt:variant>
        <vt:lpstr>Tytuły slajdów</vt:lpstr>
      </vt:variant>
      <vt:variant>
        <vt:i4>27</vt:i4>
      </vt:variant>
    </vt:vector>
  </HeadingPairs>
  <TitlesOfParts>
    <vt:vector size="28" baseType="lpstr">
      <vt:lpstr>Motyw pakietu Office</vt:lpstr>
      <vt:lpstr>MySQL + Hibernate</vt:lpstr>
      <vt:lpstr>O MySQL</vt:lpstr>
      <vt:lpstr>O MySQL - wady</vt:lpstr>
      <vt:lpstr>http://db-engines.com/en/ranking</vt:lpstr>
      <vt:lpstr>O Hibernate</vt:lpstr>
      <vt:lpstr>1. Instalacja MySQL</vt:lpstr>
      <vt:lpstr>Instalacja</vt:lpstr>
      <vt:lpstr>2a. Uruchomienie – command line</vt:lpstr>
      <vt:lpstr>2b. Uruchomienie - Workbench</vt:lpstr>
      <vt:lpstr>Tworzenie bazy danych</vt:lpstr>
      <vt:lpstr>Tworzenie tabeli</vt:lpstr>
      <vt:lpstr>Opis tabeli</vt:lpstr>
      <vt:lpstr>Wstawianie danych</vt:lpstr>
      <vt:lpstr>Wtyczka do Eclipsa </vt:lpstr>
      <vt:lpstr>Nowe połączenie</vt:lpstr>
      <vt:lpstr>Sterownik</vt:lpstr>
      <vt:lpstr>Ping</vt:lpstr>
      <vt:lpstr>hibernate.cfg.xml</vt:lpstr>
      <vt:lpstr>POJO + mapping file</vt:lpstr>
      <vt:lpstr>Order.hbm.xml</vt:lpstr>
      <vt:lpstr>Session Factory</vt:lpstr>
      <vt:lpstr>Transakcje</vt:lpstr>
      <vt:lpstr>Create…</vt:lpstr>
      <vt:lpstr>Read…</vt:lpstr>
      <vt:lpstr>Update…</vt:lpstr>
      <vt:lpstr>Delete…</vt:lpstr>
      <vt:lpstr>Źródła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 Hibernate</dc:title>
  <dc:creator>Alicja</dc:creator>
  <cp:lastModifiedBy>Alicja</cp:lastModifiedBy>
  <cp:revision>32</cp:revision>
  <dcterms:created xsi:type="dcterms:W3CDTF">2013-03-17T10:40:47Z</dcterms:created>
  <dcterms:modified xsi:type="dcterms:W3CDTF">2013-04-06T22:42:18Z</dcterms:modified>
</cp:coreProperties>
</file>