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7" r:id="rId4"/>
    <p:sldId id="279" r:id="rId5"/>
    <p:sldId id="268" r:id="rId6"/>
    <p:sldId id="291" r:id="rId7"/>
    <p:sldId id="257" r:id="rId8"/>
    <p:sldId id="269" r:id="rId9"/>
    <p:sldId id="290" r:id="rId10"/>
    <p:sldId id="258" r:id="rId11"/>
    <p:sldId id="278" r:id="rId12"/>
    <p:sldId id="261" r:id="rId13"/>
    <p:sldId id="259" r:id="rId14"/>
    <p:sldId id="265" r:id="rId15"/>
    <p:sldId id="262" r:id="rId16"/>
    <p:sldId id="270" r:id="rId17"/>
    <p:sldId id="271" r:id="rId18"/>
    <p:sldId id="284" r:id="rId19"/>
    <p:sldId id="285" r:id="rId20"/>
    <p:sldId id="286" r:id="rId21"/>
    <p:sldId id="287" r:id="rId22"/>
    <p:sldId id="288" r:id="rId23"/>
    <p:sldId id="289" r:id="rId24"/>
    <p:sldId id="274" r:id="rId25"/>
    <p:sldId id="280" r:id="rId26"/>
    <p:sldId id="281" r:id="rId27"/>
    <p:sldId id="282" r:id="rId28"/>
    <p:sldId id="283" r:id="rId29"/>
    <p:sldId id="276" r:id="rId30"/>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602" autoAdjust="0"/>
    <p:restoredTop sz="94676" autoAdjust="0"/>
  </p:normalViewPr>
  <p:slideViewPr>
    <p:cSldViewPr>
      <p:cViewPr>
        <p:scale>
          <a:sx n="80" d="100"/>
          <a:sy n="80" d="100"/>
        </p:scale>
        <p:origin x="-300"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9986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45494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131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35146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CC7F0E2-2019-447E-84F0-9EF471FF89E6}" type="datetimeFigureOut">
              <a:rPr lang="pl-PL" smtClean="0"/>
              <a:t>2013-04-08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00894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1CC7F0E2-2019-447E-84F0-9EF471FF89E6}" type="datetimeFigureOut">
              <a:rPr lang="pl-PL" smtClean="0"/>
              <a:t>2013-04-08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53794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1CC7F0E2-2019-447E-84F0-9EF471FF89E6}" type="datetimeFigureOut">
              <a:rPr lang="pl-PL" smtClean="0"/>
              <a:t>2013-04-08</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41120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1CC7F0E2-2019-447E-84F0-9EF471FF89E6}" type="datetimeFigureOut">
              <a:rPr lang="pl-PL" smtClean="0"/>
              <a:t>2013-04-08</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317837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CC7F0E2-2019-447E-84F0-9EF471FF89E6}" type="datetimeFigureOut">
              <a:rPr lang="pl-PL" smtClean="0"/>
              <a:t>2013-04-08</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7910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CC7F0E2-2019-447E-84F0-9EF471FF89E6}" type="datetimeFigureOut">
              <a:rPr lang="pl-PL" smtClean="0"/>
              <a:t>2013-04-08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920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CC7F0E2-2019-447E-84F0-9EF471FF89E6}" type="datetimeFigureOut">
              <a:rPr lang="pl-PL" smtClean="0"/>
              <a:t>2013-04-08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47715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7F0E2-2019-447E-84F0-9EF471FF89E6}" type="datetimeFigureOut">
              <a:rPr lang="pl-PL" smtClean="0"/>
              <a:t>2013-04-08</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9980B-C6FF-40D6-9D39-79BF82C72BE1}" type="slidenum">
              <a:rPr lang="pl-PL" smtClean="0"/>
              <a:t>‹#›</a:t>
            </a:fld>
            <a:endParaRPr lang="pl-PL"/>
          </a:p>
        </p:txBody>
      </p:sp>
    </p:spTree>
    <p:extLst>
      <p:ext uri="{BB962C8B-B14F-4D97-AF65-F5344CB8AC3E}">
        <p14:creationId xmlns:p14="http://schemas.microsoft.com/office/powerpoint/2010/main" val="586752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blog.sencide.com/2011/03/hibernate-tutorial-for-beginners.html" TargetMode="External"/><Relationship Id="rId3" Type="http://schemas.openxmlformats.org/officeDocument/2006/relationships/hyperlink" Target="http://www.mysql.com/about/" TargetMode="External"/><Relationship Id="rId7" Type="http://schemas.openxmlformats.org/officeDocument/2006/relationships/hyperlink" Target="http://www.hibernate.org/docs" TargetMode="External"/><Relationship Id="rId2" Type="http://schemas.openxmlformats.org/officeDocument/2006/relationships/hyperlink" Target="http://dev.mysql.com/doc/refman/5.0/en/tutorial.html" TargetMode="External"/><Relationship Id="rId1" Type="http://schemas.openxmlformats.org/officeDocument/2006/relationships/slideLayout" Target="../slideLayouts/slideLayout2.xml"/><Relationship Id="rId6" Type="http://schemas.openxmlformats.org/officeDocument/2006/relationships/hyperlink" Target="http://www.artfulsoftware.com/mysqlbook/sampler/mysqled1_appe.html" TargetMode="External"/><Relationship Id="rId11" Type="http://schemas.openxmlformats.org/officeDocument/2006/relationships/hyperlink" Target="http://www.dzone.com/tutorials/java/hibernate/hibernate-example/hibernate-mapping-many-to-many-1.html" TargetMode="External"/><Relationship Id="rId5" Type="http://schemas.openxmlformats.org/officeDocument/2006/relationships/hyperlink" Target="http://dev.mysql.com/doc/refman/5.0/en/innodb-foreign-key-constraints.html" TargetMode="External"/><Relationship Id="rId10" Type="http://schemas.openxmlformats.org/officeDocument/2006/relationships/hyperlink" Target="http://javabrains.koushik.org/p/hibernate.html" TargetMode="External"/><Relationship Id="rId4" Type="http://schemas.openxmlformats.org/officeDocument/2006/relationships/hyperlink" Target="http://stackoverflow.com/questions/260441/how-to-create-relationships-in-mysql" TargetMode="External"/><Relationship Id="rId9" Type="http://schemas.openxmlformats.org/officeDocument/2006/relationships/hyperlink" Target="http://viralpatel.net/blogs/hibernate-maven-mysql-hello-world-example-xml-mapp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MySQL + </a:t>
            </a:r>
            <a:r>
              <a:rPr lang="pl-PL" dirty="0" err="1" smtClean="0"/>
              <a:t>Hibernate</a:t>
            </a:r>
            <a:endParaRPr lang="pl-PL" dirty="0"/>
          </a:p>
        </p:txBody>
      </p:sp>
      <p:sp>
        <p:nvSpPr>
          <p:cNvPr id="3" name="Podtytuł 2"/>
          <p:cNvSpPr>
            <a:spLocks noGrp="1"/>
          </p:cNvSpPr>
          <p:nvPr>
            <p:ph type="subTitle" idx="1"/>
          </p:nvPr>
        </p:nvSpPr>
        <p:spPr/>
        <p:txBody>
          <a:bodyPr/>
          <a:lstStyle/>
          <a:p>
            <a:r>
              <a:rPr lang="pl-PL" dirty="0" smtClean="0"/>
              <a:t>Alicja Salamon, Dawid Aksamit</a:t>
            </a:r>
          </a:p>
          <a:p>
            <a:endParaRPr lang="pl-PL" dirty="0"/>
          </a:p>
        </p:txBody>
      </p:sp>
    </p:spTree>
    <p:extLst>
      <p:ext uri="{BB962C8B-B14F-4D97-AF65-F5344CB8AC3E}">
        <p14:creationId xmlns:p14="http://schemas.microsoft.com/office/powerpoint/2010/main" val="1695915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2a. Uruchomienie – </a:t>
            </a:r>
            <a:r>
              <a:rPr lang="pl-PL" dirty="0" err="1" smtClean="0"/>
              <a:t>command</a:t>
            </a:r>
            <a:r>
              <a:rPr lang="pl-PL" dirty="0" smtClean="0"/>
              <a:t> </a:t>
            </a:r>
            <a:r>
              <a:rPr lang="pl-PL" dirty="0" err="1" smtClean="0"/>
              <a:t>line</a:t>
            </a:r>
            <a:endParaRPr lang="pl-P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00808"/>
            <a:ext cx="9143933" cy="461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34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2b. Uruchomienie - </a:t>
            </a:r>
            <a:r>
              <a:rPr lang="pl-PL" dirty="0"/>
              <a:t>W</a:t>
            </a:r>
            <a:r>
              <a:rPr lang="pl-PL" dirty="0" smtClean="0"/>
              <a:t>orkbench</a:t>
            </a:r>
            <a:endParaRPr lang="pl-P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3944"/>
            <a:ext cx="9144000" cy="492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81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Tworzenie bazy danych</a:t>
            </a:r>
            <a:endParaRPr lang="pl-PL" dirty="0"/>
          </a:p>
        </p:txBody>
      </p:sp>
      <p:sp>
        <p:nvSpPr>
          <p:cNvPr id="3" name="Symbol zastępczy zawartości 2"/>
          <p:cNvSpPr>
            <a:spLocks noGrp="1"/>
          </p:cNvSpPr>
          <p:nvPr>
            <p:ph idx="1"/>
          </p:nvPr>
        </p:nvSpPr>
        <p:spPr>
          <a:xfrm>
            <a:off x="395536" y="1491613"/>
            <a:ext cx="3898776" cy="4525963"/>
          </a:xfrm>
        </p:spPr>
        <p:txBody>
          <a:bodyPr>
            <a:noAutofit/>
          </a:bodyPr>
          <a:lstStyle/>
          <a:p>
            <a:pPr marL="0" indent="0">
              <a:buNone/>
            </a:pPr>
            <a:r>
              <a:rPr lang="en-US" sz="1200" dirty="0" err="1" smtClean="0">
                <a:latin typeface="Lucida Console" pitchFamily="49" charset="0"/>
              </a:rPr>
              <a:t>mysql</a:t>
            </a:r>
            <a:r>
              <a:rPr lang="en-US" sz="1200" dirty="0" smtClean="0">
                <a:latin typeface="Lucida Console" pitchFamily="49" charset="0"/>
              </a:rPr>
              <a:t>&gt; CREATE DATABASE </a:t>
            </a:r>
            <a:r>
              <a:rPr lang="pl-PL" sz="1200" dirty="0" err="1" smtClean="0">
                <a:latin typeface="Lucida Console" pitchFamily="49" charset="0"/>
              </a:rPr>
              <a:t>northwind</a:t>
            </a:r>
            <a:r>
              <a:rPr lang="en-US" sz="1200" dirty="0" smtClean="0">
                <a:latin typeface="Lucida Console" pitchFamily="49" charset="0"/>
              </a:rPr>
              <a:t>;</a:t>
            </a:r>
          </a:p>
          <a:p>
            <a:pPr marL="0" indent="0">
              <a:buNone/>
            </a:pPr>
            <a:r>
              <a:rPr lang="en-US" sz="1200" dirty="0" smtClean="0">
                <a:latin typeface="Lucida Console" pitchFamily="49" charset="0"/>
              </a:rPr>
              <a:t>Query OK, 1 row affected (0.16 sec)</a:t>
            </a:r>
            <a:endParaRPr lang="pl-PL" sz="1200" dirty="0" smtClean="0">
              <a:latin typeface="Lucida Console" pitchFamily="49" charset="0"/>
            </a:endParaRPr>
          </a:p>
          <a:p>
            <a:pPr marL="0" indent="0">
              <a:buNone/>
            </a:pPr>
            <a:endParaRPr lang="pl-PL" sz="1200" dirty="0">
              <a:latin typeface="Lucida Console" pitchFamily="49" charset="0"/>
            </a:endParaRPr>
          </a:p>
          <a:p>
            <a:pPr marL="0" indent="0">
              <a:buNone/>
            </a:pPr>
            <a:r>
              <a:rPr lang="en-US" sz="1200" dirty="0" err="1" smtClean="0">
                <a:latin typeface="Lucida Console" pitchFamily="49" charset="0"/>
              </a:rPr>
              <a:t>mysql</a:t>
            </a:r>
            <a:r>
              <a:rPr lang="en-US" sz="1200" dirty="0" smtClean="0">
                <a:latin typeface="Lucida Console" pitchFamily="49" charset="0"/>
              </a:rPr>
              <a:t>&gt; drop DATABASE </a:t>
            </a:r>
            <a:r>
              <a:rPr lang="pl-PL" sz="1200" dirty="0" err="1" smtClean="0">
                <a:latin typeface="Lucida Console" pitchFamily="49" charset="0"/>
              </a:rPr>
              <a:t>nortwind</a:t>
            </a:r>
            <a:r>
              <a:rPr lang="en-US" sz="1200" dirty="0" smtClean="0">
                <a:latin typeface="Lucida Console" pitchFamily="49" charset="0"/>
              </a:rPr>
              <a:t>;</a:t>
            </a:r>
          </a:p>
          <a:p>
            <a:pPr marL="0" indent="0">
              <a:buNone/>
            </a:pPr>
            <a:r>
              <a:rPr lang="en-US" sz="1200" dirty="0" smtClean="0">
                <a:latin typeface="Lucida Console" pitchFamily="49" charset="0"/>
              </a:rPr>
              <a:t>Query OK, 0 rows affected (1.28 sec)</a:t>
            </a:r>
            <a:endParaRPr lang="pl-PL" sz="1200" dirty="0" smtClean="0">
              <a:latin typeface="Lucida Console" pitchFamily="49" charset="0"/>
            </a:endParaRPr>
          </a:p>
          <a:p>
            <a:pPr marL="0" indent="0">
              <a:buNone/>
            </a:pPr>
            <a:endParaRPr lang="pl-PL" sz="1200" dirty="0">
              <a:latin typeface="Lucida Console" pitchFamily="49" charset="0"/>
            </a:endParaRPr>
          </a:p>
          <a:p>
            <a:pPr marL="0" indent="0">
              <a:buNone/>
            </a:pPr>
            <a:r>
              <a:rPr lang="pl-PL" sz="1200" dirty="0" err="1" smtClean="0">
                <a:latin typeface="Lucida Console" pitchFamily="49" charset="0"/>
              </a:rPr>
              <a:t>mysql</a:t>
            </a:r>
            <a:r>
              <a:rPr lang="pl-PL" sz="1200" dirty="0" smtClean="0">
                <a:latin typeface="Lucida Console" pitchFamily="49" charset="0"/>
              </a:rPr>
              <a:t>&gt; show </a:t>
            </a:r>
            <a:r>
              <a:rPr lang="pl-PL" sz="1200" dirty="0" err="1" smtClean="0">
                <a:latin typeface="Lucida Console" pitchFamily="49" charset="0"/>
              </a:rPr>
              <a:t>databases</a:t>
            </a:r>
            <a:r>
              <a:rPr lang="pl-PL" sz="1200" dirty="0" smtClean="0">
                <a:latin typeface="Lucida Console" pitchFamily="49" charset="0"/>
              </a:rPr>
              <a:t>;</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Database           |</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a:t>
            </a:r>
            <a:r>
              <a:rPr lang="pl-PL" sz="1200" dirty="0" err="1" smtClean="0">
                <a:latin typeface="Lucida Console" pitchFamily="49" charset="0"/>
              </a:rPr>
              <a:t>information_schema</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mysql</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northwind</a:t>
            </a:r>
            <a:r>
              <a:rPr lang="pl-PL" sz="1200" dirty="0" smtClean="0">
                <a:latin typeface="Lucida Console" pitchFamily="49" charset="0"/>
              </a:rPr>
              <a:t>          |</a:t>
            </a:r>
          </a:p>
          <a:p>
            <a:pPr marL="0" indent="0">
              <a:buNone/>
            </a:pPr>
            <a:r>
              <a:rPr lang="pl-PL" sz="1200" dirty="0" smtClean="0">
                <a:latin typeface="Lucida Console" pitchFamily="49" charset="0"/>
              </a:rPr>
              <a:t>| test               |</a:t>
            </a:r>
          </a:p>
          <a:p>
            <a:pPr marL="0" indent="0">
              <a:buNone/>
            </a:pPr>
            <a:r>
              <a:rPr lang="pl-PL" sz="1200" dirty="0" smtClean="0">
                <a:latin typeface="Lucida Console" pitchFamily="49" charset="0"/>
              </a:rPr>
              <a:t>| </a:t>
            </a:r>
            <a:r>
              <a:rPr lang="pl-PL" sz="1200" dirty="0" err="1" smtClean="0">
                <a:latin typeface="Lucida Console" pitchFamily="49" charset="0"/>
              </a:rPr>
              <a:t>world</a:t>
            </a:r>
            <a:r>
              <a:rPr lang="pl-PL" sz="1200" dirty="0" smtClean="0">
                <a:latin typeface="Lucida Console" pitchFamily="49" charset="0"/>
              </a:rPr>
              <a:t>              |</a:t>
            </a:r>
          </a:p>
          <a:p>
            <a:pPr marL="0" indent="0">
              <a:buNone/>
            </a:pPr>
            <a:r>
              <a:rPr lang="pl-PL" sz="1200" dirty="0" smtClean="0">
                <a:latin typeface="Lucida Console" pitchFamily="49" charset="0"/>
              </a:rPr>
              <a:t>+--------------------+</a:t>
            </a:r>
          </a:p>
          <a:p>
            <a:pPr marL="0" indent="0">
              <a:buNone/>
            </a:pPr>
            <a:endParaRPr lang="pl-PL" sz="1400" dirty="0" smtClean="0">
              <a:latin typeface="Lucida Console" pitchFamily="49" charset="0"/>
            </a:endParaRPr>
          </a:p>
        </p:txBody>
      </p:sp>
      <p:sp>
        <p:nvSpPr>
          <p:cNvPr id="4" name="Symbol zastępczy zawartości 2"/>
          <p:cNvSpPr txBox="1">
            <a:spLocks/>
          </p:cNvSpPr>
          <p:nvPr/>
        </p:nvSpPr>
        <p:spPr>
          <a:xfrm>
            <a:off x="4788024" y="1484784"/>
            <a:ext cx="3898776" cy="5184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err="1" smtClean="0">
                <a:latin typeface="Lucida Console" pitchFamily="49" charset="0"/>
              </a:rPr>
              <a:t>mysql</a:t>
            </a:r>
            <a:r>
              <a:rPr lang="en-US" sz="1200" dirty="0" smtClean="0">
                <a:latin typeface="Lucida Console" pitchFamily="49" charset="0"/>
              </a:rPr>
              <a:t>&gt; USE </a:t>
            </a:r>
            <a:r>
              <a:rPr lang="pl-PL" sz="1200" dirty="0" err="1" smtClean="0">
                <a:latin typeface="Lucida Console" pitchFamily="49" charset="0"/>
              </a:rPr>
              <a:t>northwind</a:t>
            </a:r>
            <a:endParaRPr lang="pl-PL" sz="1200" dirty="0" smtClean="0">
              <a:latin typeface="Lucida Console" pitchFamily="49" charset="0"/>
            </a:endParaRPr>
          </a:p>
          <a:p>
            <a:pPr marL="0" indent="0">
              <a:buFont typeface="Arial" pitchFamily="34" charset="0"/>
              <a:buNone/>
            </a:pPr>
            <a:r>
              <a:rPr lang="en-US" sz="1200" dirty="0" smtClean="0">
                <a:latin typeface="Lucida Console" pitchFamily="49" charset="0"/>
              </a:rPr>
              <a:t>Database changed</a:t>
            </a:r>
            <a:endParaRPr lang="pl-PL" sz="1200" dirty="0" smtClean="0">
              <a:latin typeface="Lucida Console" pitchFamily="49" charset="0"/>
            </a:endParaRPr>
          </a:p>
          <a:p>
            <a:pPr marL="0" indent="0">
              <a:buFont typeface="Arial" pitchFamily="34" charset="0"/>
              <a:buNone/>
            </a:pPr>
            <a:endParaRPr lang="pl-PL" sz="1200" dirty="0">
              <a:latin typeface="Lucida Console" pitchFamily="49" charset="0"/>
            </a:endParaRPr>
          </a:p>
          <a:p>
            <a:pPr marL="0" indent="0">
              <a:buNone/>
            </a:pPr>
            <a:r>
              <a:rPr lang="pl-PL" sz="1200" dirty="0" err="1" smtClean="0">
                <a:latin typeface="Lucida Console" pitchFamily="49" charset="0"/>
              </a:rPr>
              <a:t>mysql</a:t>
            </a:r>
            <a:r>
              <a:rPr lang="pl-PL" sz="1200" dirty="0" smtClean="0">
                <a:latin typeface="Lucida Console" pitchFamily="49" charset="0"/>
              </a:rPr>
              <a:t>&gt; show </a:t>
            </a:r>
            <a:r>
              <a:rPr lang="pl-PL" sz="1200" dirty="0" err="1" smtClean="0">
                <a:latin typeface="Lucida Console" pitchFamily="49" charset="0"/>
              </a:rPr>
              <a:t>tables</a:t>
            </a:r>
            <a:r>
              <a:rPr lang="pl-PL" sz="1200" dirty="0" smtClean="0">
                <a:latin typeface="Lucida Console" pitchFamily="49" charset="0"/>
              </a:rPr>
              <a:t>;</a:t>
            </a:r>
          </a:p>
          <a:p>
            <a:pPr marL="0" indent="0">
              <a:buNone/>
            </a:pPr>
            <a:r>
              <a:rPr lang="pl-PL" sz="1200" dirty="0">
                <a:latin typeface="Lucida Console" pitchFamily="49" charset="0"/>
              </a:rPr>
              <a:t>+--------------------------+</a:t>
            </a:r>
          </a:p>
          <a:p>
            <a:pPr marL="0" indent="0">
              <a:buNone/>
            </a:pPr>
            <a:r>
              <a:rPr lang="pl-PL" sz="1200" dirty="0">
                <a:latin typeface="Lucida Console" pitchFamily="49" charset="0"/>
              </a:rPr>
              <a:t>| </a:t>
            </a:r>
            <a:r>
              <a:rPr lang="pl-PL" sz="1200" dirty="0" err="1" smtClean="0">
                <a:latin typeface="Lucida Console" pitchFamily="49" charset="0"/>
              </a:rPr>
              <a:t>Tables_in_northwind</a:t>
            </a:r>
            <a:r>
              <a:rPr lang="pl-PL" sz="1200" dirty="0" smtClean="0">
                <a:latin typeface="Lucida Console" pitchFamily="49" charset="0"/>
              </a:rPr>
              <a:t> </a:t>
            </a:r>
            <a:r>
              <a:rPr lang="pl-PL" sz="1200" dirty="0">
                <a:latin typeface="Lucida Console" pitchFamily="49" charset="0"/>
              </a:rPr>
              <a:t>|</a:t>
            </a:r>
          </a:p>
          <a:p>
            <a:pPr marL="0" indent="0">
              <a:buNone/>
            </a:pPr>
            <a:r>
              <a:rPr lang="pl-PL" sz="1200" dirty="0">
                <a:latin typeface="Lucida Console" pitchFamily="49" charset="0"/>
              </a:rPr>
              <a:t>+--------------------------+</a:t>
            </a:r>
          </a:p>
          <a:p>
            <a:pPr marL="0" indent="0">
              <a:buNone/>
            </a:pPr>
            <a:r>
              <a:rPr lang="pl-PL" sz="1200" dirty="0">
                <a:latin typeface="Lucida Console" pitchFamily="49" charset="0"/>
              </a:rPr>
              <a:t>| </a:t>
            </a:r>
            <a:r>
              <a:rPr lang="pl-PL" sz="1200" dirty="0" err="1">
                <a:latin typeface="Lucida Console" pitchFamily="49" charset="0"/>
              </a:rPr>
              <a:t>categories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customers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employees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orderdetails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orders</a:t>
            </a:r>
            <a:r>
              <a:rPr lang="pl-PL" sz="1200" dirty="0">
                <a:latin typeface="Lucida Console" pitchFamily="49" charset="0"/>
              </a:rPr>
              <a:t>                   |</a:t>
            </a:r>
          </a:p>
          <a:p>
            <a:pPr marL="0" indent="0">
              <a:buNone/>
            </a:pPr>
            <a:r>
              <a:rPr lang="pl-PL" sz="1200" dirty="0">
                <a:latin typeface="Lucida Console" pitchFamily="49" charset="0"/>
              </a:rPr>
              <a:t>| products                 |</a:t>
            </a:r>
          </a:p>
          <a:p>
            <a:pPr marL="0" indent="0">
              <a:buNone/>
            </a:pPr>
            <a:r>
              <a:rPr lang="pl-PL" sz="1200" dirty="0">
                <a:latin typeface="Lucida Console" pitchFamily="49" charset="0"/>
              </a:rPr>
              <a:t>| </a:t>
            </a:r>
            <a:r>
              <a:rPr lang="pl-PL" sz="1200" dirty="0" err="1">
                <a:latin typeface="Lucida Console" pitchFamily="49" charset="0"/>
              </a:rPr>
              <a:t>shippers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suppliers</a:t>
            </a:r>
            <a:r>
              <a:rPr lang="pl-PL" sz="1200" dirty="0">
                <a:latin typeface="Lucida Console" pitchFamily="49" charset="0"/>
              </a:rPr>
              <a:t>                |</a:t>
            </a:r>
          </a:p>
          <a:p>
            <a:pPr marL="0" indent="0">
              <a:buNone/>
            </a:pPr>
            <a:r>
              <a:rPr lang="pl-PL" sz="1200" dirty="0">
                <a:latin typeface="Lucida Console" pitchFamily="49" charset="0"/>
              </a:rPr>
              <a:t>+--------------------------+</a:t>
            </a:r>
          </a:p>
        </p:txBody>
      </p:sp>
    </p:spTree>
    <p:extLst>
      <p:ext uri="{BB962C8B-B14F-4D97-AF65-F5344CB8AC3E}">
        <p14:creationId xmlns:p14="http://schemas.microsoft.com/office/powerpoint/2010/main" val="3571852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Tworzenie tabeli</a:t>
            </a:r>
            <a:endParaRPr lang="pl-PL" dirty="0"/>
          </a:p>
        </p:txBody>
      </p:sp>
      <p:sp>
        <p:nvSpPr>
          <p:cNvPr id="3" name="Symbol zastępczy zawartości 2"/>
          <p:cNvSpPr>
            <a:spLocks noGrp="1"/>
          </p:cNvSpPr>
          <p:nvPr>
            <p:ph idx="1"/>
          </p:nvPr>
        </p:nvSpPr>
        <p:spPr>
          <a:xfrm>
            <a:off x="594032" y="1556792"/>
            <a:ext cx="8532440" cy="4392488"/>
          </a:xfrm>
        </p:spPr>
        <p:txBody>
          <a:bodyPr>
            <a:noAutofit/>
          </a:bodyPr>
          <a:lstStyle/>
          <a:p>
            <a:pPr marL="0" indent="0">
              <a:buNone/>
            </a:pPr>
            <a:r>
              <a:rPr lang="pl-PL" sz="1600" dirty="0">
                <a:latin typeface="Lucida Console" pitchFamily="49" charset="0"/>
              </a:rPr>
              <a:t>CREATE TABLE Products(</a:t>
            </a:r>
            <a:br>
              <a:rPr lang="pl-PL" sz="1600" dirty="0">
                <a:latin typeface="Lucida Console" pitchFamily="49" charset="0"/>
              </a:rPr>
            </a:br>
            <a:r>
              <a:rPr lang="pl-PL" sz="1600" dirty="0" smtClean="0">
                <a:latin typeface="Lucida Console" pitchFamily="49" charset="0"/>
              </a:rPr>
              <a:t>	</a:t>
            </a:r>
            <a:r>
              <a:rPr lang="pl-PL" sz="1600" dirty="0" err="1" smtClean="0">
                <a:latin typeface="Lucida Console" pitchFamily="49" charset="0"/>
              </a:rPr>
              <a:t>ProductID</a:t>
            </a:r>
            <a:r>
              <a:rPr lang="pl-PL" sz="1600" dirty="0" smtClean="0">
                <a:latin typeface="Lucida Console" pitchFamily="49" charset="0"/>
              </a:rPr>
              <a:t> </a:t>
            </a:r>
            <a:r>
              <a:rPr lang="pl-PL" sz="1600" dirty="0" smtClean="0">
                <a:solidFill>
                  <a:srgbClr val="FF0000"/>
                </a:solidFill>
                <a:latin typeface="Lucida Console" pitchFamily="49" charset="0"/>
              </a:rPr>
              <a:t>INT NOT NULL AUTO_INCREMENT</a:t>
            </a:r>
            <a:r>
              <a:rPr lang="pl-PL" sz="1600" dirty="0" smtClean="0">
                <a:latin typeface="Lucida Console" pitchFamily="49" charset="0"/>
              </a:rPr>
              <a:t>,</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ProductName</a:t>
            </a:r>
            <a:r>
              <a:rPr lang="pl-PL" sz="1600" dirty="0" smtClean="0">
                <a:latin typeface="Lucida Console" pitchFamily="49" charset="0"/>
              </a:rPr>
              <a:t> VARCHAR(40) NOT NULL,</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SupplierID</a:t>
            </a:r>
            <a:r>
              <a:rPr lang="pl-PL" sz="1600" dirty="0" smtClean="0">
                <a:latin typeface="Lucida Console" pitchFamily="49" charset="0"/>
              </a:rPr>
              <a:t> INT NOT NULL,</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CategoryID</a:t>
            </a:r>
            <a:r>
              <a:rPr lang="pl-PL" sz="1600" dirty="0" smtClean="0">
                <a:latin typeface="Lucida Console" pitchFamily="49" charset="0"/>
              </a:rPr>
              <a:t> INT NOT NULL,</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QuantityPerUnit</a:t>
            </a:r>
            <a:r>
              <a:rPr lang="pl-PL" sz="1600" dirty="0" smtClean="0">
                <a:latin typeface="Lucida Console" pitchFamily="49" charset="0"/>
              </a:rPr>
              <a:t> VARCHAR(20),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UnitPrice</a:t>
            </a:r>
            <a:r>
              <a:rPr lang="pl-PL" sz="1600" dirty="0" smtClean="0">
                <a:latin typeface="Lucida Console" pitchFamily="49" charset="0"/>
              </a:rPr>
              <a:t> FLOAT </a:t>
            </a:r>
            <a:r>
              <a:rPr lang="pl-PL" sz="1600" dirty="0" smtClean="0">
                <a:solidFill>
                  <a:srgbClr val="FF0000"/>
                </a:solidFill>
                <a:latin typeface="Lucida Console" pitchFamily="49" charset="0"/>
              </a:rPr>
              <a:t>DEFAULT 0,</a:t>
            </a:r>
            <a:r>
              <a:rPr lang="pl-PL" sz="1600" dirty="0" smtClean="0">
                <a:latin typeface="Lucida Console" pitchFamily="49" charset="0"/>
              </a:rPr>
              <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UnitsInStock</a:t>
            </a:r>
            <a:r>
              <a:rPr lang="pl-PL" sz="1600" dirty="0" smtClean="0">
                <a:latin typeface="Lucida Console" pitchFamily="49" charset="0"/>
              </a:rPr>
              <a:t> SMALLINT DEFAULT 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UnitsOnOrder</a:t>
            </a:r>
            <a:r>
              <a:rPr lang="pl-PL" sz="1600" dirty="0" smtClean="0">
                <a:latin typeface="Lucida Console" pitchFamily="49" charset="0"/>
              </a:rPr>
              <a:t> SMALLINT DEFAULT 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ReorderLevel</a:t>
            </a:r>
            <a:r>
              <a:rPr lang="pl-PL" sz="1600" dirty="0" smtClean="0">
                <a:latin typeface="Lucida Console" pitchFamily="49" charset="0"/>
              </a:rPr>
              <a:t> SMALLINT DEFAULT 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Discontinued</a:t>
            </a:r>
            <a:r>
              <a:rPr lang="pl-PL" sz="1600" dirty="0" smtClean="0">
                <a:latin typeface="Lucida Console" pitchFamily="49" charset="0"/>
              </a:rPr>
              <a:t> TINYINT DEFAULT 0 NOT NULL,</a:t>
            </a:r>
            <a:br>
              <a:rPr lang="pl-PL" sz="1600" dirty="0" smtClean="0">
                <a:latin typeface="Lucida Console" pitchFamily="49" charset="0"/>
              </a:rPr>
            </a:br>
            <a:r>
              <a:rPr lang="pl-PL" sz="1600" dirty="0" smtClean="0">
                <a:latin typeface="Lucida Console" pitchFamily="49" charset="0"/>
              </a:rPr>
              <a:t>	</a:t>
            </a:r>
            <a:r>
              <a:rPr lang="pl-PL" sz="1600" dirty="0" smtClean="0">
                <a:solidFill>
                  <a:srgbClr val="FF0000"/>
                </a:solidFill>
                <a:latin typeface="Lucida Console" pitchFamily="49" charset="0"/>
              </a:rPr>
              <a:t>FOREIGN KEY (</a:t>
            </a:r>
            <a:r>
              <a:rPr lang="pl-PL" sz="1600" dirty="0" err="1" smtClean="0">
                <a:solidFill>
                  <a:srgbClr val="FF0000"/>
                </a:solidFill>
                <a:latin typeface="Lucida Console" pitchFamily="49" charset="0"/>
              </a:rPr>
              <a:t>CategoryID</a:t>
            </a:r>
            <a:r>
              <a:rPr lang="pl-PL" sz="1600" dirty="0" smtClean="0">
                <a:solidFill>
                  <a:srgbClr val="FF0000"/>
                </a:solidFill>
                <a:latin typeface="Lucida Console" pitchFamily="49" charset="0"/>
              </a:rPr>
              <a:t>) REFERENCES </a:t>
            </a:r>
            <a:r>
              <a:rPr lang="pl-PL" sz="1600" dirty="0" err="1" smtClean="0">
                <a:solidFill>
                  <a:srgbClr val="FF0000"/>
                </a:solidFill>
                <a:latin typeface="Lucida Console" pitchFamily="49" charset="0"/>
              </a:rPr>
              <a:t>Categories</a:t>
            </a:r>
            <a:r>
              <a:rPr lang="pl-PL" sz="1600" dirty="0" smtClean="0">
                <a:solidFill>
                  <a:srgbClr val="FF0000"/>
                </a:solidFill>
                <a:latin typeface="Lucida Console" pitchFamily="49" charset="0"/>
              </a:rPr>
              <a:t> (</a:t>
            </a:r>
            <a:r>
              <a:rPr lang="pl-PL" sz="1600" dirty="0" err="1" smtClean="0">
                <a:solidFill>
                  <a:srgbClr val="FF0000"/>
                </a:solidFill>
                <a:latin typeface="Lucida Console" pitchFamily="49" charset="0"/>
              </a:rPr>
              <a:t>CategoryID</a:t>
            </a:r>
            <a:r>
              <a:rPr lang="pl-PL" sz="1600" dirty="0" smtClean="0">
                <a:solidFill>
                  <a:srgbClr val="FF0000"/>
                </a:solidFill>
                <a:latin typeface="Lucida Console" pitchFamily="49" charset="0"/>
              </a:rPr>
              <a:t>),</a:t>
            </a:r>
            <a:br>
              <a:rPr lang="pl-PL" sz="1600" dirty="0" smtClean="0">
                <a:solidFill>
                  <a:srgbClr val="FF0000"/>
                </a:solidFill>
                <a:latin typeface="Lucida Console" pitchFamily="49" charset="0"/>
              </a:rPr>
            </a:br>
            <a:r>
              <a:rPr lang="pl-PL" sz="1600" dirty="0" smtClean="0">
                <a:latin typeface="Lucida Console" pitchFamily="49" charset="0"/>
              </a:rPr>
              <a:t>	FOREIGN KEY (</a:t>
            </a:r>
            <a:r>
              <a:rPr lang="pl-PL" sz="1600" dirty="0" err="1" smtClean="0">
                <a:latin typeface="Lucida Console" pitchFamily="49" charset="0"/>
              </a:rPr>
              <a:t>SupplierID</a:t>
            </a:r>
            <a:r>
              <a:rPr lang="pl-PL" sz="1600" dirty="0" smtClean="0">
                <a:latin typeface="Lucida Console" pitchFamily="49" charset="0"/>
              </a:rPr>
              <a:t>) REFERENCES Suppliers (</a:t>
            </a:r>
            <a:r>
              <a:rPr lang="pl-PL" sz="1600" dirty="0" err="1" smtClean="0">
                <a:latin typeface="Lucida Console" pitchFamily="49" charset="0"/>
              </a:rPr>
              <a:t>SupplierID</a:t>
            </a:r>
            <a:r>
              <a:rPr lang="pl-PL" sz="1600" dirty="0" smtClean="0">
                <a:latin typeface="Lucida Console" pitchFamily="49" charset="0"/>
              </a:rPr>
              <a:t>),</a:t>
            </a:r>
            <a:br>
              <a:rPr lang="pl-PL" sz="1600" dirty="0" smtClean="0">
                <a:latin typeface="Lucida Console" pitchFamily="49" charset="0"/>
              </a:rPr>
            </a:br>
            <a:r>
              <a:rPr lang="pl-PL" sz="1600" dirty="0" smtClean="0">
                <a:latin typeface="Lucida Console" pitchFamily="49" charset="0"/>
              </a:rPr>
              <a:t>	</a:t>
            </a:r>
            <a:r>
              <a:rPr lang="pl-PL" sz="1600" dirty="0" smtClean="0">
                <a:solidFill>
                  <a:srgbClr val="FF0000"/>
                </a:solidFill>
                <a:latin typeface="Lucida Console" pitchFamily="49" charset="0"/>
              </a:rPr>
              <a:t>PRIMARY KEY (</a:t>
            </a:r>
            <a:r>
              <a:rPr lang="pl-PL" sz="1600" dirty="0" err="1" smtClean="0">
                <a:solidFill>
                  <a:srgbClr val="FF0000"/>
                </a:solidFill>
                <a:latin typeface="Lucida Console" pitchFamily="49" charset="0"/>
              </a:rPr>
              <a:t>ProductID</a:t>
            </a:r>
            <a:r>
              <a:rPr lang="pl-PL" sz="1600" dirty="0" smtClean="0">
                <a:solidFill>
                  <a:srgbClr val="FF0000"/>
                </a:solidFill>
                <a:latin typeface="Lucida Console" pitchFamily="49" charset="0"/>
              </a:rPr>
              <a:t>),</a:t>
            </a:r>
            <a:br>
              <a:rPr lang="pl-PL" sz="1600" dirty="0" smtClean="0">
                <a:solidFill>
                  <a:srgbClr val="FF0000"/>
                </a:solidFill>
                <a:latin typeface="Lucida Console" pitchFamily="49" charset="0"/>
              </a:rPr>
            </a:br>
            <a:r>
              <a:rPr lang="pl-PL" sz="1600" dirty="0" smtClean="0">
                <a:solidFill>
                  <a:srgbClr val="FF0000"/>
                </a:solidFill>
                <a:latin typeface="Lucida Console" pitchFamily="49" charset="0"/>
              </a:rPr>
              <a:t>	INDEX </a:t>
            </a:r>
            <a:r>
              <a:rPr lang="pl-PL" sz="1600" dirty="0" err="1" smtClean="0">
                <a:solidFill>
                  <a:srgbClr val="FF0000"/>
                </a:solidFill>
                <a:latin typeface="Lucida Console" pitchFamily="49" charset="0"/>
              </a:rPr>
              <a:t>ProductName</a:t>
            </a:r>
            <a:r>
              <a:rPr lang="pl-PL" sz="1600" dirty="0" smtClean="0">
                <a:solidFill>
                  <a:srgbClr val="FF0000"/>
                </a:solidFill>
                <a:latin typeface="Lucida Console" pitchFamily="49" charset="0"/>
              </a:rPr>
              <a:t> (</a:t>
            </a:r>
            <a:r>
              <a:rPr lang="pl-PL" sz="1600" dirty="0" err="1" smtClean="0">
                <a:solidFill>
                  <a:srgbClr val="FF0000"/>
                </a:solidFill>
                <a:latin typeface="Lucida Console" pitchFamily="49" charset="0"/>
              </a:rPr>
              <a:t>ProductName</a:t>
            </a:r>
            <a:r>
              <a:rPr lang="pl-PL" sz="1600" dirty="0" smtClean="0">
                <a:solidFill>
                  <a:srgbClr val="FF0000"/>
                </a:solidFill>
                <a:latin typeface="Lucida Console" pitchFamily="49" charset="0"/>
              </a:rPr>
              <a:t>)</a:t>
            </a:r>
          </a:p>
          <a:p>
            <a:pPr marL="0" indent="0">
              <a:buNone/>
            </a:pPr>
            <a:r>
              <a:rPr lang="pl-PL" sz="1600" dirty="0" smtClean="0">
                <a:latin typeface="Lucida Console" pitchFamily="49" charset="0"/>
              </a:rPr>
              <a:t>)</a:t>
            </a:r>
            <a:r>
              <a:rPr lang="pl-PL" sz="1600" dirty="0" smtClean="0">
                <a:solidFill>
                  <a:srgbClr val="FF0000"/>
                </a:solidFill>
                <a:latin typeface="Lucida Console" pitchFamily="49" charset="0"/>
              </a:rPr>
              <a:t>ENGINE=</a:t>
            </a:r>
            <a:r>
              <a:rPr lang="pl-PL" sz="1600" dirty="0" err="1" smtClean="0">
                <a:solidFill>
                  <a:srgbClr val="FF0000"/>
                </a:solidFill>
                <a:latin typeface="Lucida Console" pitchFamily="49" charset="0"/>
              </a:rPr>
              <a:t>InnoDB</a:t>
            </a:r>
            <a:r>
              <a:rPr lang="pl-PL" sz="1600" dirty="0" smtClean="0">
                <a:solidFill>
                  <a:srgbClr val="FF0000"/>
                </a:solidFill>
                <a:latin typeface="Lucida Console" pitchFamily="49" charset="0"/>
              </a:rPr>
              <a:t>;</a:t>
            </a:r>
          </a:p>
        </p:txBody>
      </p:sp>
    </p:spTree>
    <p:extLst>
      <p:ext uri="{BB962C8B-B14F-4D97-AF65-F5344CB8AC3E}">
        <p14:creationId xmlns:p14="http://schemas.microsoft.com/office/powerpoint/2010/main" val="2266273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Opis tabeli</a:t>
            </a:r>
            <a:endParaRPr lang="pl-PL" dirty="0"/>
          </a:p>
        </p:txBody>
      </p:sp>
      <p:sp>
        <p:nvSpPr>
          <p:cNvPr id="3" name="Symbol zastępczy zawartości 2"/>
          <p:cNvSpPr>
            <a:spLocks noGrp="1"/>
          </p:cNvSpPr>
          <p:nvPr>
            <p:ph idx="1"/>
          </p:nvPr>
        </p:nvSpPr>
        <p:spPr>
          <a:xfrm>
            <a:off x="914400" y="1700808"/>
            <a:ext cx="8229600" cy="4525963"/>
          </a:xfrm>
        </p:spPr>
        <p:txBody>
          <a:bodyPr>
            <a:normAutofit/>
          </a:bodyPr>
          <a:lstStyle/>
          <a:p>
            <a:pPr marL="0" indent="0">
              <a:buNone/>
            </a:pPr>
            <a:r>
              <a:rPr lang="pl-PL" sz="1200" dirty="0" err="1" smtClean="0">
                <a:latin typeface="Lucida Console" pitchFamily="49" charset="0"/>
              </a:rPr>
              <a:t>mysql</a:t>
            </a:r>
            <a:r>
              <a:rPr lang="pl-PL" sz="1200" dirty="0" smtClean="0">
                <a:latin typeface="Lucida Console" pitchFamily="49" charset="0"/>
              </a:rPr>
              <a:t>&gt; </a:t>
            </a:r>
            <a:r>
              <a:rPr lang="pl-PL" sz="1200" dirty="0" err="1" smtClean="0">
                <a:latin typeface="Lucida Console" pitchFamily="49" charset="0"/>
              </a:rPr>
              <a:t>describe</a:t>
            </a:r>
            <a:r>
              <a:rPr lang="pl-PL" sz="1200" dirty="0" smtClean="0">
                <a:latin typeface="Lucida Console" pitchFamily="49" charset="0"/>
              </a:rPr>
              <a:t> Products;</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Field           | </a:t>
            </a:r>
            <a:r>
              <a:rPr lang="pl-PL" sz="1200" dirty="0" err="1" smtClean="0">
                <a:latin typeface="Lucida Console" pitchFamily="49" charset="0"/>
              </a:rPr>
              <a:t>Type</a:t>
            </a:r>
            <a:r>
              <a:rPr lang="pl-PL" sz="1200" dirty="0" smtClean="0">
                <a:latin typeface="Lucida Console" pitchFamily="49" charset="0"/>
              </a:rPr>
              <a:t>          | </a:t>
            </a:r>
            <a:r>
              <a:rPr lang="pl-PL" sz="1200" dirty="0" err="1" smtClean="0">
                <a:latin typeface="Lucida Console" pitchFamily="49" charset="0"/>
              </a:rPr>
              <a:t>Null</a:t>
            </a:r>
            <a:r>
              <a:rPr lang="pl-PL" sz="1200" dirty="0" smtClean="0">
                <a:latin typeface="Lucida Console" pitchFamily="49" charset="0"/>
              </a:rPr>
              <a:t> | </a:t>
            </a:r>
            <a:r>
              <a:rPr lang="pl-PL" sz="1200" dirty="0" err="1" smtClean="0">
                <a:latin typeface="Lucida Console" pitchFamily="49" charset="0"/>
              </a:rPr>
              <a:t>Key</a:t>
            </a:r>
            <a:r>
              <a:rPr lang="pl-PL" sz="1200" dirty="0" smtClean="0">
                <a:latin typeface="Lucida Console" pitchFamily="49" charset="0"/>
              </a:rPr>
              <a:t> | </a:t>
            </a:r>
            <a:r>
              <a:rPr lang="pl-PL" sz="1200" dirty="0" err="1" smtClean="0">
                <a:latin typeface="Lucida Console" pitchFamily="49" charset="0"/>
              </a:rPr>
              <a:t>Default</a:t>
            </a:r>
            <a:r>
              <a:rPr lang="pl-PL" sz="1200" dirty="0" smtClean="0">
                <a:latin typeface="Lucida Console" pitchFamily="49" charset="0"/>
              </a:rPr>
              <a:t> | Extra          |</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a:t>
            </a:r>
            <a:r>
              <a:rPr lang="pl-PL" sz="1200" dirty="0" err="1" smtClean="0">
                <a:latin typeface="Lucida Console" pitchFamily="49" charset="0"/>
              </a:rPr>
              <a:t>ProductID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PRI | NULL    | </a:t>
            </a:r>
            <a:r>
              <a:rPr lang="pl-PL" sz="1200" dirty="0" err="1" smtClean="0">
                <a:latin typeface="Lucida Console" pitchFamily="49" charset="0"/>
              </a:rPr>
              <a:t>auto_increment</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ProductName</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(40)   | NO   |     | NULL    |                |</a:t>
            </a:r>
          </a:p>
          <a:p>
            <a:pPr marL="0" indent="0">
              <a:buNone/>
            </a:pPr>
            <a:r>
              <a:rPr lang="pl-PL" sz="1200" dirty="0" smtClean="0">
                <a:latin typeface="Lucida Console" pitchFamily="49" charset="0"/>
              </a:rPr>
              <a:t>| </a:t>
            </a:r>
            <a:r>
              <a:rPr lang="pl-PL" sz="1200" dirty="0" err="1" smtClean="0">
                <a:latin typeface="Lucida Console" pitchFamily="49" charset="0"/>
              </a:rPr>
              <a:t>SupplierID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MUL | NULL    |                |</a:t>
            </a:r>
          </a:p>
          <a:p>
            <a:pPr marL="0" indent="0">
              <a:buNone/>
            </a:pPr>
            <a:r>
              <a:rPr lang="pl-PL" sz="1200" dirty="0" smtClean="0">
                <a:latin typeface="Lucida Console" pitchFamily="49" charset="0"/>
              </a:rPr>
              <a:t>| </a:t>
            </a:r>
            <a:r>
              <a:rPr lang="pl-PL" sz="1200" dirty="0" err="1" smtClean="0">
                <a:latin typeface="Lucida Console" pitchFamily="49" charset="0"/>
              </a:rPr>
              <a:t>CategoryID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MUL | NULL    |                |</a:t>
            </a:r>
          </a:p>
          <a:p>
            <a:pPr marL="0" indent="0">
              <a:buNone/>
            </a:pPr>
            <a:r>
              <a:rPr lang="pl-PL" sz="1200" dirty="0" smtClean="0">
                <a:latin typeface="Lucida Console" pitchFamily="49" charset="0"/>
              </a:rPr>
              <a:t>| </a:t>
            </a:r>
            <a:r>
              <a:rPr lang="pl-PL" sz="1200" dirty="0" err="1" smtClean="0">
                <a:latin typeface="Lucida Console" pitchFamily="49" charset="0"/>
              </a:rPr>
              <a:t>ContactName</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(30)   | NO   |     | NULL    |                |</a:t>
            </a:r>
          </a:p>
          <a:p>
            <a:pPr marL="0" indent="0">
              <a:buNone/>
            </a:pPr>
            <a:r>
              <a:rPr lang="pl-PL" sz="1200" dirty="0" smtClean="0">
                <a:latin typeface="Lucida Console" pitchFamily="49" charset="0"/>
              </a:rPr>
              <a:t>| </a:t>
            </a:r>
            <a:r>
              <a:rPr lang="pl-PL" sz="1200" dirty="0" err="1" smtClean="0">
                <a:latin typeface="Lucida Console" pitchFamily="49" charset="0"/>
              </a:rPr>
              <a:t>QuantityPerUnit</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(20)   | NO   |     | NULL    |                |</a:t>
            </a:r>
          </a:p>
          <a:p>
            <a:pPr marL="0" indent="0">
              <a:buNone/>
            </a:pPr>
            <a:r>
              <a:rPr lang="pl-PL" sz="1200" dirty="0" smtClean="0">
                <a:latin typeface="Lucida Console" pitchFamily="49" charset="0"/>
              </a:rPr>
              <a:t>| </a:t>
            </a:r>
            <a:r>
              <a:rPr lang="pl-PL" sz="1200" dirty="0" err="1" smtClean="0">
                <a:latin typeface="Lucida Console" pitchFamily="49" charset="0"/>
              </a:rPr>
              <a:t>UnitPrice</a:t>
            </a:r>
            <a:r>
              <a:rPr lang="pl-PL" sz="1200" dirty="0" smtClean="0">
                <a:latin typeface="Lucida Console" pitchFamily="49" charset="0"/>
              </a:rPr>
              <a:t>       | </a:t>
            </a:r>
            <a:r>
              <a:rPr lang="pl-PL" sz="1200" dirty="0" err="1" smtClean="0">
                <a:latin typeface="Lucida Console" pitchFamily="49" charset="0"/>
              </a:rPr>
              <a:t>decimal</a:t>
            </a:r>
            <a:r>
              <a:rPr lang="pl-PL" sz="1200" dirty="0" smtClean="0">
                <a:latin typeface="Lucida Console" pitchFamily="49" charset="0"/>
              </a:rPr>
              <a:t>(10,2) | NO   |     | NULL    |                |</a:t>
            </a:r>
          </a:p>
          <a:p>
            <a:pPr marL="0" indent="0">
              <a:buNone/>
            </a:pPr>
            <a:r>
              <a:rPr lang="pl-PL" sz="1200" dirty="0" smtClean="0">
                <a:latin typeface="Lucida Console" pitchFamily="49" charset="0"/>
              </a:rPr>
              <a:t>| </a:t>
            </a:r>
            <a:r>
              <a:rPr lang="pl-PL" sz="1200" dirty="0" err="1" smtClean="0">
                <a:latin typeface="Lucida Console" pitchFamily="49" charset="0"/>
              </a:rPr>
              <a:t>UnitsInStock</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NO   |     | NULL    |                |</a:t>
            </a:r>
          </a:p>
          <a:p>
            <a:pPr marL="0" indent="0">
              <a:buNone/>
            </a:pPr>
            <a:r>
              <a:rPr lang="pl-PL" sz="1200" dirty="0" smtClean="0">
                <a:latin typeface="Lucida Console" pitchFamily="49" charset="0"/>
              </a:rPr>
              <a:t>| </a:t>
            </a:r>
            <a:r>
              <a:rPr lang="pl-PL" sz="1200" dirty="0" err="1" smtClean="0">
                <a:latin typeface="Lucida Console" pitchFamily="49" charset="0"/>
              </a:rPr>
              <a:t>UnitsOnOrder</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NO   |     | NULL    |                |</a:t>
            </a:r>
          </a:p>
          <a:p>
            <a:pPr marL="0" indent="0">
              <a:buNone/>
            </a:pPr>
            <a:r>
              <a:rPr lang="pl-PL" sz="1200" dirty="0" smtClean="0">
                <a:latin typeface="Lucida Console" pitchFamily="49" charset="0"/>
              </a:rPr>
              <a:t>| </a:t>
            </a:r>
            <a:r>
              <a:rPr lang="pl-PL" sz="1200" dirty="0" err="1" smtClean="0">
                <a:latin typeface="Lucida Console" pitchFamily="49" charset="0"/>
              </a:rPr>
              <a:t>ReorderLevel</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YES  |     | NULL    |                |</a:t>
            </a:r>
          </a:p>
          <a:p>
            <a:pPr marL="0" indent="0">
              <a:buNone/>
            </a:pPr>
            <a:r>
              <a:rPr lang="pl-PL" sz="1200" dirty="0" smtClean="0">
                <a:latin typeface="Lucida Console" pitchFamily="49" charset="0"/>
              </a:rPr>
              <a:t>| </a:t>
            </a:r>
            <a:r>
              <a:rPr lang="pl-PL" sz="1200" dirty="0" err="1" smtClean="0">
                <a:latin typeface="Lucida Console" pitchFamily="49" charset="0"/>
              </a:rPr>
              <a:t>Discounted</a:t>
            </a:r>
            <a:r>
              <a:rPr lang="pl-PL" sz="1200" dirty="0" smtClean="0">
                <a:latin typeface="Lucida Console" pitchFamily="49" charset="0"/>
              </a:rPr>
              <a:t>      | bit(1)        | NO   |     | NULL    |                |</a:t>
            </a:r>
          </a:p>
          <a:p>
            <a:pPr marL="0" indent="0">
              <a:buNone/>
            </a:pPr>
            <a:r>
              <a:rPr lang="pl-PL" sz="1200" dirty="0" smtClean="0">
                <a:latin typeface="Lucida Console" pitchFamily="49" charset="0"/>
              </a:rPr>
              <a:t>+-----------------+---------------+------+-----+---------+----------------+</a:t>
            </a:r>
            <a:endParaRPr lang="pl-PL" sz="1200" dirty="0"/>
          </a:p>
        </p:txBody>
      </p:sp>
    </p:spTree>
    <p:extLst>
      <p:ext uri="{BB962C8B-B14F-4D97-AF65-F5344CB8AC3E}">
        <p14:creationId xmlns:p14="http://schemas.microsoft.com/office/powerpoint/2010/main" val="1461797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Wstawianie danych</a:t>
            </a:r>
            <a:endParaRPr lang="pl-PL" dirty="0"/>
          </a:p>
        </p:txBody>
      </p:sp>
      <p:sp>
        <p:nvSpPr>
          <p:cNvPr id="3" name="Symbol zastępczy zawartości 2"/>
          <p:cNvSpPr>
            <a:spLocks noGrp="1"/>
          </p:cNvSpPr>
          <p:nvPr>
            <p:ph idx="1"/>
          </p:nvPr>
        </p:nvSpPr>
        <p:spPr>
          <a:xfrm>
            <a:off x="467544" y="1268760"/>
            <a:ext cx="8229600" cy="4968552"/>
          </a:xfrm>
        </p:spPr>
        <p:txBody>
          <a:bodyPr>
            <a:normAutofit/>
          </a:bodyPr>
          <a:lstStyle/>
          <a:p>
            <a:pPr marL="0" indent="0">
              <a:buNone/>
            </a:pPr>
            <a:r>
              <a:rPr lang="pl-PL" sz="1600" dirty="0">
                <a:latin typeface="Lucida Console" pitchFamily="49" charset="0"/>
              </a:rPr>
              <a:t>INSERT INTO `</a:t>
            </a:r>
            <a:r>
              <a:rPr lang="pl-PL" sz="1600" dirty="0" err="1">
                <a:latin typeface="Lucida Console" pitchFamily="49" charset="0"/>
              </a:rPr>
              <a:t>categories</a:t>
            </a:r>
            <a:r>
              <a:rPr lang="pl-PL" sz="1600" dirty="0">
                <a:latin typeface="Lucida Console" pitchFamily="49" charset="0"/>
              </a:rPr>
              <a:t>` </a:t>
            </a:r>
            <a:endParaRPr lang="pl-PL" sz="1600" dirty="0" smtClean="0">
              <a:latin typeface="Lucida Console" pitchFamily="49" charset="0"/>
            </a:endParaRPr>
          </a:p>
          <a:p>
            <a:pPr marL="0" indent="0">
              <a:buNone/>
            </a:pPr>
            <a:r>
              <a:rPr lang="pl-PL" sz="1600" dirty="0" smtClean="0">
                <a:latin typeface="Lucida Console" pitchFamily="49" charset="0"/>
              </a:rPr>
              <a:t>(`</a:t>
            </a:r>
            <a:r>
              <a:rPr lang="pl-PL" sz="1600" dirty="0" err="1">
                <a:latin typeface="Lucida Console" pitchFamily="49" charset="0"/>
              </a:rPr>
              <a:t>CategoryID</a:t>
            </a:r>
            <a:r>
              <a:rPr lang="pl-PL" sz="1600" dirty="0">
                <a:latin typeface="Lucida Console" pitchFamily="49" charset="0"/>
              </a:rPr>
              <a:t>`, `</a:t>
            </a:r>
            <a:r>
              <a:rPr lang="pl-PL" sz="1600" dirty="0" err="1">
                <a:latin typeface="Lucida Console" pitchFamily="49" charset="0"/>
              </a:rPr>
              <a:t>CategoryName</a:t>
            </a:r>
            <a:r>
              <a:rPr lang="pl-PL" sz="1600" dirty="0">
                <a:latin typeface="Lucida Console" pitchFamily="49" charset="0"/>
              </a:rPr>
              <a:t>`, `</a:t>
            </a:r>
            <a:r>
              <a:rPr lang="pl-PL" sz="1600" dirty="0" err="1">
                <a:latin typeface="Lucida Console" pitchFamily="49" charset="0"/>
              </a:rPr>
              <a:t>Description</a:t>
            </a:r>
            <a:r>
              <a:rPr lang="pl-PL" sz="1600" dirty="0">
                <a:latin typeface="Lucida Console" pitchFamily="49" charset="0"/>
              </a:rPr>
              <a:t>`, `Picture`) </a:t>
            </a:r>
            <a:r>
              <a:rPr lang="pl-PL" sz="1600" dirty="0" smtClean="0">
                <a:latin typeface="Lucida Console" pitchFamily="49" charset="0"/>
              </a:rPr>
              <a:t>VALUES</a:t>
            </a:r>
          </a:p>
          <a:p>
            <a:pPr marL="0" indent="0">
              <a:buNone/>
            </a:pPr>
            <a:r>
              <a:rPr lang="pl-PL" sz="1600" dirty="0" smtClean="0">
                <a:latin typeface="Lucida Console" pitchFamily="49" charset="0"/>
              </a:rPr>
              <a:t>(</a:t>
            </a:r>
            <a:r>
              <a:rPr lang="pl-PL" sz="1600" dirty="0">
                <a:latin typeface="Lucida Console" pitchFamily="49" charset="0"/>
              </a:rPr>
              <a:t>1, '</a:t>
            </a:r>
            <a:r>
              <a:rPr lang="pl-PL" sz="1600" dirty="0" err="1">
                <a:latin typeface="Lucida Console" pitchFamily="49" charset="0"/>
              </a:rPr>
              <a:t>Beverages</a:t>
            </a:r>
            <a:r>
              <a:rPr lang="pl-PL" sz="1600" dirty="0">
                <a:latin typeface="Lucida Console" pitchFamily="49" charset="0"/>
              </a:rPr>
              <a:t>', '</a:t>
            </a:r>
            <a:r>
              <a:rPr lang="pl-PL" sz="1600" dirty="0" err="1">
                <a:latin typeface="Lucida Console" pitchFamily="49" charset="0"/>
              </a:rPr>
              <a:t>Soft</a:t>
            </a:r>
            <a:r>
              <a:rPr lang="pl-PL" sz="1600" dirty="0">
                <a:latin typeface="Lucida Console" pitchFamily="49" charset="0"/>
              </a:rPr>
              <a:t> </a:t>
            </a:r>
            <a:r>
              <a:rPr lang="pl-PL" sz="1600" dirty="0" err="1">
                <a:latin typeface="Lucida Console" pitchFamily="49" charset="0"/>
              </a:rPr>
              <a:t>drinks</a:t>
            </a:r>
            <a:r>
              <a:rPr lang="pl-PL" sz="1600" dirty="0">
                <a:latin typeface="Lucida Console" pitchFamily="49" charset="0"/>
              </a:rPr>
              <a:t>, </a:t>
            </a:r>
            <a:r>
              <a:rPr lang="pl-PL" sz="1600" dirty="0" err="1" smtClean="0">
                <a:latin typeface="Lucida Console" pitchFamily="49" charset="0"/>
              </a:rPr>
              <a:t>beers</a:t>
            </a:r>
            <a:r>
              <a:rPr lang="pl-PL" sz="1600" dirty="0">
                <a:latin typeface="Lucida Console" pitchFamily="49" charset="0"/>
              </a:rPr>
              <a:t>, and </a:t>
            </a:r>
            <a:r>
              <a:rPr lang="pl-PL" sz="1600" dirty="0" err="1">
                <a:latin typeface="Lucida Console" pitchFamily="49" charset="0"/>
              </a:rPr>
              <a:t>ales</a:t>
            </a:r>
            <a:r>
              <a:rPr lang="pl-PL" sz="1600" dirty="0">
                <a:latin typeface="Lucida Console" pitchFamily="49" charset="0"/>
              </a:rPr>
              <a:t>', NULL</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2, '</a:t>
            </a:r>
            <a:r>
              <a:rPr lang="pl-PL" sz="1600" dirty="0" err="1">
                <a:latin typeface="Lucida Console" pitchFamily="49" charset="0"/>
              </a:rPr>
              <a:t>Condiments</a:t>
            </a:r>
            <a:r>
              <a:rPr lang="pl-PL" sz="1600" dirty="0">
                <a:latin typeface="Lucida Console" pitchFamily="49" charset="0"/>
              </a:rPr>
              <a:t>', '</a:t>
            </a:r>
            <a:r>
              <a:rPr lang="pl-PL" sz="1600" dirty="0" err="1">
                <a:latin typeface="Lucida Console" pitchFamily="49" charset="0"/>
              </a:rPr>
              <a:t>Sweet</a:t>
            </a:r>
            <a:r>
              <a:rPr lang="pl-PL" sz="1600" dirty="0">
                <a:latin typeface="Lucida Console" pitchFamily="49" charset="0"/>
              </a:rPr>
              <a:t> and </a:t>
            </a:r>
            <a:r>
              <a:rPr lang="pl-PL" sz="1600" dirty="0" err="1">
                <a:latin typeface="Lucida Console" pitchFamily="49" charset="0"/>
              </a:rPr>
              <a:t>savory</a:t>
            </a:r>
            <a:r>
              <a:rPr lang="pl-PL" sz="1600" dirty="0">
                <a:latin typeface="Lucida Console" pitchFamily="49" charset="0"/>
              </a:rPr>
              <a:t> </a:t>
            </a:r>
            <a:r>
              <a:rPr lang="pl-PL" sz="1600" dirty="0" err="1" smtClean="0">
                <a:latin typeface="Lucida Console" pitchFamily="49" charset="0"/>
              </a:rPr>
              <a:t>sauces</a:t>
            </a:r>
            <a:r>
              <a:rPr lang="pl-PL" sz="1600" dirty="0" smtClean="0">
                <a:latin typeface="Lucida Console" pitchFamily="49" charset="0"/>
              </a:rPr>
              <a:t>', ''),</a:t>
            </a:r>
          </a:p>
          <a:p>
            <a:pPr marL="0" indent="0">
              <a:buNone/>
            </a:pPr>
            <a:r>
              <a:rPr lang="pl-PL" sz="1600" dirty="0" smtClean="0">
                <a:latin typeface="Lucida Console" pitchFamily="49" charset="0"/>
              </a:rPr>
              <a:t>(</a:t>
            </a:r>
            <a:r>
              <a:rPr lang="pl-PL" sz="1600" dirty="0">
                <a:latin typeface="Lucida Console" pitchFamily="49" charset="0"/>
              </a:rPr>
              <a:t>3, '</a:t>
            </a:r>
            <a:r>
              <a:rPr lang="pl-PL" sz="1600" dirty="0" err="1">
                <a:latin typeface="Lucida Console" pitchFamily="49" charset="0"/>
              </a:rPr>
              <a:t>Confections</a:t>
            </a:r>
            <a:r>
              <a:rPr lang="pl-PL" sz="1600" dirty="0">
                <a:latin typeface="Lucida Console" pitchFamily="49" charset="0"/>
              </a:rPr>
              <a:t>', '</a:t>
            </a:r>
            <a:r>
              <a:rPr lang="pl-PL" sz="1600" dirty="0" err="1">
                <a:latin typeface="Lucida Console" pitchFamily="49" charset="0"/>
              </a:rPr>
              <a:t>Desserts</a:t>
            </a:r>
            <a:r>
              <a:rPr lang="pl-PL" sz="1600" dirty="0">
                <a:latin typeface="Lucida Console" pitchFamily="49" charset="0"/>
              </a:rPr>
              <a:t>, </a:t>
            </a:r>
            <a:r>
              <a:rPr lang="pl-PL" sz="1600" dirty="0" err="1">
                <a:latin typeface="Lucida Console" pitchFamily="49" charset="0"/>
              </a:rPr>
              <a:t>candies</a:t>
            </a:r>
            <a:r>
              <a:rPr lang="pl-PL" sz="1600" dirty="0">
                <a:latin typeface="Lucida Console" pitchFamily="49" charset="0"/>
              </a:rPr>
              <a:t>, and </a:t>
            </a:r>
            <a:r>
              <a:rPr lang="pl-PL" sz="1600" dirty="0" err="1">
                <a:latin typeface="Lucida Console" pitchFamily="49" charset="0"/>
              </a:rPr>
              <a:t>sweet</a:t>
            </a:r>
            <a:r>
              <a:rPr lang="pl-PL" sz="1600" dirty="0">
                <a:latin typeface="Lucida Console" pitchFamily="49" charset="0"/>
              </a:rPr>
              <a:t> </a:t>
            </a:r>
            <a:r>
              <a:rPr lang="pl-PL" sz="1600" dirty="0" err="1">
                <a:latin typeface="Lucida Console" pitchFamily="49" charset="0"/>
              </a:rPr>
              <a:t>breads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4, '</a:t>
            </a:r>
            <a:r>
              <a:rPr lang="pl-PL" sz="1600" dirty="0" err="1">
                <a:latin typeface="Lucida Console" pitchFamily="49" charset="0"/>
              </a:rPr>
              <a:t>Dairy</a:t>
            </a:r>
            <a:r>
              <a:rPr lang="pl-PL" sz="1600" dirty="0">
                <a:latin typeface="Lucida Console" pitchFamily="49" charset="0"/>
              </a:rPr>
              <a:t> Products', '</a:t>
            </a:r>
            <a:r>
              <a:rPr lang="pl-PL" sz="1600" dirty="0" err="1">
                <a:latin typeface="Lucida Console" pitchFamily="49" charset="0"/>
              </a:rPr>
              <a:t>Cheeses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5, '</a:t>
            </a:r>
            <a:r>
              <a:rPr lang="pl-PL" sz="1600" dirty="0" err="1">
                <a:latin typeface="Lucida Console" pitchFamily="49" charset="0"/>
              </a:rPr>
              <a:t>Grains</a:t>
            </a:r>
            <a:r>
              <a:rPr lang="pl-PL" sz="1600" dirty="0">
                <a:latin typeface="Lucida Console" pitchFamily="49" charset="0"/>
              </a:rPr>
              <a:t>/</a:t>
            </a:r>
            <a:r>
              <a:rPr lang="pl-PL" sz="1600" dirty="0" err="1">
                <a:latin typeface="Lucida Console" pitchFamily="49" charset="0"/>
              </a:rPr>
              <a:t>Cereals</a:t>
            </a:r>
            <a:r>
              <a:rPr lang="pl-PL" sz="1600" dirty="0">
                <a:latin typeface="Lucida Console" pitchFamily="49" charset="0"/>
              </a:rPr>
              <a:t>', '</a:t>
            </a:r>
            <a:r>
              <a:rPr lang="pl-PL" sz="1600" dirty="0" err="1">
                <a:latin typeface="Lucida Console" pitchFamily="49" charset="0"/>
              </a:rPr>
              <a:t>Breads</a:t>
            </a:r>
            <a:r>
              <a:rPr lang="pl-PL" sz="1600" dirty="0">
                <a:latin typeface="Lucida Console" pitchFamily="49" charset="0"/>
              </a:rPr>
              <a:t>, </a:t>
            </a:r>
            <a:r>
              <a:rPr lang="pl-PL" sz="1600" dirty="0" err="1">
                <a:latin typeface="Lucida Console" pitchFamily="49" charset="0"/>
              </a:rPr>
              <a:t>crackers</a:t>
            </a:r>
            <a:r>
              <a:rPr lang="pl-PL" sz="1600" dirty="0">
                <a:latin typeface="Lucida Console" pitchFamily="49" charset="0"/>
              </a:rPr>
              <a:t>, pasta, and </a:t>
            </a:r>
            <a:r>
              <a:rPr lang="pl-PL" sz="1600" dirty="0" err="1">
                <a:latin typeface="Lucida Console" pitchFamily="49" charset="0"/>
              </a:rPr>
              <a:t>cereal</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6, '</a:t>
            </a:r>
            <a:r>
              <a:rPr lang="pl-PL" sz="1600" dirty="0" err="1">
                <a:latin typeface="Lucida Console" pitchFamily="49" charset="0"/>
              </a:rPr>
              <a:t>Meat</a:t>
            </a:r>
            <a:r>
              <a:rPr lang="pl-PL" sz="1600" dirty="0">
                <a:latin typeface="Lucida Console" pitchFamily="49" charset="0"/>
              </a:rPr>
              <a:t>/</a:t>
            </a:r>
            <a:r>
              <a:rPr lang="pl-PL" sz="1600" dirty="0" err="1">
                <a:latin typeface="Lucida Console" pitchFamily="49" charset="0"/>
              </a:rPr>
              <a:t>Poultry</a:t>
            </a:r>
            <a:r>
              <a:rPr lang="pl-PL" sz="1600" dirty="0">
                <a:latin typeface="Lucida Console" pitchFamily="49" charset="0"/>
              </a:rPr>
              <a:t>', '</a:t>
            </a:r>
            <a:r>
              <a:rPr lang="pl-PL" sz="1600" dirty="0" err="1">
                <a:latin typeface="Lucida Console" pitchFamily="49" charset="0"/>
              </a:rPr>
              <a:t>Prepared</a:t>
            </a:r>
            <a:r>
              <a:rPr lang="pl-PL" sz="1600" dirty="0">
                <a:latin typeface="Lucida Console" pitchFamily="49" charset="0"/>
              </a:rPr>
              <a:t> </a:t>
            </a:r>
            <a:r>
              <a:rPr lang="pl-PL" sz="1600" dirty="0" err="1">
                <a:latin typeface="Lucida Console" pitchFamily="49" charset="0"/>
              </a:rPr>
              <a:t>meats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7, '</a:t>
            </a:r>
            <a:r>
              <a:rPr lang="pl-PL" sz="1600" dirty="0" err="1">
                <a:latin typeface="Lucida Console" pitchFamily="49" charset="0"/>
              </a:rPr>
              <a:t>Produce</a:t>
            </a:r>
            <a:r>
              <a:rPr lang="pl-PL" sz="1600" dirty="0">
                <a:latin typeface="Lucida Console" pitchFamily="49" charset="0"/>
              </a:rPr>
              <a:t>', '</a:t>
            </a:r>
            <a:r>
              <a:rPr lang="pl-PL" sz="1600" dirty="0" err="1">
                <a:latin typeface="Lucida Console" pitchFamily="49" charset="0"/>
              </a:rPr>
              <a:t>Dried</a:t>
            </a:r>
            <a:r>
              <a:rPr lang="pl-PL" sz="1600" dirty="0">
                <a:latin typeface="Lucida Console" pitchFamily="49" charset="0"/>
              </a:rPr>
              <a:t> </a:t>
            </a:r>
            <a:r>
              <a:rPr lang="pl-PL" sz="1600" dirty="0" err="1">
                <a:latin typeface="Lucida Console" pitchFamily="49" charset="0"/>
              </a:rPr>
              <a:t>fruit</a:t>
            </a:r>
            <a:r>
              <a:rPr lang="pl-PL" sz="1600" dirty="0">
                <a:latin typeface="Lucida Console" pitchFamily="49" charset="0"/>
              </a:rPr>
              <a:t> and bean </a:t>
            </a:r>
            <a:r>
              <a:rPr lang="pl-PL" sz="1600" dirty="0" err="1">
                <a:latin typeface="Lucida Console" pitchFamily="49" charset="0"/>
              </a:rPr>
              <a:t>curd</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8, '</a:t>
            </a:r>
            <a:r>
              <a:rPr lang="pl-PL" sz="1600" dirty="0" err="1">
                <a:latin typeface="Lucida Console" pitchFamily="49" charset="0"/>
              </a:rPr>
              <a:t>Seafood</a:t>
            </a:r>
            <a:r>
              <a:rPr lang="pl-PL" sz="1600" dirty="0">
                <a:latin typeface="Lucida Console" pitchFamily="49" charset="0"/>
              </a:rPr>
              <a:t>', '</a:t>
            </a:r>
            <a:r>
              <a:rPr lang="pl-PL" sz="1600" dirty="0" err="1">
                <a:latin typeface="Lucida Console" pitchFamily="49" charset="0"/>
              </a:rPr>
              <a:t>Seaweed</a:t>
            </a:r>
            <a:r>
              <a:rPr lang="pl-PL" sz="1600" dirty="0">
                <a:latin typeface="Lucida Console" pitchFamily="49" charset="0"/>
              </a:rPr>
              <a:t> and </a:t>
            </a:r>
            <a:r>
              <a:rPr lang="pl-PL" sz="1600" dirty="0" err="1">
                <a:latin typeface="Lucida Console" pitchFamily="49" charset="0"/>
              </a:rPr>
              <a:t>fish</a:t>
            </a:r>
            <a:r>
              <a:rPr lang="pl-PL" sz="1600" dirty="0">
                <a:latin typeface="Lucida Console" pitchFamily="49" charset="0"/>
              </a:rPr>
              <a:t>', </a:t>
            </a:r>
            <a:r>
              <a:rPr lang="pl-PL" sz="1600" dirty="0" smtClean="0">
                <a:latin typeface="Lucida Console" pitchFamily="49" charset="0"/>
              </a:rPr>
              <a:t>'');</a:t>
            </a:r>
          </a:p>
          <a:p>
            <a:pPr marL="0" indent="0">
              <a:buNone/>
            </a:pPr>
            <a:endParaRPr lang="pl-PL" sz="1600" dirty="0" smtClean="0">
              <a:latin typeface="Lucida Console" pitchFamily="49" charset="0"/>
            </a:endParaRPr>
          </a:p>
          <a:p>
            <a:pPr marL="0" indent="0">
              <a:buNone/>
            </a:pPr>
            <a:endParaRPr lang="pl-PL" sz="1600" dirty="0">
              <a:latin typeface="Lucida Console" pitchFamily="49" charset="0"/>
            </a:endParaRPr>
          </a:p>
          <a:p>
            <a:pPr marL="0" indent="0">
              <a:buNone/>
            </a:pPr>
            <a:r>
              <a:rPr lang="en-US" sz="1600" dirty="0" smtClean="0">
                <a:latin typeface="Lucida Console" pitchFamily="49" charset="0"/>
              </a:rPr>
              <a:t>LOAD DATA </a:t>
            </a:r>
            <a:r>
              <a:rPr lang="en-US" sz="1600" dirty="0">
                <a:latin typeface="Lucida Console" pitchFamily="49" charset="0"/>
              </a:rPr>
              <a:t>LOCAL INFILE '/</a:t>
            </a:r>
            <a:r>
              <a:rPr lang="en-US" sz="1600" dirty="0" smtClean="0">
                <a:latin typeface="Lucida Console" pitchFamily="49" charset="0"/>
              </a:rPr>
              <a:t>path/</a:t>
            </a:r>
            <a:r>
              <a:rPr lang="pl-PL" sz="1600" dirty="0" smtClean="0">
                <a:latin typeface="Lucida Console" pitchFamily="49" charset="0"/>
              </a:rPr>
              <a:t>data</a:t>
            </a:r>
            <a:r>
              <a:rPr lang="en-US" sz="1600" dirty="0" smtClean="0">
                <a:latin typeface="Lucida Console" pitchFamily="49" charset="0"/>
              </a:rPr>
              <a:t>.txt</a:t>
            </a:r>
            <a:r>
              <a:rPr lang="en-US" sz="1600" dirty="0">
                <a:latin typeface="Lucida Console" pitchFamily="49" charset="0"/>
              </a:rPr>
              <a:t>' INTO TABLE </a:t>
            </a:r>
            <a:r>
              <a:rPr lang="pl-PL" sz="1600" dirty="0" err="1" smtClean="0">
                <a:latin typeface="Lucida Console" pitchFamily="49" charset="0"/>
              </a:rPr>
              <a:t>Categories</a:t>
            </a:r>
            <a:r>
              <a:rPr lang="en-US" sz="1600" dirty="0" smtClean="0">
                <a:latin typeface="Lucida Console" pitchFamily="49" charset="0"/>
              </a:rPr>
              <a:t> </a:t>
            </a:r>
            <a:r>
              <a:rPr lang="en-US" sz="1600" dirty="0">
                <a:latin typeface="Lucida Console" pitchFamily="49" charset="0"/>
              </a:rPr>
              <a:t>LINES TERMINATED BY '\r\n';</a:t>
            </a:r>
            <a:endParaRPr lang="pl-PL" sz="1600" dirty="0">
              <a:latin typeface="Lucida Console" pitchFamily="49" charset="0"/>
            </a:endParaRPr>
          </a:p>
        </p:txBody>
      </p:sp>
    </p:spTree>
    <p:extLst>
      <p:ext uri="{BB962C8B-B14F-4D97-AF65-F5344CB8AC3E}">
        <p14:creationId xmlns:p14="http://schemas.microsoft.com/office/powerpoint/2010/main" val="1143265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Wtyczka do </a:t>
            </a:r>
            <a:r>
              <a:rPr lang="pl-PL" dirty="0" err="1" smtClean="0"/>
              <a:t>Eclipsa</a:t>
            </a:r>
            <a:r>
              <a:rPr lang="pl-PL" dirty="0" smtClean="0"/>
              <a:t> </a:t>
            </a:r>
            <a:endParaRPr lang="pl-P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09405"/>
            <a:ext cx="5230024" cy="469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rostokąt 3"/>
          <p:cNvSpPr/>
          <p:nvPr/>
        </p:nvSpPr>
        <p:spPr>
          <a:xfrm>
            <a:off x="251520" y="6180166"/>
            <a:ext cx="6048672" cy="369332"/>
          </a:xfrm>
          <a:prstGeom prst="rect">
            <a:avLst/>
          </a:prstGeom>
        </p:spPr>
        <p:txBody>
          <a:bodyPr wrap="square">
            <a:spAutoFit/>
          </a:bodyPr>
          <a:lstStyle/>
          <a:p>
            <a:r>
              <a:rPr lang="pl-PL" dirty="0"/>
              <a:t>http://download.jboss.org/jbosstools/updates/stable/juno/</a:t>
            </a:r>
          </a:p>
        </p:txBody>
      </p:sp>
    </p:spTree>
    <p:extLst>
      <p:ext uri="{BB962C8B-B14F-4D97-AF65-F5344CB8AC3E}">
        <p14:creationId xmlns:p14="http://schemas.microsoft.com/office/powerpoint/2010/main" val="4065134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Nowe połączenie</a:t>
            </a:r>
            <a:endParaRPr lang="pl-PL"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51" y="1190650"/>
            <a:ext cx="8747937" cy="5507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8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Sterownik</a:t>
            </a:r>
            <a:endParaRPr lang="pl-PL"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90373"/>
            <a:ext cx="8547323" cy="499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rostokąt 3"/>
          <p:cNvSpPr/>
          <p:nvPr/>
        </p:nvSpPr>
        <p:spPr>
          <a:xfrm>
            <a:off x="4139952" y="6385659"/>
            <a:ext cx="5004048" cy="369332"/>
          </a:xfrm>
          <a:prstGeom prst="rect">
            <a:avLst/>
          </a:prstGeom>
        </p:spPr>
        <p:txBody>
          <a:bodyPr wrap="square">
            <a:spAutoFit/>
          </a:bodyPr>
          <a:lstStyle/>
          <a:p>
            <a:r>
              <a:rPr lang="pl-PL" dirty="0"/>
              <a:t>http://www.mysql.com/downloads/connector/j/</a:t>
            </a:r>
          </a:p>
        </p:txBody>
      </p:sp>
    </p:spTree>
    <p:extLst>
      <p:ext uri="{BB962C8B-B14F-4D97-AF65-F5344CB8AC3E}">
        <p14:creationId xmlns:p14="http://schemas.microsoft.com/office/powerpoint/2010/main" val="398581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Ping</a:t>
            </a:r>
            <a:endParaRPr lang="pl-P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39498"/>
            <a:ext cx="7373068" cy="545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5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MySQL</a:t>
            </a:r>
            <a:endParaRPr lang="pl-PL" dirty="0"/>
          </a:p>
        </p:txBody>
      </p:sp>
      <p:sp>
        <p:nvSpPr>
          <p:cNvPr id="3" name="Symbol zastępczy zawartości 2"/>
          <p:cNvSpPr>
            <a:spLocks noGrp="1"/>
          </p:cNvSpPr>
          <p:nvPr>
            <p:ph idx="1"/>
          </p:nvPr>
        </p:nvSpPr>
        <p:spPr/>
        <p:txBody>
          <a:bodyPr>
            <a:normAutofit fontScale="92500" lnSpcReduction="10000"/>
          </a:bodyPr>
          <a:lstStyle/>
          <a:p>
            <a:r>
              <a:rPr lang="pl-PL" sz="2400" dirty="0"/>
              <a:t>Kod źródłowy dostępny na warunkach </a:t>
            </a:r>
            <a:r>
              <a:rPr lang="en-US" sz="2400" dirty="0"/>
              <a:t> GNU General Public License</a:t>
            </a:r>
            <a:endParaRPr lang="pl-PL" sz="2400" dirty="0" smtClean="0"/>
          </a:p>
          <a:p>
            <a:r>
              <a:rPr lang="pl-PL" sz="2400" dirty="0" smtClean="0"/>
              <a:t>Popularny wśród</a:t>
            </a:r>
            <a:r>
              <a:rPr lang="en-US" sz="2400" dirty="0" smtClean="0"/>
              <a:t> </a:t>
            </a:r>
            <a:r>
              <a:rPr lang="en-US" sz="2400" dirty="0" smtClean="0"/>
              <a:t>web</a:t>
            </a:r>
            <a:r>
              <a:rPr lang="pl-PL" sz="2400" dirty="0" smtClean="0"/>
              <a:t>owych</a:t>
            </a:r>
            <a:r>
              <a:rPr lang="en-US" sz="2400" dirty="0" smtClean="0"/>
              <a:t> </a:t>
            </a:r>
            <a:r>
              <a:rPr lang="en-US" sz="2400" dirty="0" err="1" smtClean="0"/>
              <a:t>ap</a:t>
            </a:r>
            <a:r>
              <a:rPr lang="pl-PL" sz="2400" dirty="0" err="1" smtClean="0"/>
              <a:t>likacji</a:t>
            </a:r>
            <a:r>
              <a:rPr lang="pl-PL" sz="2400" dirty="0" smtClean="0"/>
              <a:t> </a:t>
            </a:r>
            <a:r>
              <a:rPr lang="pl-PL" sz="2400" dirty="0" smtClean="0"/>
              <a:t>– część szeroko rozpowszechnionego</a:t>
            </a:r>
            <a:r>
              <a:rPr lang="en-US" sz="2400" dirty="0"/>
              <a:t> LAMP </a:t>
            </a:r>
            <a:r>
              <a:rPr lang="pl-PL" sz="2400" dirty="0" smtClean="0"/>
              <a:t>- złożonego open </a:t>
            </a:r>
            <a:r>
              <a:rPr lang="pl-PL" sz="2400" dirty="0" err="1" smtClean="0"/>
              <a:t>sourcowych</a:t>
            </a:r>
            <a:r>
              <a:rPr lang="pl-PL" sz="2400" dirty="0"/>
              <a:t>:</a:t>
            </a:r>
            <a:r>
              <a:rPr lang="en-US" sz="2400" dirty="0" smtClean="0"/>
              <a:t> Linux</a:t>
            </a:r>
            <a:r>
              <a:rPr lang="en-US" sz="2400" dirty="0"/>
              <a:t>, Apache, MySQL, </a:t>
            </a:r>
            <a:r>
              <a:rPr lang="en-US" sz="2400" dirty="0" smtClean="0"/>
              <a:t>Perl/PHP/Python</a:t>
            </a:r>
            <a:endParaRPr lang="pl-PL" sz="2400" dirty="0"/>
          </a:p>
          <a:p>
            <a:r>
              <a:rPr lang="pl-PL" sz="2400" dirty="0" smtClean="0"/>
              <a:t>Był </a:t>
            </a:r>
            <a:r>
              <a:rPr lang="pl-PL" sz="2400" dirty="0"/>
              <a:t>pisany raczej z myślą o szybkości niż kompatybilności ze standardem </a:t>
            </a:r>
            <a:r>
              <a:rPr lang="pl-PL" sz="2400" dirty="0" smtClean="0"/>
              <a:t>SQL, dopiero w </a:t>
            </a:r>
            <a:r>
              <a:rPr lang="pl-PL" sz="2400" dirty="0"/>
              <a:t>wersji 5 dodano procedury składowane, </a:t>
            </a:r>
            <a:r>
              <a:rPr lang="pl-PL" sz="2400" dirty="0" err="1" smtClean="0"/>
              <a:t>trigery</a:t>
            </a:r>
            <a:r>
              <a:rPr lang="pl-PL" sz="2400" dirty="0" smtClean="0"/>
              <a:t>, widoki</a:t>
            </a:r>
            <a:r>
              <a:rPr lang="en-US" sz="2400" dirty="0"/>
              <a:t> </a:t>
            </a:r>
            <a:endParaRPr lang="pl-PL" sz="2400" dirty="0"/>
          </a:p>
          <a:p>
            <a:r>
              <a:rPr lang="pl-PL" sz="2400" dirty="0" smtClean="0"/>
              <a:t>W czołówce światowej – używany np. w:</a:t>
            </a:r>
          </a:p>
          <a:p>
            <a:pPr lvl="1"/>
            <a:r>
              <a:rPr lang="en-US" sz="2000" dirty="0" smtClean="0"/>
              <a:t>Wikipedia</a:t>
            </a:r>
            <a:endParaRPr lang="pl-PL" sz="2000" dirty="0"/>
          </a:p>
          <a:p>
            <a:pPr marL="685800" lvl="1"/>
            <a:r>
              <a:rPr lang="en-US" sz="2000" dirty="0"/>
              <a:t>Google</a:t>
            </a:r>
            <a:r>
              <a:rPr lang="pl-PL" sz="2000" dirty="0"/>
              <a:t> </a:t>
            </a:r>
            <a:r>
              <a:rPr lang="en-US" sz="2000" dirty="0" smtClean="0"/>
              <a:t>(</a:t>
            </a:r>
            <a:r>
              <a:rPr lang="pl-PL" sz="2000" dirty="0" smtClean="0"/>
              <a:t>chociaż nie dla </a:t>
            </a:r>
            <a:r>
              <a:rPr lang="pl-PL" sz="2000" dirty="0" err="1" smtClean="0"/>
              <a:t>wyszukiwań</a:t>
            </a:r>
            <a:r>
              <a:rPr lang="en-US" sz="2000" dirty="0" smtClean="0"/>
              <a:t>)</a:t>
            </a:r>
            <a:r>
              <a:rPr lang="en-US" sz="2000" dirty="0"/>
              <a:t> </a:t>
            </a:r>
            <a:endParaRPr lang="pl-PL" sz="2000" dirty="0"/>
          </a:p>
          <a:p>
            <a:pPr marL="685800" lvl="1"/>
            <a:r>
              <a:rPr lang="en-US" sz="2000" dirty="0"/>
              <a:t>Facebook </a:t>
            </a:r>
            <a:endParaRPr lang="pl-PL" sz="2000" dirty="0"/>
          </a:p>
          <a:p>
            <a:pPr marL="685800" lvl="1"/>
            <a:r>
              <a:rPr lang="en-US" sz="2000" dirty="0" smtClean="0"/>
              <a:t>Twitter</a:t>
            </a:r>
            <a:endParaRPr lang="pl-PL" sz="2000" baseline="30000" dirty="0"/>
          </a:p>
          <a:p>
            <a:pPr marL="685800" lvl="1"/>
            <a:r>
              <a:rPr lang="en-US" sz="2000" dirty="0"/>
              <a:t> </a:t>
            </a:r>
            <a:r>
              <a:rPr lang="en-US" sz="2000" dirty="0" smtClean="0"/>
              <a:t>YouTube</a:t>
            </a:r>
            <a:endParaRPr lang="pl-PL" sz="2000" dirty="0" smtClean="0"/>
          </a:p>
          <a:p>
            <a:pPr marL="400050" lvl="1" indent="0">
              <a:buNone/>
            </a:pPr>
            <a:endParaRPr lang="pl-PL" sz="2000" dirty="0"/>
          </a:p>
          <a:p>
            <a:endParaRPr lang="pl-PL" sz="2400" dirty="0" smtClean="0"/>
          </a:p>
        </p:txBody>
      </p:sp>
    </p:spTree>
    <p:extLst>
      <p:ext uri="{BB962C8B-B14F-4D97-AF65-F5344CB8AC3E}">
        <p14:creationId xmlns:p14="http://schemas.microsoft.com/office/powerpoint/2010/main" val="3244559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hibernate.cfg.xml</a:t>
            </a:r>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39" y="1340768"/>
            <a:ext cx="862012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854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POJO + </a:t>
            </a:r>
            <a:r>
              <a:rPr lang="pl-PL" dirty="0" err="1" smtClean="0"/>
              <a:t>mapping</a:t>
            </a:r>
            <a:r>
              <a:rPr lang="pl-PL" dirty="0" smtClean="0"/>
              <a:t> file</a:t>
            </a:r>
            <a:endParaRPr lang="pl-PL"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5632"/>
            <a:ext cx="8604448" cy="5643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870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Order.hbm.xml</a:t>
            </a:r>
            <a:endParaRPr lang="pl-PL"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2" y="1340768"/>
            <a:ext cx="90106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41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Session</a:t>
            </a:r>
            <a:r>
              <a:rPr lang="pl-PL" dirty="0" smtClean="0"/>
              <a:t> </a:t>
            </a:r>
            <a:r>
              <a:rPr lang="pl-PL" dirty="0" err="1" smtClean="0"/>
              <a:t>Factory</a:t>
            </a:r>
            <a:endParaRPr lang="pl-PL" dirty="0"/>
          </a:p>
        </p:txBody>
      </p:sp>
      <p:sp>
        <p:nvSpPr>
          <p:cNvPr id="6" name="Prostokąt 5"/>
          <p:cNvSpPr/>
          <p:nvPr/>
        </p:nvSpPr>
        <p:spPr>
          <a:xfrm>
            <a:off x="269412" y="1988840"/>
            <a:ext cx="8496944" cy="3754874"/>
          </a:xfrm>
          <a:prstGeom prst="rect">
            <a:avLst/>
          </a:prstGeom>
        </p:spPr>
        <p:txBody>
          <a:bodyPr wrap="square">
            <a:spAutoFit/>
          </a:bodyPr>
          <a:lstStyle/>
          <a:p>
            <a:r>
              <a:rPr lang="pl-PL" sz="1400" dirty="0" err="1">
                <a:latin typeface="Lucida Console" pitchFamily="49" charset="0"/>
              </a:rPr>
              <a:t>private</a:t>
            </a:r>
            <a:r>
              <a:rPr lang="pl-PL" sz="1400" dirty="0">
                <a:latin typeface="Lucida Console" pitchFamily="49" charset="0"/>
              </a:rPr>
              <a:t> </a:t>
            </a:r>
            <a:r>
              <a:rPr lang="pl-PL" sz="1400" dirty="0" err="1">
                <a:latin typeface="Lucida Console" pitchFamily="49" charset="0"/>
              </a:rPr>
              <a:t>static</a:t>
            </a:r>
            <a:r>
              <a:rPr lang="pl-PL" sz="1400" dirty="0">
                <a:latin typeface="Lucida Console" pitchFamily="49" charset="0"/>
              </a:rPr>
              <a:t> </a:t>
            </a:r>
            <a:r>
              <a:rPr lang="pl-PL" sz="1400" dirty="0" err="1">
                <a:latin typeface="Lucida Console" pitchFamily="49" charset="0"/>
              </a:rPr>
              <a:t>SessionFactory</a:t>
            </a:r>
            <a:r>
              <a:rPr lang="pl-PL" sz="1400" dirty="0">
                <a:latin typeface="Lucida Console" pitchFamily="49" charset="0"/>
              </a:rPr>
              <a:t> </a:t>
            </a:r>
            <a:r>
              <a:rPr lang="pl-PL" sz="1400" dirty="0" err="1">
                <a:latin typeface="Lucida Console" pitchFamily="49" charset="0"/>
              </a:rPr>
              <a:t>sessionFactory</a:t>
            </a:r>
            <a:r>
              <a:rPr lang="pl-PL" sz="1400" dirty="0">
                <a:latin typeface="Lucida Console" pitchFamily="49" charset="0"/>
              </a:rPr>
              <a:t>;</a:t>
            </a:r>
          </a:p>
          <a:p>
            <a:r>
              <a:rPr lang="pl-PL" sz="1400" dirty="0" err="1">
                <a:latin typeface="Lucida Console" pitchFamily="49" charset="0"/>
              </a:rPr>
              <a:t>private</a:t>
            </a:r>
            <a:r>
              <a:rPr lang="pl-PL" sz="1400" dirty="0">
                <a:latin typeface="Lucida Console" pitchFamily="49" charset="0"/>
              </a:rPr>
              <a:t> </a:t>
            </a:r>
            <a:r>
              <a:rPr lang="pl-PL" sz="1400" dirty="0" err="1">
                <a:latin typeface="Lucida Console" pitchFamily="49" charset="0"/>
              </a:rPr>
              <a:t>static</a:t>
            </a:r>
            <a:r>
              <a:rPr lang="pl-PL" sz="1400" dirty="0">
                <a:latin typeface="Lucida Console" pitchFamily="49" charset="0"/>
              </a:rPr>
              <a:t> </a:t>
            </a:r>
            <a:r>
              <a:rPr lang="pl-PL" sz="1400" dirty="0" err="1">
                <a:latin typeface="Lucida Console" pitchFamily="49" charset="0"/>
              </a:rPr>
              <a:t>ServiceRegistry</a:t>
            </a:r>
            <a:r>
              <a:rPr lang="pl-PL" sz="1400" dirty="0">
                <a:latin typeface="Lucida Console" pitchFamily="49" charset="0"/>
              </a:rPr>
              <a:t> </a:t>
            </a:r>
            <a:r>
              <a:rPr lang="pl-PL" sz="1400" dirty="0" err="1">
                <a:latin typeface="Lucida Console" pitchFamily="49" charset="0"/>
              </a:rPr>
              <a:t>serviceRegistry</a:t>
            </a:r>
            <a:r>
              <a:rPr lang="pl-PL" sz="1400" dirty="0">
                <a:latin typeface="Lucida Console" pitchFamily="49" charset="0"/>
              </a:rPr>
              <a:t>;</a:t>
            </a:r>
          </a:p>
          <a:p>
            <a:endParaRPr lang="pl-PL" sz="1400" dirty="0">
              <a:latin typeface="Lucida Console" pitchFamily="49" charset="0"/>
            </a:endParaRPr>
          </a:p>
          <a:p>
            <a:r>
              <a:rPr lang="pl-PL" sz="1400" dirty="0" err="1">
                <a:latin typeface="Lucida Console" pitchFamily="49" charset="0"/>
              </a:rPr>
              <a:t>private</a:t>
            </a:r>
            <a:r>
              <a:rPr lang="pl-PL" sz="1400" dirty="0">
                <a:latin typeface="Lucida Console" pitchFamily="49" charset="0"/>
              </a:rPr>
              <a:t> </a:t>
            </a:r>
            <a:r>
              <a:rPr lang="pl-PL" sz="1400" dirty="0" err="1">
                <a:latin typeface="Lucida Console" pitchFamily="49" charset="0"/>
              </a:rPr>
              <a:t>static</a:t>
            </a:r>
            <a:r>
              <a:rPr lang="pl-PL" sz="1400" dirty="0">
                <a:latin typeface="Lucida Console" pitchFamily="49" charset="0"/>
              </a:rPr>
              <a:t> </a:t>
            </a:r>
            <a:r>
              <a:rPr lang="pl-PL" sz="1400" dirty="0" err="1">
                <a:latin typeface="Lucida Console" pitchFamily="49" charset="0"/>
              </a:rPr>
              <a:t>SessionFactory</a:t>
            </a:r>
            <a:r>
              <a:rPr lang="pl-PL" sz="1400" dirty="0">
                <a:latin typeface="Lucida Console" pitchFamily="49" charset="0"/>
              </a:rPr>
              <a:t> </a:t>
            </a:r>
            <a:r>
              <a:rPr lang="pl-PL" sz="1400" dirty="0" err="1">
                <a:latin typeface="Lucida Console" pitchFamily="49" charset="0"/>
              </a:rPr>
              <a:t>buildSessionFactory</a:t>
            </a:r>
            <a:r>
              <a:rPr lang="pl-PL" sz="1400" dirty="0">
                <a:latin typeface="Lucida Console" pitchFamily="49" charset="0"/>
              </a:rPr>
              <a:t>() {</a:t>
            </a:r>
          </a:p>
          <a:p>
            <a:pPr lvl="1"/>
            <a:r>
              <a:rPr lang="pl-PL" sz="1400" dirty="0" err="1">
                <a:latin typeface="Lucida Console" pitchFamily="49" charset="0"/>
              </a:rPr>
              <a:t>try</a:t>
            </a:r>
            <a:r>
              <a:rPr lang="pl-PL" sz="1400" dirty="0">
                <a:latin typeface="Lucida Console" pitchFamily="49" charset="0"/>
              </a:rPr>
              <a:t> {</a:t>
            </a:r>
          </a:p>
          <a:p>
            <a:pPr lvl="2"/>
            <a:r>
              <a:rPr lang="en-US" sz="1400" dirty="0">
                <a:latin typeface="Lucida Console" pitchFamily="49" charset="0"/>
              </a:rPr>
              <a:t>// Create the </a:t>
            </a:r>
            <a:r>
              <a:rPr lang="en-US" sz="1400" dirty="0" err="1">
                <a:latin typeface="Lucida Console" pitchFamily="49" charset="0"/>
              </a:rPr>
              <a:t>SessionFactory</a:t>
            </a:r>
            <a:r>
              <a:rPr lang="en-US" sz="1400" dirty="0">
                <a:latin typeface="Lucida Console" pitchFamily="49" charset="0"/>
              </a:rPr>
              <a:t> from hibernate.cfg.xml</a:t>
            </a:r>
          </a:p>
          <a:p>
            <a:pPr lvl="2"/>
            <a:r>
              <a:rPr lang="pl-PL" sz="1400" dirty="0" err="1">
                <a:latin typeface="Lucida Console" pitchFamily="49" charset="0"/>
              </a:rPr>
              <a:t>Configuration</a:t>
            </a:r>
            <a:r>
              <a:rPr lang="pl-PL" sz="1400" dirty="0">
                <a:latin typeface="Lucida Console" pitchFamily="49" charset="0"/>
              </a:rPr>
              <a:t> </a:t>
            </a:r>
            <a:r>
              <a:rPr lang="pl-PL" sz="1400" dirty="0" err="1">
                <a:latin typeface="Lucida Console" pitchFamily="49" charset="0"/>
              </a:rPr>
              <a:t>configuration</a:t>
            </a:r>
            <a:r>
              <a:rPr lang="pl-PL" sz="1400" dirty="0">
                <a:latin typeface="Lucida Console" pitchFamily="49" charset="0"/>
              </a:rPr>
              <a:t> = </a:t>
            </a:r>
            <a:r>
              <a:rPr lang="pl-PL" sz="1400" dirty="0" err="1">
                <a:latin typeface="Lucida Console" pitchFamily="49" charset="0"/>
              </a:rPr>
              <a:t>new</a:t>
            </a:r>
            <a:r>
              <a:rPr lang="pl-PL" sz="1400" dirty="0">
                <a:latin typeface="Lucida Console" pitchFamily="49" charset="0"/>
              </a:rPr>
              <a:t> </a:t>
            </a:r>
            <a:r>
              <a:rPr lang="pl-PL" sz="1400" dirty="0" err="1">
                <a:latin typeface="Lucida Console" pitchFamily="49" charset="0"/>
              </a:rPr>
              <a:t>Configuration</a:t>
            </a:r>
            <a:r>
              <a:rPr lang="pl-PL" sz="1400" dirty="0">
                <a:latin typeface="Lucida Console" pitchFamily="49" charset="0"/>
              </a:rPr>
              <a:t>().</a:t>
            </a:r>
            <a:r>
              <a:rPr lang="pl-PL" sz="1400" dirty="0" err="1">
                <a:latin typeface="Lucida Console" pitchFamily="49" charset="0"/>
              </a:rPr>
              <a:t>configure</a:t>
            </a:r>
            <a:r>
              <a:rPr lang="pl-PL" sz="1400" dirty="0">
                <a:latin typeface="Lucida Console" pitchFamily="49" charset="0"/>
              </a:rPr>
              <a:t>();</a:t>
            </a:r>
          </a:p>
          <a:p>
            <a:pPr lvl="1"/>
            <a:endParaRPr lang="pl-PL" sz="1400" dirty="0">
              <a:latin typeface="Lucida Console" pitchFamily="49" charset="0"/>
            </a:endParaRPr>
          </a:p>
          <a:p>
            <a:pPr lvl="2"/>
            <a:r>
              <a:rPr lang="pl-PL" sz="1400" dirty="0" err="1">
                <a:latin typeface="Lucida Console" pitchFamily="49" charset="0"/>
              </a:rPr>
              <a:t>serviceRegistry</a:t>
            </a:r>
            <a:r>
              <a:rPr lang="pl-PL" sz="1400" dirty="0">
                <a:latin typeface="Lucida Console" pitchFamily="49" charset="0"/>
              </a:rPr>
              <a:t> = </a:t>
            </a:r>
            <a:r>
              <a:rPr lang="pl-PL" sz="1400" dirty="0" err="1">
                <a:latin typeface="Lucida Console" pitchFamily="49" charset="0"/>
              </a:rPr>
              <a:t>new</a:t>
            </a:r>
            <a:r>
              <a:rPr lang="pl-PL" sz="1400" dirty="0">
                <a:latin typeface="Lucida Console" pitchFamily="49" charset="0"/>
              </a:rPr>
              <a:t> </a:t>
            </a:r>
            <a:r>
              <a:rPr lang="pl-PL" sz="1400" dirty="0" err="1">
                <a:latin typeface="Lucida Console" pitchFamily="49" charset="0"/>
              </a:rPr>
              <a:t>ServiceRegistryBuilder</a:t>
            </a:r>
            <a:r>
              <a:rPr lang="pl-PL" sz="1400" dirty="0">
                <a:latin typeface="Lucida Console" pitchFamily="49" charset="0"/>
              </a:rPr>
              <a:t>().</a:t>
            </a:r>
            <a:r>
              <a:rPr lang="pl-PL" sz="1400" dirty="0" err="1">
                <a:latin typeface="Lucida Console" pitchFamily="49" charset="0"/>
              </a:rPr>
              <a:t>applySettings</a:t>
            </a:r>
            <a:r>
              <a:rPr lang="pl-PL" sz="1400" dirty="0">
                <a:latin typeface="Lucida Console" pitchFamily="49" charset="0"/>
              </a:rPr>
              <a:t>(</a:t>
            </a:r>
          </a:p>
          <a:p>
            <a:pPr lvl="2"/>
            <a:r>
              <a:rPr lang="pl-PL" sz="1400" dirty="0" err="1">
                <a:latin typeface="Lucida Console" pitchFamily="49" charset="0"/>
              </a:rPr>
              <a:t>configuration.getProperties</a:t>
            </a:r>
            <a:r>
              <a:rPr lang="pl-PL" sz="1400" dirty="0">
                <a:latin typeface="Lucida Console" pitchFamily="49" charset="0"/>
              </a:rPr>
              <a:t>()).</a:t>
            </a:r>
            <a:r>
              <a:rPr lang="pl-PL" sz="1400" dirty="0" err="1">
                <a:latin typeface="Lucida Console" pitchFamily="49" charset="0"/>
              </a:rPr>
              <a:t>buildServiceRegistry</a:t>
            </a:r>
            <a:r>
              <a:rPr lang="pl-PL" sz="1400" dirty="0">
                <a:latin typeface="Lucida Console" pitchFamily="49" charset="0"/>
              </a:rPr>
              <a:t>();</a:t>
            </a:r>
          </a:p>
          <a:p>
            <a:pPr lvl="2"/>
            <a:r>
              <a:rPr lang="pl-PL" sz="1400" dirty="0" err="1">
                <a:latin typeface="Lucida Console" pitchFamily="49" charset="0"/>
              </a:rPr>
              <a:t>sessionFactory</a:t>
            </a:r>
            <a:r>
              <a:rPr lang="pl-PL" sz="1400" dirty="0">
                <a:latin typeface="Lucida Console" pitchFamily="49" charset="0"/>
              </a:rPr>
              <a:t> = </a:t>
            </a:r>
            <a:r>
              <a:rPr lang="pl-PL" sz="1400" dirty="0" err="1">
                <a:latin typeface="Lucida Console" pitchFamily="49" charset="0"/>
              </a:rPr>
              <a:t>configuration.buildSessionFactory</a:t>
            </a:r>
            <a:r>
              <a:rPr lang="pl-PL" sz="1400" dirty="0">
                <a:latin typeface="Lucida Console" pitchFamily="49" charset="0"/>
              </a:rPr>
              <a:t>(</a:t>
            </a:r>
            <a:r>
              <a:rPr lang="pl-PL" sz="1400" dirty="0" err="1">
                <a:latin typeface="Lucida Console" pitchFamily="49" charset="0"/>
              </a:rPr>
              <a:t>serviceRegistry</a:t>
            </a:r>
            <a:r>
              <a:rPr lang="pl-PL" sz="1400" dirty="0">
                <a:latin typeface="Lucida Console" pitchFamily="49" charset="0"/>
              </a:rPr>
              <a:t>);</a:t>
            </a:r>
          </a:p>
          <a:p>
            <a:pPr lvl="2"/>
            <a:endParaRPr lang="pl-PL" sz="1400" dirty="0">
              <a:latin typeface="Lucida Console" pitchFamily="49" charset="0"/>
            </a:endParaRPr>
          </a:p>
          <a:p>
            <a:pPr lvl="2"/>
            <a:r>
              <a:rPr lang="pl-PL" sz="1400" dirty="0">
                <a:latin typeface="Lucida Console" pitchFamily="49" charset="0"/>
              </a:rPr>
              <a:t>return </a:t>
            </a:r>
            <a:r>
              <a:rPr lang="pl-PL" sz="1400" dirty="0" err="1">
                <a:latin typeface="Lucida Console" pitchFamily="49" charset="0"/>
              </a:rPr>
              <a:t>sessionFactory</a:t>
            </a:r>
            <a:r>
              <a:rPr lang="pl-PL" sz="1400" dirty="0">
                <a:latin typeface="Lucida Console" pitchFamily="49" charset="0"/>
              </a:rPr>
              <a:t>;</a:t>
            </a:r>
          </a:p>
          <a:p>
            <a:pPr lvl="1"/>
            <a:r>
              <a:rPr lang="pl-PL" sz="1400" dirty="0">
                <a:latin typeface="Lucida Console" pitchFamily="49" charset="0"/>
              </a:rPr>
              <a:t>} </a:t>
            </a:r>
            <a:r>
              <a:rPr lang="pl-PL" sz="1400" dirty="0" err="1">
                <a:latin typeface="Lucida Console" pitchFamily="49" charset="0"/>
              </a:rPr>
              <a:t>catch</a:t>
            </a:r>
            <a:r>
              <a:rPr lang="pl-PL" sz="1400" dirty="0">
                <a:latin typeface="Lucida Console" pitchFamily="49" charset="0"/>
              </a:rPr>
              <a:t> (</a:t>
            </a:r>
            <a:r>
              <a:rPr lang="pl-PL" sz="1400" dirty="0" err="1">
                <a:latin typeface="Lucida Console" pitchFamily="49" charset="0"/>
              </a:rPr>
              <a:t>HibernateException</a:t>
            </a:r>
            <a:r>
              <a:rPr lang="pl-PL" sz="1400" dirty="0">
                <a:latin typeface="Lucida Console" pitchFamily="49" charset="0"/>
              </a:rPr>
              <a:t> he) {</a:t>
            </a:r>
          </a:p>
          <a:p>
            <a:pPr lvl="1"/>
            <a:r>
              <a:rPr lang="pl-PL" sz="1400" dirty="0" smtClean="0">
                <a:latin typeface="Lucida Console" pitchFamily="49" charset="0"/>
              </a:rPr>
              <a:t>	</a:t>
            </a:r>
            <a:r>
              <a:rPr lang="pl-PL" sz="1400" dirty="0" err="1" smtClean="0">
                <a:latin typeface="Lucida Console" pitchFamily="49" charset="0"/>
              </a:rPr>
              <a:t>throw</a:t>
            </a:r>
            <a:r>
              <a:rPr lang="pl-PL" sz="1400" dirty="0" smtClean="0">
                <a:latin typeface="Lucida Console" pitchFamily="49" charset="0"/>
              </a:rPr>
              <a:t> </a:t>
            </a:r>
            <a:r>
              <a:rPr lang="pl-PL" sz="1400" dirty="0" err="1">
                <a:latin typeface="Lucida Console" pitchFamily="49" charset="0"/>
              </a:rPr>
              <a:t>new</a:t>
            </a:r>
            <a:r>
              <a:rPr lang="pl-PL" sz="1400" dirty="0">
                <a:latin typeface="Lucida Console" pitchFamily="49" charset="0"/>
              </a:rPr>
              <a:t> </a:t>
            </a:r>
            <a:r>
              <a:rPr lang="pl-PL" sz="1400" dirty="0" err="1">
                <a:latin typeface="Lucida Console" pitchFamily="49" charset="0"/>
              </a:rPr>
              <a:t>ExceptionInInitializerError</a:t>
            </a:r>
            <a:r>
              <a:rPr lang="pl-PL" sz="1400" dirty="0">
                <a:latin typeface="Lucida Console" pitchFamily="49" charset="0"/>
              </a:rPr>
              <a:t>(he);</a:t>
            </a:r>
          </a:p>
          <a:p>
            <a:pPr lvl="1"/>
            <a:r>
              <a:rPr lang="pl-PL" sz="1400" dirty="0">
                <a:latin typeface="Lucida Console" pitchFamily="49" charset="0"/>
              </a:rPr>
              <a:t>}</a:t>
            </a:r>
          </a:p>
          <a:p>
            <a:r>
              <a:rPr lang="pl-PL" sz="1400" dirty="0">
                <a:latin typeface="Lucida Console" pitchFamily="49" charset="0"/>
              </a:rPr>
              <a:t>}</a:t>
            </a:r>
          </a:p>
        </p:txBody>
      </p:sp>
    </p:spTree>
    <p:extLst>
      <p:ext uri="{BB962C8B-B14F-4D97-AF65-F5344CB8AC3E}">
        <p14:creationId xmlns:p14="http://schemas.microsoft.com/office/powerpoint/2010/main" val="1412715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93204" y="233762"/>
            <a:ext cx="8229600" cy="1143000"/>
          </a:xfrm>
        </p:spPr>
        <p:txBody>
          <a:bodyPr/>
          <a:lstStyle/>
          <a:p>
            <a:r>
              <a:rPr lang="pl-PL" dirty="0" smtClean="0"/>
              <a:t>Transakcje</a:t>
            </a:r>
            <a:endParaRPr lang="pl-PL" dirty="0"/>
          </a:p>
        </p:txBody>
      </p:sp>
      <p:sp>
        <p:nvSpPr>
          <p:cNvPr id="4" name="Prostokąt 3"/>
          <p:cNvSpPr/>
          <p:nvPr/>
        </p:nvSpPr>
        <p:spPr>
          <a:xfrm>
            <a:off x="899592" y="1237177"/>
            <a:ext cx="7416824" cy="5632311"/>
          </a:xfrm>
          <a:prstGeom prst="rect">
            <a:avLst/>
          </a:prstGeom>
        </p:spPr>
        <p:txBody>
          <a:bodyPr wrap="square">
            <a:spAutoFit/>
          </a:bodyPr>
          <a:lstStyle/>
          <a:p>
            <a:r>
              <a:rPr lang="pl-PL" dirty="0" err="1">
                <a:latin typeface="Lucida Console" pitchFamily="49" charset="0"/>
              </a:rPr>
              <a:t>Transaction</a:t>
            </a:r>
            <a:r>
              <a:rPr lang="pl-PL" dirty="0">
                <a:latin typeface="Lucida Console" pitchFamily="49" charset="0"/>
              </a:rPr>
              <a:t> </a:t>
            </a:r>
            <a:r>
              <a:rPr lang="pl-PL" dirty="0" err="1">
                <a:latin typeface="Lucida Console" pitchFamily="49" charset="0"/>
              </a:rPr>
              <a:t>trns</a:t>
            </a:r>
            <a:r>
              <a:rPr lang="pl-PL" dirty="0">
                <a:latin typeface="Lucida Console" pitchFamily="49" charset="0"/>
              </a:rPr>
              <a:t> = </a:t>
            </a:r>
            <a:r>
              <a:rPr lang="pl-PL" dirty="0" err="1">
                <a:latin typeface="Lucida Console" pitchFamily="49" charset="0"/>
              </a:rPr>
              <a:t>null</a:t>
            </a:r>
            <a:r>
              <a:rPr lang="pl-PL" dirty="0">
                <a:latin typeface="Lucida Console" pitchFamily="49" charset="0"/>
              </a:rPr>
              <a:t>;</a:t>
            </a:r>
          </a:p>
          <a:p>
            <a:r>
              <a:rPr lang="pl-PL" dirty="0" err="1">
                <a:latin typeface="Lucida Console" pitchFamily="49" charset="0"/>
              </a:rPr>
              <a:t>Session</a:t>
            </a:r>
            <a:r>
              <a:rPr lang="pl-PL" dirty="0">
                <a:latin typeface="Lucida Console" pitchFamily="49" charset="0"/>
              </a:rPr>
              <a:t> </a:t>
            </a:r>
            <a:r>
              <a:rPr lang="pl-PL" dirty="0" err="1">
                <a:latin typeface="Lucida Console" pitchFamily="49" charset="0"/>
              </a:rPr>
              <a:t>session</a:t>
            </a:r>
            <a:r>
              <a:rPr lang="pl-PL" dirty="0">
                <a:latin typeface="Lucida Console" pitchFamily="49" charset="0"/>
              </a:rPr>
              <a:t> = </a:t>
            </a:r>
            <a:r>
              <a:rPr lang="pl-PL" dirty="0" err="1">
                <a:latin typeface="Lucida Console" pitchFamily="49" charset="0"/>
              </a:rPr>
              <a:t>HibernateUtil.</a:t>
            </a:r>
            <a:r>
              <a:rPr lang="pl-PL" i="1" dirty="0" err="1">
                <a:latin typeface="Lucida Console" pitchFamily="49" charset="0"/>
              </a:rPr>
              <a:t>getSessionFactory</a:t>
            </a:r>
            <a:r>
              <a:rPr lang="pl-PL" i="1" dirty="0">
                <a:latin typeface="Lucida Console" pitchFamily="49" charset="0"/>
              </a:rPr>
              <a:t>().</a:t>
            </a:r>
            <a:r>
              <a:rPr lang="pl-PL" i="1" dirty="0" err="1">
                <a:latin typeface="Lucida Console" pitchFamily="49" charset="0"/>
              </a:rPr>
              <a:t>openSession</a:t>
            </a:r>
            <a:r>
              <a:rPr lang="pl-PL" i="1" dirty="0" smtClean="0">
                <a:latin typeface="Lucida Console" pitchFamily="49" charset="0"/>
              </a:rPr>
              <a:t>();</a:t>
            </a:r>
          </a:p>
          <a:p>
            <a:endParaRPr lang="pl-PL" i="1" dirty="0">
              <a:latin typeface="Lucida Console" pitchFamily="49" charset="0"/>
            </a:endParaRPr>
          </a:p>
          <a:p>
            <a:r>
              <a:rPr lang="pl-PL" dirty="0" err="1">
                <a:latin typeface="Lucida Console" pitchFamily="49" charset="0"/>
              </a:rPr>
              <a:t>try</a:t>
            </a:r>
            <a:r>
              <a:rPr lang="pl-PL" dirty="0">
                <a:latin typeface="Lucida Console" pitchFamily="49" charset="0"/>
              </a:rPr>
              <a:t> {</a:t>
            </a:r>
          </a:p>
          <a:p>
            <a:r>
              <a:rPr lang="pl-PL" dirty="0" smtClean="0">
                <a:latin typeface="Lucida Console" pitchFamily="49" charset="0"/>
              </a:rPr>
              <a:t>	</a:t>
            </a:r>
            <a:r>
              <a:rPr lang="pl-PL" dirty="0" err="1" smtClean="0">
                <a:latin typeface="Lucida Console" pitchFamily="49" charset="0"/>
              </a:rPr>
              <a:t>trns</a:t>
            </a:r>
            <a:r>
              <a:rPr lang="pl-PL" dirty="0" smtClean="0">
                <a:latin typeface="Lucida Console" pitchFamily="49" charset="0"/>
              </a:rPr>
              <a:t> </a:t>
            </a:r>
            <a:r>
              <a:rPr lang="pl-PL" dirty="0">
                <a:latin typeface="Lucida Console" pitchFamily="49" charset="0"/>
              </a:rPr>
              <a:t>= </a:t>
            </a:r>
            <a:r>
              <a:rPr lang="pl-PL" dirty="0" err="1">
                <a:latin typeface="Lucida Console" pitchFamily="49" charset="0"/>
              </a:rPr>
              <a:t>session.beginTransaction</a:t>
            </a:r>
            <a:r>
              <a:rPr lang="pl-PL" dirty="0">
                <a:latin typeface="Lucida Console" pitchFamily="49" charset="0"/>
              </a:rPr>
              <a:t>();</a:t>
            </a:r>
          </a:p>
          <a:p>
            <a:endParaRPr lang="pl-PL" dirty="0" smtClean="0">
              <a:latin typeface="Lucida Console" pitchFamily="49" charset="0"/>
            </a:endParaRPr>
          </a:p>
          <a:p>
            <a:r>
              <a:rPr lang="pl-PL" dirty="0">
                <a:latin typeface="Lucida Console" pitchFamily="49" charset="0"/>
              </a:rPr>
              <a:t>	</a:t>
            </a:r>
            <a:r>
              <a:rPr lang="pl-PL" dirty="0" smtClean="0">
                <a:latin typeface="Lucida Console" pitchFamily="49" charset="0"/>
              </a:rPr>
              <a:t>//...tu coś istotnego</a:t>
            </a:r>
          </a:p>
          <a:p>
            <a:endParaRPr lang="pl-PL" dirty="0">
              <a:latin typeface="Lucida Console" pitchFamily="49" charset="0"/>
            </a:endParaRPr>
          </a:p>
          <a:p>
            <a:r>
              <a:rPr lang="pl-PL" dirty="0" smtClean="0">
                <a:latin typeface="Lucida Console" pitchFamily="49" charset="0"/>
              </a:rPr>
              <a:t>	</a:t>
            </a:r>
            <a:r>
              <a:rPr lang="pl-PL" dirty="0" err="1" smtClean="0">
                <a:latin typeface="Lucida Console" pitchFamily="49" charset="0"/>
              </a:rPr>
              <a:t>session.getTransaction</a:t>
            </a:r>
            <a:r>
              <a:rPr lang="pl-PL" dirty="0">
                <a:latin typeface="Lucida Console" pitchFamily="49" charset="0"/>
              </a:rPr>
              <a:t>().</a:t>
            </a:r>
            <a:r>
              <a:rPr lang="pl-PL" dirty="0" err="1">
                <a:latin typeface="Lucida Console" pitchFamily="49" charset="0"/>
              </a:rPr>
              <a:t>commit</a:t>
            </a:r>
            <a:r>
              <a:rPr lang="pl-PL" dirty="0" smtClean="0">
                <a:latin typeface="Lucida Console" pitchFamily="49" charset="0"/>
              </a:rPr>
              <a:t>();</a:t>
            </a:r>
          </a:p>
          <a:p>
            <a:endParaRPr lang="pl-PL" dirty="0">
              <a:latin typeface="Lucida Console" pitchFamily="49" charset="0"/>
            </a:endParaRPr>
          </a:p>
          <a:p>
            <a:r>
              <a:rPr lang="pl-PL" dirty="0">
                <a:latin typeface="Lucida Console" pitchFamily="49" charset="0"/>
              </a:rPr>
              <a:t>} </a:t>
            </a:r>
            <a:r>
              <a:rPr lang="pl-PL" dirty="0" err="1">
                <a:latin typeface="Lucida Console" pitchFamily="49" charset="0"/>
              </a:rPr>
              <a:t>catch</a:t>
            </a:r>
            <a:r>
              <a:rPr lang="pl-PL" dirty="0">
                <a:latin typeface="Lucida Console" pitchFamily="49" charset="0"/>
              </a:rPr>
              <a:t> (</a:t>
            </a:r>
            <a:r>
              <a:rPr lang="pl-PL" dirty="0" err="1">
                <a:latin typeface="Lucida Console" pitchFamily="49" charset="0"/>
              </a:rPr>
              <a:t>RuntimeException</a:t>
            </a:r>
            <a:r>
              <a:rPr lang="pl-PL" dirty="0">
                <a:latin typeface="Lucida Console" pitchFamily="49" charset="0"/>
              </a:rPr>
              <a:t> e) {</a:t>
            </a:r>
          </a:p>
          <a:p>
            <a:r>
              <a:rPr lang="pl-PL" dirty="0" smtClean="0">
                <a:latin typeface="Lucida Console" pitchFamily="49" charset="0"/>
              </a:rPr>
              <a:t>	</a:t>
            </a:r>
            <a:r>
              <a:rPr lang="pl-PL" dirty="0" err="1" smtClean="0">
                <a:latin typeface="Lucida Console" pitchFamily="49" charset="0"/>
              </a:rPr>
              <a:t>if</a:t>
            </a:r>
            <a:r>
              <a:rPr lang="pl-PL" dirty="0" smtClean="0">
                <a:latin typeface="Lucida Console" pitchFamily="49" charset="0"/>
              </a:rPr>
              <a:t> </a:t>
            </a:r>
            <a:r>
              <a:rPr lang="pl-PL" dirty="0">
                <a:latin typeface="Lucida Console" pitchFamily="49" charset="0"/>
              </a:rPr>
              <a:t>(</a:t>
            </a:r>
            <a:r>
              <a:rPr lang="pl-PL" dirty="0" err="1">
                <a:latin typeface="Lucida Console" pitchFamily="49" charset="0"/>
              </a:rPr>
              <a:t>trns</a:t>
            </a:r>
            <a:r>
              <a:rPr lang="pl-PL" dirty="0">
                <a:latin typeface="Lucida Console" pitchFamily="49" charset="0"/>
              </a:rPr>
              <a:t> != </a:t>
            </a:r>
            <a:r>
              <a:rPr lang="pl-PL" dirty="0" err="1">
                <a:latin typeface="Lucida Console" pitchFamily="49" charset="0"/>
              </a:rPr>
              <a:t>null</a:t>
            </a:r>
            <a:r>
              <a:rPr lang="pl-PL" dirty="0">
                <a:latin typeface="Lucida Console" pitchFamily="49" charset="0"/>
              </a:rPr>
              <a:t>) </a:t>
            </a:r>
          </a:p>
          <a:p>
            <a:r>
              <a:rPr lang="pl-PL" dirty="0" smtClean="0">
                <a:latin typeface="Lucida Console" pitchFamily="49" charset="0"/>
              </a:rPr>
              <a:t>		</a:t>
            </a:r>
            <a:r>
              <a:rPr lang="pl-PL" dirty="0" err="1" smtClean="0">
                <a:latin typeface="Lucida Console" pitchFamily="49" charset="0"/>
              </a:rPr>
              <a:t>trns.rollback</a:t>
            </a:r>
            <a:r>
              <a:rPr lang="pl-PL" dirty="0">
                <a:latin typeface="Lucida Console" pitchFamily="49" charset="0"/>
              </a:rPr>
              <a:t>();</a:t>
            </a:r>
          </a:p>
          <a:p>
            <a:pPr lvl="1"/>
            <a:r>
              <a:rPr lang="pl-PL" dirty="0" smtClean="0">
                <a:latin typeface="Lucida Console" pitchFamily="49" charset="0"/>
              </a:rPr>
              <a:t>	</a:t>
            </a:r>
            <a:r>
              <a:rPr lang="pl-PL" dirty="0" err="1" smtClean="0">
                <a:latin typeface="Lucida Console" pitchFamily="49" charset="0"/>
              </a:rPr>
              <a:t>e.printStackTrace</a:t>
            </a:r>
            <a:r>
              <a:rPr lang="pl-PL" dirty="0" smtClean="0">
                <a:latin typeface="Lucida Console" pitchFamily="49" charset="0"/>
              </a:rPr>
              <a:t>();</a:t>
            </a:r>
          </a:p>
          <a:p>
            <a:pPr lvl="1"/>
            <a:endParaRPr lang="pl-PL" dirty="0">
              <a:latin typeface="Lucida Console" pitchFamily="49" charset="0"/>
            </a:endParaRPr>
          </a:p>
          <a:p>
            <a:r>
              <a:rPr lang="pl-PL" dirty="0">
                <a:latin typeface="Lucida Console" pitchFamily="49" charset="0"/>
              </a:rPr>
              <a:t>} </a:t>
            </a:r>
            <a:r>
              <a:rPr lang="pl-PL" dirty="0" err="1">
                <a:latin typeface="Lucida Console" pitchFamily="49" charset="0"/>
              </a:rPr>
              <a:t>finally</a:t>
            </a:r>
            <a:r>
              <a:rPr lang="pl-PL" dirty="0">
                <a:latin typeface="Lucida Console" pitchFamily="49" charset="0"/>
              </a:rPr>
              <a:t> {</a:t>
            </a:r>
          </a:p>
          <a:p>
            <a:pPr lvl="1"/>
            <a:r>
              <a:rPr lang="pl-PL" dirty="0" smtClean="0">
                <a:latin typeface="Lucida Console" pitchFamily="49" charset="0"/>
              </a:rPr>
              <a:t>	</a:t>
            </a:r>
            <a:r>
              <a:rPr lang="pl-PL" dirty="0" err="1" smtClean="0">
                <a:latin typeface="Lucida Console" pitchFamily="49" charset="0"/>
              </a:rPr>
              <a:t>session.flush</a:t>
            </a:r>
            <a:r>
              <a:rPr lang="pl-PL" dirty="0">
                <a:latin typeface="Lucida Console" pitchFamily="49" charset="0"/>
              </a:rPr>
              <a:t>();</a:t>
            </a:r>
          </a:p>
          <a:p>
            <a:pPr lvl="1"/>
            <a:r>
              <a:rPr lang="pl-PL" dirty="0" smtClean="0">
                <a:latin typeface="Lucida Console" pitchFamily="49" charset="0"/>
              </a:rPr>
              <a:t>	</a:t>
            </a:r>
            <a:r>
              <a:rPr lang="pl-PL" dirty="0" err="1" smtClean="0">
                <a:latin typeface="Lucida Console" pitchFamily="49" charset="0"/>
              </a:rPr>
              <a:t>session.close</a:t>
            </a:r>
            <a:r>
              <a:rPr lang="pl-PL" dirty="0">
                <a:latin typeface="Lucida Console" pitchFamily="49" charset="0"/>
              </a:rPr>
              <a:t>();</a:t>
            </a:r>
          </a:p>
          <a:p>
            <a:r>
              <a:rPr lang="pl-PL" dirty="0">
                <a:latin typeface="Lucida Console" pitchFamily="49" charset="0"/>
              </a:rPr>
              <a:t>}</a:t>
            </a:r>
          </a:p>
        </p:txBody>
      </p:sp>
    </p:spTree>
    <p:extLst>
      <p:ext uri="{BB962C8B-B14F-4D97-AF65-F5344CB8AC3E}">
        <p14:creationId xmlns:p14="http://schemas.microsoft.com/office/powerpoint/2010/main" val="1573387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Create</a:t>
            </a:r>
            <a:r>
              <a:rPr lang="pl-PL" dirty="0" smtClean="0"/>
              <a:t>…</a:t>
            </a:r>
            <a:endParaRPr lang="pl-PL" dirty="0"/>
          </a:p>
        </p:txBody>
      </p:sp>
      <p:sp>
        <p:nvSpPr>
          <p:cNvPr id="4" name="Prostokąt 3"/>
          <p:cNvSpPr/>
          <p:nvPr/>
        </p:nvSpPr>
        <p:spPr>
          <a:xfrm>
            <a:off x="323528" y="2001029"/>
            <a:ext cx="8820472" cy="2308324"/>
          </a:xfrm>
          <a:prstGeom prst="rect">
            <a:avLst/>
          </a:prstGeom>
        </p:spPr>
        <p:txBody>
          <a:bodyPr wrap="square">
            <a:spAutoFit/>
          </a:bodyPr>
          <a:lstStyle/>
          <a:p>
            <a:r>
              <a:rPr lang="en-US" dirty="0">
                <a:latin typeface="Lucida Console" pitchFamily="49" charset="0"/>
              </a:rPr>
              <a:t>Customer c = new Customer("AXAMI", "</a:t>
            </a:r>
            <a:r>
              <a:rPr lang="en-US" dirty="0" err="1">
                <a:latin typeface="Lucida Console" pitchFamily="49" charset="0"/>
              </a:rPr>
              <a:t>Aksamit</a:t>
            </a:r>
            <a:r>
              <a:rPr lang="en-US" dirty="0">
                <a:latin typeface="Lucida Console" pitchFamily="49" charset="0"/>
              </a:rPr>
              <a:t> INC.");</a:t>
            </a:r>
          </a:p>
          <a:p>
            <a:r>
              <a:rPr lang="pl-PL" dirty="0" err="1">
                <a:latin typeface="Lucida Console" pitchFamily="49" charset="0"/>
              </a:rPr>
              <a:t>session.save</a:t>
            </a:r>
            <a:r>
              <a:rPr lang="pl-PL" dirty="0">
                <a:latin typeface="Lucida Console" pitchFamily="49" charset="0"/>
              </a:rPr>
              <a:t>(c);</a:t>
            </a:r>
          </a:p>
          <a:p>
            <a:endParaRPr lang="pl-PL" dirty="0">
              <a:latin typeface="Lucida Console" pitchFamily="49" charset="0"/>
            </a:endParaRPr>
          </a:p>
          <a:p>
            <a:r>
              <a:rPr lang="en-US" dirty="0">
                <a:latin typeface="Lucida Console" pitchFamily="49" charset="0"/>
              </a:rPr>
              <a:t>Employee e = new Employee("</a:t>
            </a:r>
            <a:r>
              <a:rPr lang="en-US" dirty="0" err="1">
                <a:latin typeface="Lucida Console" pitchFamily="49" charset="0"/>
              </a:rPr>
              <a:t>Alicja</a:t>
            </a:r>
            <a:r>
              <a:rPr lang="en-US" dirty="0">
                <a:latin typeface="Lucida Console" pitchFamily="49" charset="0"/>
              </a:rPr>
              <a:t>", "</a:t>
            </a:r>
            <a:r>
              <a:rPr lang="en-US" dirty="0" err="1">
                <a:latin typeface="Lucida Console" pitchFamily="49" charset="0"/>
              </a:rPr>
              <a:t>Salamon</a:t>
            </a:r>
            <a:r>
              <a:rPr lang="en-US" dirty="0">
                <a:latin typeface="Lucida Console" pitchFamily="49" charset="0"/>
              </a:rPr>
              <a:t>", "Krakow");</a:t>
            </a:r>
          </a:p>
          <a:p>
            <a:r>
              <a:rPr lang="pl-PL" dirty="0" err="1">
                <a:latin typeface="Lucida Console" pitchFamily="49" charset="0"/>
              </a:rPr>
              <a:t>session.save</a:t>
            </a:r>
            <a:r>
              <a:rPr lang="pl-PL" dirty="0">
                <a:latin typeface="Lucida Console" pitchFamily="49" charset="0"/>
              </a:rPr>
              <a:t>(e);</a:t>
            </a:r>
          </a:p>
          <a:p>
            <a:endParaRPr lang="pl-PL" dirty="0">
              <a:latin typeface="Lucida Console" pitchFamily="49" charset="0"/>
            </a:endParaRPr>
          </a:p>
          <a:p>
            <a:r>
              <a:rPr lang="en-US" dirty="0">
                <a:latin typeface="Lucida Console" pitchFamily="49" charset="0"/>
              </a:rPr>
              <a:t>Order o = new Order(e, c);</a:t>
            </a:r>
          </a:p>
          <a:p>
            <a:r>
              <a:rPr lang="pl-PL" dirty="0" err="1">
                <a:latin typeface="Lucida Console" pitchFamily="49" charset="0"/>
              </a:rPr>
              <a:t>session.save</a:t>
            </a:r>
            <a:r>
              <a:rPr lang="pl-PL" dirty="0">
                <a:latin typeface="Lucida Console" pitchFamily="49" charset="0"/>
              </a:rPr>
              <a:t>(o);</a:t>
            </a:r>
          </a:p>
        </p:txBody>
      </p:sp>
    </p:spTree>
    <p:extLst>
      <p:ext uri="{BB962C8B-B14F-4D97-AF65-F5344CB8AC3E}">
        <p14:creationId xmlns:p14="http://schemas.microsoft.com/office/powerpoint/2010/main" val="4222481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Read…</a:t>
            </a:r>
            <a:endParaRPr lang="pl-PL" dirty="0"/>
          </a:p>
        </p:txBody>
      </p:sp>
      <p:sp>
        <p:nvSpPr>
          <p:cNvPr id="4" name="Prostokąt 3"/>
          <p:cNvSpPr/>
          <p:nvPr/>
        </p:nvSpPr>
        <p:spPr>
          <a:xfrm>
            <a:off x="273665" y="1700808"/>
            <a:ext cx="8496944" cy="3354765"/>
          </a:xfrm>
          <a:prstGeom prst="rect">
            <a:avLst/>
          </a:prstGeom>
        </p:spPr>
        <p:txBody>
          <a:bodyPr wrap="square">
            <a:spAutoFit/>
          </a:bodyPr>
          <a:lstStyle/>
          <a:p>
            <a:r>
              <a:rPr lang="pl-PL" sz="1600" dirty="0">
                <a:latin typeface="Lucida Console" pitchFamily="49" charset="0"/>
              </a:rPr>
              <a:t>List&lt;Order&gt; </a:t>
            </a:r>
            <a:r>
              <a:rPr lang="pl-PL" sz="1600" dirty="0" err="1">
                <a:latin typeface="Lucida Console" pitchFamily="49" charset="0"/>
              </a:rPr>
              <a:t>ordersList</a:t>
            </a:r>
            <a:r>
              <a:rPr lang="pl-PL" sz="1600" dirty="0">
                <a:latin typeface="Lucida Console" pitchFamily="49" charset="0"/>
              </a:rPr>
              <a:t> = </a:t>
            </a:r>
            <a:r>
              <a:rPr lang="pl-PL" sz="1600" dirty="0" err="1">
                <a:latin typeface="Lucida Console" pitchFamily="49" charset="0"/>
              </a:rPr>
              <a:t>newSession</a:t>
            </a:r>
            <a:endParaRPr lang="pl-PL" sz="1600" dirty="0">
              <a:latin typeface="Lucida Console" pitchFamily="49" charset="0"/>
            </a:endParaRPr>
          </a:p>
          <a:p>
            <a:r>
              <a:rPr lang="en-US" sz="1600" dirty="0">
                <a:latin typeface="Lucida Console" pitchFamily="49" charset="0"/>
              </a:rPr>
              <a:t>.</a:t>
            </a:r>
            <a:r>
              <a:rPr lang="en-US" sz="1600" dirty="0" err="1">
                <a:latin typeface="Lucida Console" pitchFamily="49" charset="0"/>
              </a:rPr>
              <a:t>createSQLQuery</a:t>
            </a:r>
            <a:r>
              <a:rPr lang="en-US" sz="1600" dirty="0">
                <a:latin typeface="Lucida Console" pitchFamily="49" charset="0"/>
              </a:rPr>
              <a:t>("select * from Orders where </a:t>
            </a:r>
            <a:r>
              <a:rPr lang="en-US" sz="1600" dirty="0" err="1">
                <a:latin typeface="Lucida Console" pitchFamily="49" charset="0"/>
              </a:rPr>
              <a:t>OrderID</a:t>
            </a:r>
            <a:r>
              <a:rPr lang="en-US" sz="1600" dirty="0">
                <a:latin typeface="Lucida Console" pitchFamily="49" charset="0"/>
              </a:rPr>
              <a:t>=11078")</a:t>
            </a:r>
          </a:p>
          <a:p>
            <a:r>
              <a:rPr lang="pl-PL" sz="1600" dirty="0">
                <a:latin typeface="Lucida Console" pitchFamily="49" charset="0"/>
              </a:rPr>
              <a:t>.</a:t>
            </a:r>
            <a:r>
              <a:rPr lang="pl-PL" sz="1600" dirty="0" err="1">
                <a:latin typeface="Lucida Console" pitchFamily="49" charset="0"/>
              </a:rPr>
              <a:t>addEntity</a:t>
            </a:r>
            <a:r>
              <a:rPr lang="pl-PL" sz="1600" dirty="0">
                <a:latin typeface="Lucida Console" pitchFamily="49" charset="0"/>
              </a:rPr>
              <a:t>(</a:t>
            </a:r>
            <a:r>
              <a:rPr lang="pl-PL" sz="1600" dirty="0" err="1">
                <a:latin typeface="Lucida Console" pitchFamily="49" charset="0"/>
              </a:rPr>
              <a:t>Order.class</a:t>
            </a:r>
            <a:r>
              <a:rPr lang="pl-PL" sz="1600" dirty="0">
                <a:latin typeface="Lucida Console" pitchFamily="49" charset="0"/>
              </a:rPr>
              <a:t>).list();</a:t>
            </a:r>
          </a:p>
          <a:p>
            <a:endParaRPr lang="pl-PL" sz="1600" dirty="0">
              <a:latin typeface="Lucida Console" pitchFamily="49" charset="0"/>
            </a:endParaRPr>
          </a:p>
          <a:p>
            <a:r>
              <a:rPr lang="pl-PL" sz="1600" dirty="0">
                <a:latin typeface="Lucida Console" pitchFamily="49" charset="0"/>
              </a:rPr>
              <a:t>for (</a:t>
            </a:r>
            <a:r>
              <a:rPr lang="pl-PL" sz="1600" dirty="0" err="1">
                <a:latin typeface="Lucida Console" pitchFamily="49" charset="0"/>
              </a:rPr>
              <a:t>Iterator</a:t>
            </a:r>
            <a:r>
              <a:rPr lang="pl-PL" sz="1600" dirty="0">
                <a:latin typeface="Lucida Console" pitchFamily="49" charset="0"/>
              </a:rPr>
              <a:t>&lt;Order&gt; </a:t>
            </a:r>
            <a:r>
              <a:rPr lang="pl-PL" sz="1600" dirty="0" err="1">
                <a:latin typeface="Lucida Console" pitchFamily="49" charset="0"/>
              </a:rPr>
              <a:t>iter</a:t>
            </a:r>
            <a:r>
              <a:rPr lang="pl-PL" sz="1600" dirty="0">
                <a:latin typeface="Lucida Console" pitchFamily="49" charset="0"/>
              </a:rPr>
              <a:t> = </a:t>
            </a:r>
            <a:r>
              <a:rPr lang="pl-PL" sz="1600" dirty="0" err="1">
                <a:latin typeface="Lucida Console" pitchFamily="49" charset="0"/>
              </a:rPr>
              <a:t>ordersList.iterator</a:t>
            </a:r>
            <a:r>
              <a:rPr lang="pl-PL" sz="1600" dirty="0">
                <a:latin typeface="Lucida Console" pitchFamily="49" charset="0"/>
              </a:rPr>
              <a:t>(); </a:t>
            </a:r>
            <a:r>
              <a:rPr lang="pl-PL" sz="1600" dirty="0" err="1">
                <a:latin typeface="Lucida Console" pitchFamily="49" charset="0"/>
              </a:rPr>
              <a:t>iter.hasNext</a:t>
            </a:r>
            <a:r>
              <a:rPr lang="pl-PL" sz="1600" dirty="0">
                <a:latin typeface="Lucida Console" pitchFamily="49" charset="0"/>
              </a:rPr>
              <a:t>();) {</a:t>
            </a:r>
          </a:p>
          <a:p>
            <a:pPr lvl="1"/>
            <a:r>
              <a:rPr lang="pl-PL" sz="1600" dirty="0">
                <a:latin typeface="Lucida Console" pitchFamily="49" charset="0"/>
              </a:rPr>
              <a:t>Order </a:t>
            </a:r>
            <a:r>
              <a:rPr lang="pl-PL" sz="1600" dirty="0" err="1">
                <a:latin typeface="Lucida Console" pitchFamily="49" charset="0"/>
              </a:rPr>
              <a:t>order</a:t>
            </a:r>
            <a:r>
              <a:rPr lang="pl-PL" sz="1600" dirty="0">
                <a:latin typeface="Lucida Console" pitchFamily="49" charset="0"/>
              </a:rPr>
              <a:t> = (Order) </a:t>
            </a:r>
            <a:r>
              <a:rPr lang="pl-PL" sz="1600" dirty="0" err="1">
                <a:latin typeface="Lucida Console" pitchFamily="49" charset="0"/>
              </a:rPr>
              <a:t>iter.next</a:t>
            </a:r>
            <a:r>
              <a:rPr lang="pl-PL" sz="1600" dirty="0">
                <a:latin typeface="Lucida Console" pitchFamily="49" charset="0"/>
              </a:rPr>
              <a:t>();</a:t>
            </a:r>
          </a:p>
          <a:p>
            <a:pPr lvl="1"/>
            <a:r>
              <a:rPr lang="pl-PL" sz="1600" dirty="0" err="1">
                <a:latin typeface="Lucida Console" pitchFamily="49" charset="0"/>
              </a:rPr>
              <a:t>Employee</a:t>
            </a:r>
            <a:r>
              <a:rPr lang="pl-PL" sz="1600" dirty="0">
                <a:latin typeface="Lucida Console" pitchFamily="49" charset="0"/>
              </a:rPr>
              <a:t> </a:t>
            </a:r>
            <a:r>
              <a:rPr lang="pl-PL" sz="1600" dirty="0" err="1">
                <a:latin typeface="Lucida Console" pitchFamily="49" charset="0"/>
              </a:rPr>
              <a:t>empl</a:t>
            </a:r>
            <a:r>
              <a:rPr lang="pl-PL" sz="1600" dirty="0">
                <a:latin typeface="Lucida Console" pitchFamily="49" charset="0"/>
              </a:rPr>
              <a:t> = </a:t>
            </a:r>
            <a:r>
              <a:rPr lang="pl-PL" sz="1600" dirty="0" err="1">
                <a:latin typeface="Lucida Console" pitchFamily="49" charset="0"/>
              </a:rPr>
              <a:t>order.getEmployeeID</a:t>
            </a:r>
            <a:r>
              <a:rPr lang="pl-PL" sz="1600" dirty="0">
                <a:latin typeface="Lucida Console" pitchFamily="49" charset="0"/>
              </a:rPr>
              <a:t>();</a:t>
            </a:r>
          </a:p>
          <a:p>
            <a:pPr lvl="1"/>
            <a:r>
              <a:rPr lang="pl-PL" sz="1600" dirty="0" err="1">
                <a:latin typeface="Lucida Console" pitchFamily="49" charset="0"/>
              </a:rPr>
              <a:t>Customer</a:t>
            </a:r>
            <a:r>
              <a:rPr lang="pl-PL" sz="1600" dirty="0">
                <a:latin typeface="Lucida Console" pitchFamily="49" charset="0"/>
              </a:rPr>
              <a:t> </a:t>
            </a:r>
            <a:r>
              <a:rPr lang="pl-PL" sz="1600" dirty="0" err="1">
                <a:latin typeface="Lucida Console" pitchFamily="49" charset="0"/>
              </a:rPr>
              <a:t>cust</a:t>
            </a:r>
            <a:r>
              <a:rPr lang="pl-PL" sz="1600" dirty="0">
                <a:latin typeface="Lucida Console" pitchFamily="49" charset="0"/>
              </a:rPr>
              <a:t> = </a:t>
            </a:r>
            <a:r>
              <a:rPr lang="pl-PL" sz="1600" dirty="0" err="1">
                <a:latin typeface="Lucida Console" pitchFamily="49" charset="0"/>
              </a:rPr>
              <a:t>order.getCustomerID</a:t>
            </a:r>
            <a:r>
              <a:rPr lang="pl-PL" sz="1600" dirty="0">
                <a:latin typeface="Lucida Console" pitchFamily="49" charset="0"/>
              </a:rPr>
              <a:t>();</a:t>
            </a:r>
          </a:p>
          <a:p>
            <a:pPr lvl="1"/>
            <a:r>
              <a:rPr lang="pl-PL" sz="1600" dirty="0" err="1">
                <a:latin typeface="Lucida Console" pitchFamily="49" charset="0"/>
              </a:rPr>
              <a:t>System.</a:t>
            </a:r>
            <a:r>
              <a:rPr lang="pl-PL" sz="1600" i="1" dirty="0" err="1">
                <a:latin typeface="Lucida Console" pitchFamily="49" charset="0"/>
              </a:rPr>
              <a:t>out.println</a:t>
            </a:r>
            <a:r>
              <a:rPr lang="pl-PL" sz="1600" i="1" dirty="0">
                <a:latin typeface="Lucida Console" pitchFamily="49" charset="0"/>
              </a:rPr>
              <a:t>(</a:t>
            </a:r>
            <a:r>
              <a:rPr lang="pl-PL" sz="1600" i="1" dirty="0" err="1">
                <a:latin typeface="Lucida Console" pitchFamily="49" charset="0"/>
              </a:rPr>
              <a:t>order.getOrderID</a:t>
            </a:r>
            <a:r>
              <a:rPr lang="pl-PL" sz="1600" i="1" dirty="0">
                <a:latin typeface="Lucida Console" pitchFamily="49" charset="0"/>
              </a:rPr>
              <a:t>() + " by "</a:t>
            </a:r>
          </a:p>
          <a:p>
            <a:pPr lvl="2"/>
            <a:r>
              <a:rPr lang="pl-PL" sz="1600" dirty="0">
                <a:latin typeface="Lucida Console" pitchFamily="49" charset="0"/>
              </a:rPr>
              <a:t>+ </a:t>
            </a:r>
            <a:r>
              <a:rPr lang="pl-PL" sz="1600" dirty="0" err="1">
                <a:latin typeface="Lucida Console" pitchFamily="49" charset="0"/>
              </a:rPr>
              <a:t>empl.getFirstName</a:t>
            </a:r>
            <a:r>
              <a:rPr lang="pl-PL" sz="1600" dirty="0">
                <a:latin typeface="Lucida Console" pitchFamily="49" charset="0"/>
              </a:rPr>
              <a:t>() + " " + </a:t>
            </a:r>
            <a:r>
              <a:rPr lang="pl-PL" sz="1600" dirty="0" err="1">
                <a:latin typeface="Lucida Console" pitchFamily="49" charset="0"/>
              </a:rPr>
              <a:t>empl.getLastName</a:t>
            </a:r>
            <a:r>
              <a:rPr lang="pl-PL" sz="1600" dirty="0">
                <a:latin typeface="Lucida Console" pitchFamily="49" charset="0"/>
              </a:rPr>
              <a:t>() + " for "</a:t>
            </a:r>
          </a:p>
          <a:p>
            <a:pPr lvl="2"/>
            <a:r>
              <a:rPr lang="pl-PL" sz="1600" dirty="0">
                <a:latin typeface="Lucida Console" pitchFamily="49" charset="0"/>
              </a:rPr>
              <a:t>+ </a:t>
            </a:r>
            <a:r>
              <a:rPr lang="pl-PL" sz="1600" dirty="0" err="1">
                <a:latin typeface="Lucida Console" pitchFamily="49" charset="0"/>
              </a:rPr>
              <a:t>cust.getCompanyName</a:t>
            </a:r>
            <a:r>
              <a:rPr lang="pl-PL" sz="1600" dirty="0">
                <a:latin typeface="Lucida Console" pitchFamily="49" charset="0"/>
              </a:rPr>
              <a:t>());</a:t>
            </a:r>
          </a:p>
          <a:p>
            <a:r>
              <a:rPr lang="pl-PL" sz="1600" dirty="0">
                <a:latin typeface="Lucida Console" pitchFamily="49" charset="0"/>
              </a:rPr>
              <a:t>}</a:t>
            </a:r>
          </a:p>
        </p:txBody>
      </p:sp>
    </p:spTree>
    <p:extLst>
      <p:ext uri="{BB962C8B-B14F-4D97-AF65-F5344CB8AC3E}">
        <p14:creationId xmlns:p14="http://schemas.microsoft.com/office/powerpoint/2010/main" val="1389485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Update…</a:t>
            </a:r>
            <a:endParaRPr lang="pl-PL" dirty="0"/>
          </a:p>
        </p:txBody>
      </p:sp>
      <p:sp>
        <p:nvSpPr>
          <p:cNvPr id="4" name="Prostokąt 3"/>
          <p:cNvSpPr/>
          <p:nvPr/>
        </p:nvSpPr>
        <p:spPr>
          <a:xfrm>
            <a:off x="539552" y="2228671"/>
            <a:ext cx="7776864" cy="2585323"/>
          </a:xfrm>
          <a:prstGeom prst="rect">
            <a:avLst/>
          </a:prstGeom>
        </p:spPr>
        <p:txBody>
          <a:bodyPr wrap="square">
            <a:spAutoFit/>
          </a:bodyPr>
          <a:lstStyle/>
          <a:p>
            <a:r>
              <a:rPr lang="pl-PL" dirty="0" err="1">
                <a:latin typeface="Lucida Console" pitchFamily="49" charset="0"/>
              </a:rPr>
              <a:t>Customer</a:t>
            </a:r>
            <a:r>
              <a:rPr lang="pl-PL" dirty="0">
                <a:latin typeface="Lucida Console" pitchFamily="49" charset="0"/>
              </a:rPr>
              <a:t> c = </a:t>
            </a:r>
            <a:r>
              <a:rPr lang="pl-PL" dirty="0" err="1">
                <a:latin typeface="Lucida Console" pitchFamily="49" charset="0"/>
              </a:rPr>
              <a:t>new</a:t>
            </a:r>
            <a:r>
              <a:rPr lang="pl-PL" dirty="0">
                <a:latin typeface="Lucida Console" pitchFamily="49" charset="0"/>
              </a:rPr>
              <a:t> </a:t>
            </a:r>
            <a:r>
              <a:rPr lang="pl-PL" dirty="0" err="1">
                <a:latin typeface="Lucida Console" pitchFamily="49" charset="0"/>
              </a:rPr>
              <a:t>Customer</a:t>
            </a:r>
            <a:r>
              <a:rPr lang="pl-PL" dirty="0">
                <a:latin typeface="Lucida Console" pitchFamily="49" charset="0"/>
              </a:rPr>
              <a:t>();</a:t>
            </a:r>
          </a:p>
          <a:p>
            <a:r>
              <a:rPr lang="pl-PL" dirty="0" err="1">
                <a:latin typeface="Lucida Console" pitchFamily="49" charset="0"/>
              </a:rPr>
              <a:t>c.customerID</a:t>
            </a:r>
            <a:r>
              <a:rPr lang="pl-PL" dirty="0">
                <a:latin typeface="Lucida Console" pitchFamily="49" charset="0"/>
              </a:rPr>
              <a:t> = </a:t>
            </a:r>
            <a:r>
              <a:rPr lang="pl-PL" dirty="0" smtClean="0">
                <a:latin typeface="Lucida Console" pitchFamily="49" charset="0"/>
              </a:rPr>
              <a:t>„SCINC";</a:t>
            </a:r>
            <a:endParaRPr lang="pl-PL" dirty="0">
              <a:latin typeface="Lucida Console" pitchFamily="49" charset="0"/>
            </a:endParaRPr>
          </a:p>
          <a:p>
            <a:r>
              <a:rPr lang="pl-PL" dirty="0" err="1">
                <a:latin typeface="Lucida Console" pitchFamily="49" charset="0"/>
              </a:rPr>
              <a:t>c.companyName</a:t>
            </a:r>
            <a:r>
              <a:rPr lang="pl-PL" dirty="0">
                <a:latin typeface="Lucida Console" pitchFamily="49" charset="0"/>
              </a:rPr>
              <a:t> = </a:t>
            </a:r>
            <a:r>
              <a:rPr lang="pl-PL" dirty="0" smtClean="0">
                <a:latin typeface="Lucida Console" pitchFamily="49" charset="0"/>
              </a:rPr>
              <a:t>„</a:t>
            </a:r>
            <a:r>
              <a:rPr lang="pl-PL" dirty="0" err="1" smtClean="0">
                <a:latin typeface="Lucida Console" pitchFamily="49" charset="0"/>
              </a:rPr>
              <a:t>SomeCompany</a:t>
            </a:r>
            <a:r>
              <a:rPr lang="pl-PL" dirty="0" smtClean="0">
                <a:latin typeface="Lucida Console" pitchFamily="49" charset="0"/>
              </a:rPr>
              <a:t> INC";</a:t>
            </a:r>
            <a:endParaRPr lang="pl-PL" dirty="0">
              <a:latin typeface="Lucida Console" pitchFamily="49" charset="0"/>
            </a:endParaRPr>
          </a:p>
          <a:p>
            <a:r>
              <a:rPr lang="pl-PL" dirty="0" err="1">
                <a:latin typeface="Lucida Console" pitchFamily="49" charset="0"/>
              </a:rPr>
              <a:t>session.update</a:t>
            </a:r>
            <a:r>
              <a:rPr lang="pl-PL" dirty="0">
                <a:latin typeface="Lucida Console" pitchFamily="49" charset="0"/>
              </a:rPr>
              <a:t>(c</a:t>
            </a:r>
            <a:r>
              <a:rPr lang="pl-PL" dirty="0" smtClean="0">
                <a:latin typeface="Lucida Console" pitchFamily="49" charset="0"/>
              </a:rPr>
              <a:t>);</a:t>
            </a:r>
          </a:p>
          <a:p>
            <a:endParaRPr lang="pl-PL" dirty="0" smtClean="0">
              <a:latin typeface="Lucida Console" pitchFamily="49" charset="0"/>
            </a:endParaRPr>
          </a:p>
          <a:p>
            <a:endParaRPr lang="pl-PL" dirty="0"/>
          </a:p>
          <a:p>
            <a:r>
              <a:rPr lang="en-US" dirty="0">
                <a:latin typeface="Lucida Console" pitchFamily="49" charset="0"/>
              </a:rPr>
              <a:t>Employee e = new Employee</a:t>
            </a:r>
            <a:r>
              <a:rPr lang="en-US" dirty="0" smtClean="0">
                <a:latin typeface="Lucida Console" pitchFamily="49" charset="0"/>
              </a:rPr>
              <a:t>(„</a:t>
            </a:r>
            <a:r>
              <a:rPr lang="pl-PL" dirty="0" smtClean="0">
                <a:latin typeface="Lucida Console" pitchFamily="49" charset="0"/>
              </a:rPr>
              <a:t>Jones</a:t>
            </a:r>
            <a:r>
              <a:rPr lang="en-US" dirty="0" smtClean="0">
                <a:latin typeface="Lucida Console" pitchFamily="49" charset="0"/>
              </a:rPr>
              <a:t>", „</a:t>
            </a:r>
            <a:r>
              <a:rPr lang="pl-PL" dirty="0" smtClean="0">
                <a:latin typeface="Lucida Console" pitchFamily="49" charset="0"/>
              </a:rPr>
              <a:t>John</a:t>
            </a:r>
            <a:r>
              <a:rPr lang="en-US" dirty="0" smtClean="0">
                <a:latin typeface="Lucida Console" pitchFamily="49" charset="0"/>
              </a:rPr>
              <a:t>", „</a:t>
            </a:r>
            <a:r>
              <a:rPr lang="pl-PL" dirty="0" err="1" smtClean="0">
                <a:latin typeface="Lucida Console" pitchFamily="49" charset="0"/>
              </a:rPr>
              <a:t>Warsaw</a:t>
            </a:r>
            <a:r>
              <a:rPr lang="en-US" dirty="0" smtClean="0">
                <a:latin typeface="Lucida Console" pitchFamily="49" charset="0"/>
              </a:rPr>
              <a:t>");</a:t>
            </a:r>
            <a:endParaRPr lang="en-US" dirty="0">
              <a:latin typeface="Lucida Console" pitchFamily="49" charset="0"/>
            </a:endParaRPr>
          </a:p>
          <a:p>
            <a:r>
              <a:rPr lang="pl-PL" dirty="0" err="1">
                <a:latin typeface="Lucida Console" pitchFamily="49" charset="0"/>
              </a:rPr>
              <a:t>e.EmployeeID</a:t>
            </a:r>
            <a:r>
              <a:rPr lang="pl-PL" dirty="0">
                <a:latin typeface="Lucida Console" pitchFamily="49" charset="0"/>
              </a:rPr>
              <a:t>=10;</a:t>
            </a:r>
          </a:p>
          <a:p>
            <a:r>
              <a:rPr lang="pl-PL" dirty="0" err="1">
                <a:latin typeface="Lucida Console" pitchFamily="49" charset="0"/>
              </a:rPr>
              <a:t>session.update</a:t>
            </a:r>
            <a:r>
              <a:rPr lang="pl-PL" dirty="0">
                <a:latin typeface="Lucida Console" pitchFamily="49" charset="0"/>
              </a:rPr>
              <a:t>(e);</a:t>
            </a:r>
          </a:p>
        </p:txBody>
      </p:sp>
    </p:spTree>
    <p:extLst>
      <p:ext uri="{BB962C8B-B14F-4D97-AF65-F5344CB8AC3E}">
        <p14:creationId xmlns:p14="http://schemas.microsoft.com/office/powerpoint/2010/main" val="1526151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Delete</a:t>
            </a:r>
            <a:r>
              <a:rPr lang="pl-PL" dirty="0" smtClean="0"/>
              <a:t>…</a:t>
            </a:r>
            <a:endParaRPr lang="pl-PL" dirty="0"/>
          </a:p>
        </p:txBody>
      </p:sp>
      <p:sp>
        <p:nvSpPr>
          <p:cNvPr id="5" name="Prostokąt 4"/>
          <p:cNvSpPr/>
          <p:nvPr/>
        </p:nvSpPr>
        <p:spPr>
          <a:xfrm>
            <a:off x="827584" y="1859340"/>
            <a:ext cx="6030416" cy="3139321"/>
          </a:xfrm>
          <a:prstGeom prst="rect">
            <a:avLst/>
          </a:prstGeom>
        </p:spPr>
        <p:txBody>
          <a:bodyPr wrap="square">
            <a:spAutoFit/>
          </a:bodyPr>
          <a:lstStyle/>
          <a:p>
            <a:r>
              <a:rPr lang="pl-PL" dirty="0">
                <a:latin typeface="Lucida Console" pitchFamily="49" charset="0"/>
              </a:rPr>
              <a:t>Order o = </a:t>
            </a:r>
            <a:r>
              <a:rPr lang="pl-PL" dirty="0" err="1">
                <a:latin typeface="Lucida Console" pitchFamily="49" charset="0"/>
              </a:rPr>
              <a:t>new</a:t>
            </a:r>
            <a:r>
              <a:rPr lang="pl-PL" dirty="0">
                <a:latin typeface="Lucida Console" pitchFamily="49" charset="0"/>
              </a:rPr>
              <a:t> Order();</a:t>
            </a:r>
          </a:p>
          <a:p>
            <a:r>
              <a:rPr lang="pl-PL" dirty="0" err="1">
                <a:latin typeface="Lucida Console" pitchFamily="49" charset="0"/>
              </a:rPr>
              <a:t>o.setOrderID</a:t>
            </a:r>
            <a:r>
              <a:rPr lang="pl-PL" dirty="0">
                <a:latin typeface="Lucida Console" pitchFamily="49" charset="0"/>
              </a:rPr>
              <a:t>(11078);</a:t>
            </a:r>
          </a:p>
          <a:p>
            <a:r>
              <a:rPr lang="pl-PL" dirty="0" err="1">
                <a:latin typeface="Lucida Console" pitchFamily="49" charset="0"/>
              </a:rPr>
              <a:t>session.delete</a:t>
            </a:r>
            <a:r>
              <a:rPr lang="pl-PL" dirty="0">
                <a:latin typeface="Lucida Console" pitchFamily="49" charset="0"/>
              </a:rPr>
              <a:t>(o);</a:t>
            </a:r>
          </a:p>
          <a:p>
            <a:endParaRPr lang="pl-PL" dirty="0">
              <a:latin typeface="Lucida Console" pitchFamily="49" charset="0"/>
            </a:endParaRPr>
          </a:p>
          <a:p>
            <a:r>
              <a:rPr lang="pl-PL" dirty="0" err="1">
                <a:latin typeface="Lucida Console" pitchFamily="49" charset="0"/>
              </a:rPr>
              <a:t>Customer</a:t>
            </a:r>
            <a:r>
              <a:rPr lang="pl-PL" dirty="0">
                <a:latin typeface="Lucida Console" pitchFamily="49" charset="0"/>
              </a:rPr>
              <a:t> c1 = </a:t>
            </a:r>
            <a:r>
              <a:rPr lang="pl-PL" dirty="0" err="1">
                <a:latin typeface="Lucida Console" pitchFamily="49" charset="0"/>
              </a:rPr>
              <a:t>new</a:t>
            </a:r>
            <a:r>
              <a:rPr lang="pl-PL" dirty="0">
                <a:latin typeface="Lucida Console" pitchFamily="49" charset="0"/>
              </a:rPr>
              <a:t> </a:t>
            </a:r>
            <a:r>
              <a:rPr lang="pl-PL" dirty="0" err="1">
                <a:latin typeface="Lucida Console" pitchFamily="49" charset="0"/>
              </a:rPr>
              <a:t>Customer</a:t>
            </a:r>
            <a:r>
              <a:rPr lang="pl-PL" dirty="0">
                <a:latin typeface="Lucida Console" pitchFamily="49" charset="0"/>
              </a:rPr>
              <a:t>();</a:t>
            </a:r>
          </a:p>
          <a:p>
            <a:r>
              <a:rPr lang="pl-PL" dirty="0">
                <a:latin typeface="Lucida Console" pitchFamily="49" charset="0"/>
              </a:rPr>
              <a:t>c1.setCustomerID</a:t>
            </a:r>
            <a:r>
              <a:rPr lang="pl-PL" dirty="0" smtClean="0">
                <a:latin typeface="Lucida Console" pitchFamily="49" charset="0"/>
              </a:rPr>
              <a:t>(„SCINC");</a:t>
            </a:r>
            <a:endParaRPr lang="pl-PL" dirty="0">
              <a:latin typeface="Lucida Console" pitchFamily="49" charset="0"/>
            </a:endParaRPr>
          </a:p>
          <a:p>
            <a:r>
              <a:rPr lang="pl-PL" dirty="0" err="1">
                <a:latin typeface="Lucida Console" pitchFamily="49" charset="0"/>
              </a:rPr>
              <a:t>session.delete</a:t>
            </a:r>
            <a:r>
              <a:rPr lang="pl-PL" dirty="0">
                <a:latin typeface="Lucida Console" pitchFamily="49" charset="0"/>
              </a:rPr>
              <a:t>(c1);</a:t>
            </a:r>
          </a:p>
          <a:p>
            <a:endParaRPr lang="pl-PL" dirty="0">
              <a:latin typeface="Lucida Console" pitchFamily="49" charset="0"/>
            </a:endParaRPr>
          </a:p>
          <a:p>
            <a:r>
              <a:rPr lang="pl-PL" dirty="0" err="1">
                <a:latin typeface="Lucida Console" pitchFamily="49" charset="0"/>
              </a:rPr>
              <a:t>Employee</a:t>
            </a:r>
            <a:r>
              <a:rPr lang="pl-PL" dirty="0">
                <a:latin typeface="Lucida Console" pitchFamily="49" charset="0"/>
              </a:rPr>
              <a:t> e = </a:t>
            </a:r>
            <a:r>
              <a:rPr lang="pl-PL" dirty="0" err="1">
                <a:latin typeface="Lucida Console" pitchFamily="49" charset="0"/>
              </a:rPr>
              <a:t>new</a:t>
            </a:r>
            <a:r>
              <a:rPr lang="pl-PL" dirty="0">
                <a:latin typeface="Lucida Console" pitchFamily="49" charset="0"/>
              </a:rPr>
              <a:t> </a:t>
            </a:r>
            <a:r>
              <a:rPr lang="pl-PL" dirty="0" err="1">
                <a:latin typeface="Lucida Console" pitchFamily="49" charset="0"/>
              </a:rPr>
              <a:t>Employee</a:t>
            </a:r>
            <a:r>
              <a:rPr lang="pl-PL" dirty="0">
                <a:latin typeface="Lucida Console" pitchFamily="49" charset="0"/>
              </a:rPr>
              <a:t>();</a:t>
            </a:r>
          </a:p>
          <a:p>
            <a:r>
              <a:rPr lang="pl-PL" dirty="0" err="1">
                <a:latin typeface="Lucida Console" pitchFamily="49" charset="0"/>
              </a:rPr>
              <a:t>e.EmployeeID</a:t>
            </a:r>
            <a:r>
              <a:rPr lang="pl-PL" dirty="0">
                <a:latin typeface="Lucida Console" pitchFamily="49" charset="0"/>
              </a:rPr>
              <a:t> = 10;</a:t>
            </a:r>
          </a:p>
          <a:p>
            <a:r>
              <a:rPr lang="pl-PL" dirty="0" err="1">
                <a:latin typeface="Lucida Console" pitchFamily="49" charset="0"/>
              </a:rPr>
              <a:t>session.delete</a:t>
            </a:r>
            <a:r>
              <a:rPr lang="pl-PL" dirty="0">
                <a:latin typeface="Lucida Console" pitchFamily="49" charset="0"/>
              </a:rPr>
              <a:t>(e);</a:t>
            </a:r>
          </a:p>
        </p:txBody>
      </p:sp>
    </p:spTree>
    <p:extLst>
      <p:ext uri="{BB962C8B-B14F-4D97-AF65-F5344CB8AC3E}">
        <p14:creationId xmlns:p14="http://schemas.microsoft.com/office/powerpoint/2010/main" val="334467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Źródła</a:t>
            </a:r>
            <a:endParaRPr lang="pl-PL" dirty="0"/>
          </a:p>
        </p:txBody>
      </p:sp>
      <p:sp>
        <p:nvSpPr>
          <p:cNvPr id="3" name="Symbol zastępczy zawartości 2"/>
          <p:cNvSpPr>
            <a:spLocks noGrp="1"/>
          </p:cNvSpPr>
          <p:nvPr>
            <p:ph idx="1"/>
          </p:nvPr>
        </p:nvSpPr>
        <p:spPr>
          <a:xfrm>
            <a:off x="457200" y="1600200"/>
            <a:ext cx="8229600" cy="4925144"/>
          </a:xfrm>
        </p:spPr>
        <p:txBody>
          <a:bodyPr>
            <a:noAutofit/>
          </a:bodyPr>
          <a:lstStyle/>
          <a:p>
            <a:pPr marL="0" indent="0">
              <a:buNone/>
            </a:pPr>
            <a:r>
              <a:rPr lang="pl-PL" sz="1800" dirty="0" smtClean="0"/>
              <a:t>MySQL:</a:t>
            </a:r>
          </a:p>
          <a:p>
            <a:r>
              <a:rPr lang="pl-PL" sz="1800" dirty="0">
                <a:hlinkClick r:id="rId2"/>
              </a:rPr>
              <a:t>http://</a:t>
            </a:r>
            <a:r>
              <a:rPr lang="pl-PL" sz="1800" dirty="0" smtClean="0">
                <a:hlinkClick r:id="rId2"/>
              </a:rPr>
              <a:t>dev.mysql.com/doc/refman/5.0/en/tutorial.html</a:t>
            </a:r>
            <a:endParaRPr lang="pl-PL" sz="1800" dirty="0" smtClean="0"/>
          </a:p>
          <a:p>
            <a:r>
              <a:rPr lang="pl-PL" sz="1800" dirty="0" smtClean="0">
                <a:hlinkClick r:id="rId3"/>
              </a:rPr>
              <a:t>http</a:t>
            </a:r>
            <a:r>
              <a:rPr lang="pl-PL" sz="1800" dirty="0">
                <a:hlinkClick r:id="rId3"/>
              </a:rPr>
              <a:t>://www.mysql.com/about</a:t>
            </a:r>
            <a:r>
              <a:rPr lang="pl-PL" sz="1800" dirty="0" smtClean="0">
                <a:hlinkClick r:id="rId3"/>
              </a:rPr>
              <a:t>/</a:t>
            </a:r>
            <a:endParaRPr lang="pl-PL" sz="1800" dirty="0" smtClean="0"/>
          </a:p>
          <a:p>
            <a:r>
              <a:rPr lang="pl-PL" sz="1800" dirty="0">
                <a:hlinkClick r:id="rId4"/>
              </a:rPr>
              <a:t>http://</a:t>
            </a:r>
            <a:r>
              <a:rPr lang="pl-PL" sz="1800" dirty="0" smtClean="0">
                <a:hlinkClick r:id="rId4"/>
              </a:rPr>
              <a:t>stackoverflow.com/questions/260441/how-to-create-relationships-in-mysql</a:t>
            </a:r>
            <a:endParaRPr lang="pl-PL" sz="1800" dirty="0" smtClean="0"/>
          </a:p>
          <a:p>
            <a:r>
              <a:rPr lang="pl-PL" sz="1800" dirty="0">
                <a:hlinkClick r:id="rId5"/>
              </a:rPr>
              <a:t>http://</a:t>
            </a:r>
            <a:r>
              <a:rPr lang="pl-PL" sz="1800" dirty="0" smtClean="0">
                <a:hlinkClick r:id="rId5"/>
              </a:rPr>
              <a:t>dev.mysql.com/doc/refman/5.0/en/innodb-foreign-key-constraints.html</a:t>
            </a:r>
            <a:endParaRPr lang="pl-PL" sz="1800" dirty="0" smtClean="0"/>
          </a:p>
          <a:p>
            <a:r>
              <a:rPr lang="pl-PL" sz="1800" dirty="0">
                <a:hlinkClick r:id="rId6"/>
              </a:rPr>
              <a:t>http://</a:t>
            </a:r>
            <a:r>
              <a:rPr lang="pl-PL" sz="1800" dirty="0" smtClean="0">
                <a:hlinkClick r:id="rId6"/>
              </a:rPr>
              <a:t>www.artfulsoftware.com/mysqlbook/sampler/mysqled1_appe.html</a:t>
            </a:r>
            <a:endParaRPr lang="pl-PL" sz="1800" dirty="0" smtClean="0"/>
          </a:p>
          <a:p>
            <a:endParaRPr lang="pl-PL" sz="1800" b="1" dirty="0" smtClean="0"/>
          </a:p>
          <a:p>
            <a:pPr marL="0" indent="0">
              <a:buNone/>
            </a:pPr>
            <a:r>
              <a:rPr lang="pl-PL" sz="1800" dirty="0" err="1" smtClean="0"/>
              <a:t>Hibernate</a:t>
            </a:r>
            <a:endParaRPr lang="pl-PL" sz="1800" dirty="0" smtClean="0"/>
          </a:p>
          <a:p>
            <a:r>
              <a:rPr lang="pl-PL" sz="1800" dirty="0">
                <a:hlinkClick r:id="rId7"/>
              </a:rPr>
              <a:t>http://</a:t>
            </a:r>
            <a:r>
              <a:rPr lang="pl-PL" sz="1800" dirty="0" smtClean="0">
                <a:hlinkClick r:id="rId7"/>
              </a:rPr>
              <a:t>www.hibernate.org/docs</a:t>
            </a:r>
            <a:endParaRPr lang="pl-PL" sz="1800" dirty="0" smtClean="0"/>
          </a:p>
          <a:p>
            <a:r>
              <a:rPr lang="pl-PL" sz="1800" dirty="0">
                <a:hlinkClick r:id="rId8"/>
              </a:rPr>
              <a:t>http://</a:t>
            </a:r>
            <a:r>
              <a:rPr lang="pl-PL" sz="1800" dirty="0" smtClean="0">
                <a:hlinkClick r:id="rId8"/>
              </a:rPr>
              <a:t>blog.sencide.com/2011/03/hibernate-tutorial-for-beginners.html</a:t>
            </a:r>
            <a:endParaRPr lang="pl-PL" sz="1800" dirty="0" smtClean="0"/>
          </a:p>
          <a:p>
            <a:r>
              <a:rPr lang="pl-PL" sz="1800" dirty="0">
                <a:hlinkClick r:id="rId9"/>
              </a:rPr>
              <a:t>http://viralpatel.net/blogs/hibernate-maven-mysql-hello-world-example-xml-mapping</a:t>
            </a:r>
            <a:r>
              <a:rPr lang="pl-PL" sz="1800" dirty="0" smtClean="0">
                <a:hlinkClick r:id="rId9"/>
              </a:rPr>
              <a:t>/</a:t>
            </a:r>
            <a:endParaRPr lang="pl-PL" sz="1800" dirty="0" smtClean="0"/>
          </a:p>
          <a:p>
            <a:r>
              <a:rPr lang="pl-PL" sz="1800" dirty="0">
                <a:hlinkClick r:id="rId10"/>
              </a:rPr>
              <a:t>http://</a:t>
            </a:r>
            <a:r>
              <a:rPr lang="pl-PL" sz="1800" dirty="0" smtClean="0">
                <a:hlinkClick r:id="rId10"/>
              </a:rPr>
              <a:t>javabrains.koushik.org/p/hibernate.html</a:t>
            </a:r>
            <a:endParaRPr lang="pl-PL" sz="1800" dirty="0" smtClean="0"/>
          </a:p>
          <a:p>
            <a:r>
              <a:rPr lang="pl-PL" sz="1800" dirty="0">
                <a:hlinkClick r:id="rId11"/>
              </a:rPr>
              <a:t>http://www.dzone.com/tutorials/java/hibernate/hibernate-example/hibernate-mapping-many-to-many-1.html</a:t>
            </a:r>
            <a:endParaRPr lang="pl-PL" sz="1800" dirty="0"/>
          </a:p>
        </p:txBody>
      </p:sp>
    </p:spTree>
    <p:extLst>
      <p:ext uri="{BB962C8B-B14F-4D97-AF65-F5344CB8AC3E}">
        <p14:creationId xmlns:p14="http://schemas.microsoft.com/office/powerpoint/2010/main" val="369453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652120" y="5301208"/>
            <a:ext cx="2808312" cy="648072"/>
          </a:xfrm>
        </p:spPr>
        <p:txBody>
          <a:bodyPr>
            <a:normAutofit/>
          </a:bodyPr>
          <a:lstStyle/>
          <a:p>
            <a:r>
              <a:rPr lang="pl-PL" sz="1400" dirty="0"/>
              <a:t>http://db-engines.com/en/ranking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88"/>
            <a:ext cx="9130109" cy="384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553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MySQL - wady</a:t>
            </a:r>
            <a:endParaRPr lang="pl-PL" dirty="0"/>
          </a:p>
        </p:txBody>
      </p:sp>
      <p:sp>
        <p:nvSpPr>
          <p:cNvPr id="3" name="Symbol zastępczy zawartości 2"/>
          <p:cNvSpPr>
            <a:spLocks noGrp="1"/>
          </p:cNvSpPr>
          <p:nvPr>
            <p:ph idx="1"/>
          </p:nvPr>
        </p:nvSpPr>
        <p:spPr/>
        <p:txBody>
          <a:bodyPr>
            <a:normAutofit fontScale="85000" lnSpcReduction="10000"/>
          </a:bodyPr>
          <a:lstStyle/>
          <a:p>
            <a:r>
              <a:rPr lang="pl-PL" dirty="0" smtClean="0"/>
              <a:t>Podobnie jak inne </a:t>
            </a:r>
            <a:r>
              <a:rPr lang="pl-PL" dirty="0" err="1" smtClean="0"/>
              <a:t>SQLowe</a:t>
            </a:r>
            <a:r>
              <a:rPr lang="en-US" dirty="0"/>
              <a:t> </a:t>
            </a:r>
            <a:r>
              <a:rPr lang="pl-PL" dirty="0" smtClean="0"/>
              <a:t>bazy danych</a:t>
            </a:r>
            <a:r>
              <a:rPr lang="en-US" dirty="0" smtClean="0"/>
              <a:t>, </a:t>
            </a:r>
            <a:r>
              <a:rPr lang="en-US" dirty="0"/>
              <a:t>MySQL </a:t>
            </a:r>
            <a:r>
              <a:rPr lang="pl-PL" dirty="0" smtClean="0"/>
              <a:t>nie spełnia wszystkich wymagań zdefiniowanych przez standard </a:t>
            </a:r>
            <a:r>
              <a:rPr lang="en-US" dirty="0" smtClean="0"/>
              <a:t>SQL</a:t>
            </a:r>
            <a:r>
              <a:rPr lang="pl-PL" dirty="0" smtClean="0"/>
              <a:t>. (np. w silnikach innych niż </a:t>
            </a:r>
            <a:r>
              <a:rPr lang="pl-PL" dirty="0" err="1" smtClean="0"/>
              <a:t>InnoDB</a:t>
            </a:r>
            <a:r>
              <a:rPr lang="pl-PL" dirty="0" smtClean="0"/>
              <a:t> nie są obsługiwane klucze obce)</a:t>
            </a:r>
          </a:p>
          <a:p>
            <a:r>
              <a:rPr lang="pl-PL" dirty="0" smtClean="0"/>
              <a:t>Ilość </a:t>
            </a:r>
            <a:r>
              <a:rPr lang="pl-PL" dirty="0"/>
              <a:t>t</a:t>
            </a:r>
            <a:r>
              <a:rPr lang="en-US" dirty="0" smtClean="0"/>
              <a:t>rigger</a:t>
            </a:r>
            <a:r>
              <a:rPr lang="pl-PL" dirty="0" smtClean="0"/>
              <a:t>ów jest ograniczona do jednego na daną akcję </a:t>
            </a:r>
            <a:r>
              <a:rPr lang="pl-PL" dirty="0" smtClean="0"/>
              <a:t> </a:t>
            </a:r>
            <a:r>
              <a:rPr lang="pl-PL" dirty="0"/>
              <a:t>(np</a:t>
            </a:r>
            <a:r>
              <a:rPr lang="pl-PL" dirty="0" smtClean="0"/>
              <a:t>. możemy dodać tylko po jednym </a:t>
            </a:r>
            <a:r>
              <a:rPr lang="pl-PL" dirty="0" err="1" smtClean="0"/>
              <a:t>triggerze</a:t>
            </a:r>
            <a:r>
              <a:rPr lang="pl-PL" dirty="0" smtClean="0"/>
              <a:t> przed i po wstawianiem do tej samej tabeli)</a:t>
            </a:r>
          </a:p>
          <a:p>
            <a:r>
              <a:rPr lang="pl-PL" dirty="0" smtClean="0"/>
              <a:t>Nie ma </a:t>
            </a:r>
            <a:r>
              <a:rPr lang="pl-PL" dirty="0" err="1" smtClean="0"/>
              <a:t>triggerów</a:t>
            </a:r>
            <a:r>
              <a:rPr lang="pl-PL" dirty="0" smtClean="0"/>
              <a:t> na widoki</a:t>
            </a:r>
            <a:endParaRPr lang="pl-PL" dirty="0"/>
          </a:p>
          <a:p>
            <a:r>
              <a:rPr lang="pl-PL" dirty="0" smtClean="0"/>
              <a:t>Podobnie jak inne transakcyjne relacyjne bazy danych </a:t>
            </a:r>
            <a:r>
              <a:rPr lang="en-US" dirty="0" smtClean="0"/>
              <a:t>MySQL</a:t>
            </a:r>
            <a:r>
              <a:rPr lang="pl-PL" dirty="0" smtClean="0"/>
              <a:t> jest </a:t>
            </a:r>
            <a:r>
              <a:rPr lang="pl-PL" dirty="0"/>
              <a:t>ograniczony przez </a:t>
            </a:r>
            <a:r>
              <a:rPr lang="pl-PL" dirty="0" smtClean="0"/>
              <a:t>wydajność </a:t>
            </a:r>
            <a:r>
              <a:rPr lang="pl-PL" dirty="0"/>
              <a:t>dysku. Jest to szczególnie ważne w odniesieniu do </a:t>
            </a:r>
            <a:r>
              <a:rPr lang="pl-PL" dirty="0" smtClean="0"/>
              <a:t>zapisu</a:t>
            </a:r>
            <a:r>
              <a:rPr lang="pl-PL" dirty="0"/>
              <a:t>.</a:t>
            </a:r>
            <a:endParaRPr lang="pl-PL" dirty="0"/>
          </a:p>
        </p:txBody>
      </p:sp>
    </p:spTree>
    <p:extLst>
      <p:ext uri="{BB962C8B-B14F-4D97-AF65-F5344CB8AC3E}">
        <p14:creationId xmlns:p14="http://schemas.microsoft.com/office/powerpoint/2010/main" val="1024910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a:t>
            </a:r>
            <a:r>
              <a:rPr lang="pl-PL" dirty="0" err="1" smtClean="0"/>
              <a:t>Hibernate</a:t>
            </a:r>
            <a:endParaRPr lang="pl-PL" dirty="0"/>
          </a:p>
        </p:txBody>
      </p:sp>
      <p:sp>
        <p:nvSpPr>
          <p:cNvPr id="3" name="Symbol zastępczy zawartości 2"/>
          <p:cNvSpPr>
            <a:spLocks noGrp="1"/>
          </p:cNvSpPr>
          <p:nvPr>
            <p:ph idx="1"/>
          </p:nvPr>
        </p:nvSpPr>
        <p:spPr>
          <a:xfrm>
            <a:off x="179512" y="1268760"/>
            <a:ext cx="8507288" cy="5328592"/>
          </a:xfrm>
        </p:spPr>
        <p:txBody>
          <a:bodyPr>
            <a:noAutofit/>
          </a:bodyPr>
          <a:lstStyle/>
          <a:p>
            <a:r>
              <a:rPr lang="pl-PL" sz="1400" dirty="0" smtClean="0"/>
              <a:t>Open </a:t>
            </a:r>
            <a:r>
              <a:rPr lang="pl-PL" sz="1400" dirty="0" err="1" smtClean="0"/>
              <a:t>source</a:t>
            </a:r>
            <a:r>
              <a:rPr lang="pl-PL" sz="1400" dirty="0" smtClean="0"/>
              <a:t> - objęty licencją </a:t>
            </a:r>
            <a:r>
              <a:rPr lang="en-US" sz="1400" dirty="0"/>
              <a:t>source GNU Lesser General Public License (LGPL</a:t>
            </a:r>
            <a:r>
              <a:rPr lang="en-US" sz="1400" dirty="0" smtClean="0"/>
              <a:t>)</a:t>
            </a:r>
            <a:r>
              <a:rPr lang="pl-PL" sz="1400" dirty="0" smtClean="0"/>
              <a:t> – można pobierać i używać kodu źródłowego </a:t>
            </a:r>
          </a:p>
          <a:p>
            <a:r>
              <a:rPr lang="en-US" sz="1400" dirty="0" smtClean="0"/>
              <a:t>Hibernate </a:t>
            </a:r>
            <a:r>
              <a:rPr lang="en-US" sz="1400" dirty="0"/>
              <a:t>is a high-performance </a:t>
            </a:r>
            <a:r>
              <a:rPr lang="en-US" sz="1400" dirty="0" smtClean="0"/>
              <a:t>Object/Relational</a:t>
            </a:r>
            <a:r>
              <a:rPr lang="pl-PL" sz="1400" dirty="0"/>
              <a:t> </a:t>
            </a:r>
            <a:r>
              <a:rPr lang="en-US" sz="1400" dirty="0" smtClean="0"/>
              <a:t>persistence </a:t>
            </a:r>
            <a:r>
              <a:rPr lang="en-US" sz="1400" dirty="0"/>
              <a:t>and query service. The most flexible and </a:t>
            </a:r>
            <a:r>
              <a:rPr lang="en-US" sz="1400" dirty="0" err="1"/>
              <a:t>powerfulObject</a:t>
            </a:r>
            <a:r>
              <a:rPr lang="en-US" sz="1400" dirty="0"/>
              <a:t>/Relational solution on the market, Hibernate takes care of the mapping from Java classes to database tables and from Java data types to SQL data types. It provides data query and retrieval facilities that significantly reduce development time. </a:t>
            </a:r>
            <a:r>
              <a:rPr lang="en-US" sz="1400" dirty="0" err="1"/>
              <a:t>Hibernate’s</a:t>
            </a:r>
            <a:r>
              <a:rPr lang="en-US" sz="1400" dirty="0"/>
              <a:t> design goal is to relieve the developer from 95% of common data persistence-related programming tasks by eliminating the need for manual, hand-crafted data processing using SQL and JDBC.  However, unlike many other persistence solutions, Hibernate does not hide the power of SQL from you and guarantees that your investment in relational technology and knowledge is as valid as always.</a:t>
            </a:r>
          </a:p>
          <a:p>
            <a:r>
              <a:rPr lang="en-US" sz="1400" dirty="0"/>
              <a:t>Working with both Object-Oriented software and Relational Databases can be cumbersome and time consuming.  Development costs are significantly higher due to a paradigm mismatch between how data is represented in objects versus relational databases. Many software developers and architects estimate that up to 30% of their code is needed to deal with this infrastructure concern. Hibernate directly addresses this challenge by providing the ability to map an object model’s data representation to a relational data model and its corresponding database schema.</a:t>
            </a:r>
          </a:p>
          <a:p>
            <a:r>
              <a:rPr lang="en-US" sz="1400" dirty="0" smtClean="0"/>
              <a:t>Hibernate </a:t>
            </a:r>
            <a:r>
              <a:rPr lang="en-US" sz="1400" dirty="0"/>
              <a:t>eliminates repetitive and tedious coding work and enables developers to focus on the business problem. No matter which application development strategy you prefer--starting top-down with a new business problem and model or bottom up with an existing database schema--Hibernate can significantly reduce development time and as a provider of Object/Relational persistence solution will significantly reduce lines of code.  Hibernate provides a buffer between the two data representations and enables a more elegant use of object orientation on the Java side--all while keeping the relational schema normalized and guaranteeing data integrity</a:t>
            </a:r>
            <a:r>
              <a:rPr lang="en-US" sz="1400" dirty="0" smtClean="0"/>
              <a:t>.</a:t>
            </a:r>
            <a:endParaRPr lang="en-US" sz="1400" dirty="0"/>
          </a:p>
        </p:txBody>
      </p:sp>
    </p:spTree>
    <p:extLst>
      <p:ext uri="{BB962C8B-B14F-4D97-AF65-F5344CB8AC3E}">
        <p14:creationId xmlns:p14="http://schemas.microsoft.com/office/powerpoint/2010/main" val="3486659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Why</a:t>
            </a:r>
            <a:r>
              <a:rPr lang="pl-PL" dirty="0" smtClean="0"/>
              <a:t> </a:t>
            </a:r>
            <a:r>
              <a:rPr lang="pl-PL" dirty="0" err="1" smtClean="0"/>
              <a:t>hibernate</a:t>
            </a:r>
            <a:endParaRPr lang="pl-PL" dirty="0"/>
          </a:p>
        </p:txBody>
      </p:sp>
      <p:sp>
        <p:nvSpPr>
          <p:cNvPr id="3" name="Symbol zastępczy zawartości 2"/>
          <p:cNvSpPr>
            <a:spLocks noGrp="1"/>
          </p:cNvSpPr>
          <p:nvPr>
            <p:ph idx="1"/>
          </p:nvPr>
        </p:nvSpPr>
        <p:spPr/>
        <p:txBody>
          <a:bodyPr>
            <a:normAutofit fontScale="47500" lnSpcReduction="20000"/>
          </a:bodyPr>
          <a:lstStyle/>
          <a:p>
            <a:r>
              <a:rPr lang="en-US" b="1" dirty="0" smtClean="0"/>
              <a:t>Natural </a:t>
            </a:r>
            <a:r>
              <a:rPr lang="en-US" b="1" dirty="0"/>
              <a:t>Programming Model:</a:t>
            </a:r>
            <a:r>
              <a:rPr lang="en-US" dirty="0"/>
              <a:t> Hibernate lets you develop persistent classes following natural Object-oriented idioms including inheritance, polymorphism, association, composition, and the Java collections framework.</a:t>
            </a:r>
          </a:p>
          <a:p>
            <a:r>
              <a:rPr lang="en-US" b="1" dirty="0"/>
              <a:t>Transparent Persistence:</a:t>
            </a:r>
            <a:r>
              <a:rPr lang="en-US" dirty="0"/>
              <a:t> Hibernate requires no interfaces or base classes for persistent classes and enables any class or data structure to be persistent. Furthermore, Hibernate enables faster build procedures since it does not introduce build-time source or byte code generation or processing. </a:t>
            </a:r>
          </a:p>
          <a:p>
            <a:r>
              <a:rPr lang="en-US" b="1" dirty="0"/>
              <a:t>High Performance:</a:t>
            </a:r>
            <a:r>
              <a:rPr lang="en-US" dirty="0"/>
              <a:t> Hibernate supports lazy initialization, many fetching strategies, and optimistic locking with automatic versioning and time stamping. Hibernate requires no special database tables or fields and generates much of the SQL at system initialization time instead of runtime. Hibernate consistently offers superior performance over straight JDBC coding.</a:t>
            </a:r>
          </a:p>
          <a:p>
            <a:r>
              <a:rPr lang="en-US" b="1" dirty="0"/>
              <a:t>Reliability and Scalability:</a:t>
            </a:r>
            <a:r>
              <a:rPr lang="en-US" dirty="0"/>
              <a:t> Hibernate is well known for its excellent stability and quality, proven by the acceptance and use by tens of thousands of Java developers. Hibernate was designed to work in an application server cluster and deliver a highly scalable architecture. Hibernate scales well in any environment: Use it to drive your in-house Intranet that serves hundreds of users or for mission-critical applications that serve hundreds of thousands.</a:t>
            </a:r>
          </a:p>
          <a:p>
            <a:r>
              <a:rPr lang="en-US" b="1" dirty="0"/>
              <a:t>Extensibility: </a:t>
            </a:r>
            <a:r>
              <a:rPr lang="en-US" dirty="0"/>
              <a:t>Hibernate is highly customizable and extensible. </a:t>
            </a:r>
          </a:p>
          <a:p>
            <a:r>
              <a:rPr lang="en-US" b="1" dirty="0"/>
              <a:t>Comprehensive Query Facilities:</a:t>
            </a:r>
            <a:r>
              <a:rPr lang="en-US" dirty="0"/>
              <a:t> Including support for Hibernate Query Language (HQL), Java Persistence Query Language (JPAQL), Criteria queries, and "native SQL" queries; all of which can be scrolled and paginated to suit your exact performance needs.</a:t>
            </a:r>
          </a:p>
          <a:p>
            <a:pPr marL="0" indent="0">
              <a:buNone/>
            </a:pPr>
            <a:endParaRPr lang="pl-PL" dirty="0"/>
          </a:p>
        </p:txBody>
      </p:sp>
    </p:spTree>
    <p:extLst>
      <p:ext uri="{BB962C8B-B14F-4D97-AF65-F5344CB8AC3E}">
        <p14:creationId xmlns:p14="http://schemas.microsoft.com/office/powerpoint/2010/main" val="218365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1. Instalacja MySQL</a:t>
            </a:r>
            <a:endParaRPr lang="pl-PL"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03953"/>
            <a:ext cx="7359352" cy="516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595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9" y="11177"/>
            <a:ext cx="9153099" cy="687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730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43"/>
            <a:ext cx="9144000" cy="687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144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5072</TotalTime>
  <Words>796</Words>
  <Application>Microsoft Office PowerPoint</Application>
  <PresentationFormat>Pokaz na ekranie (4:3)</PresentationFormat>
  <Paragraphs>205</Paragraphs>
  <Slides>29</Slides>
  <Notes>0</Notes>
  <HiddenSlides>0</HiddenSlides>
  <MMClips>0</MMClips>
  <ScaleCrop>false</ScaleCrop>
  <HeadingPairs>
    <vt:vector size="4" baseType="variant">
      <vt:variant>
        <vt:lpstr>Motyw</vt:lpstr>
      </vt:variant>
      <vt:variant>
        <vt:i4>1</vt:i4>
      </vt:variant>
      <vt:variant>
        <vt:lpstr>Tytuły slajdów</vt:lpstr>
      </vt:variant>
      <vt:variant>
        <vt:i4>29</vt:i4>
      </vt:variant>
    </vt:vector>
  </HeadingPairs>
  <TitlesOfParts>
    <vt:vector size="30" baseType="lpstr">
      <vt:lpstr>Motyw pakietu Office</vt:lpstr>
      <vt:lpstr>MySQL + Hibernate</vt:lpstr>
      <vt:lpstr>O MySQL</vt:lpstr>
      <vt:lpstr>http://db-engines.com/en/ranking</vt:lpstr>
      <vt:lpstr>O MySQL - wady</vt:lpstr>
      <vt:lpstr>O Hibernate</vt:lpstr>
      <vt:lpstr>Why hibernate</vt:lpstr>
      <vt:lpstr>1. Instalacja MySQL</vt:lpstr>
      <vt:lpstr>Prezentacja programu PowerPoint</vt:lpstr>
      <vt:lpstr>Prezentacja programu PowerPoint</vt:lpstr>
      <vt:lpstr>2a. Uruchomienie – command line</vt:lpstr>
      <vt:lpstr>2b. Uruchomienie - Workbench</vt:lpstr>
      <vt:lpstr>Tworzenie bazy danych</vt:lpstr>
      <vt:lpstr>Tworzenie tabeli</vt:lpstr>
      <vt:lpstr>Opis tabeli</vt:lpstr>
      <vt:lpstr>Wstawianie danych</vt:lpstr>
      <vt:lpstr>Wtyczka do Eclipsa </vt:lpstr>
      <vt:lpstr>Nowe połączenie</vt:lpstr>
      <vt:lpstr>Sterownik</vt:lpstr>
      <vt:lpstr>Ping</vt:lpstr>
      <vt:lpstr>hibernate.cfg.xml</vt:lpstr>
      <vt:lpstr>POJO + mapping file</vt:lpstr>
      <vt:lpstr>Order.hbm.xml</vt:lpstr>
      <vt:lpstr>Session Factory</vt:lpstr>
      <vt:lpstr>Transakcje</vt:lpstr>
      <vt:lpstr>Create…</vt:lpstr>
      <vt:lpstr>Read…</vt:lpstr>
      <vt:lpstr>Update…</vt:lpstr>
      <vt:lpstr>Delete…</vt:lpstr>
      <vt:lpstr>Źródła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 Hibernate</dc:title>
  <dc:creator>Alicja</dc:creator>
  <cp:lastModifiedBy>Alicja</cp:lastModifiedBy>
  <cp:revision>39</cp:revision>
  <dcterms:created xsi:type="dcterms:W3CDTF">2013-03-17T10:40:47Z</dcterms:created>
  <dcterms:modified xsi:type="dcterms:W3CDTF">2013-04-09T11:41:11Z</dcterms:modified>
</cp:coreProperties>
</file>