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67" r:id="rId4"/>
    <p:sldId id="277" r:id="rId5"/>
    <p:sldId id="279" r:id="rId6"/>
    <p:sldId id="268" r:id="rId7"/>
    <p:sldId id="291" r:id="rId8"/>
    <p:sldId id="257" r:id="rId9"/>
    <p:sldId id="269" r:id="rId10"/>
    <p:sldId id="290" r:id="rId11"/>
    <p:sldId id="258" r:id="rId12"/>
    <p:sldId id="278" r:id="rId13"/>
    <p:sldId id="261" r:id="rId14"/>
    <p:sldId id="259" r:id="rId15"/>
    <p:sldId id="265" r:id="rId16"/>
    <p:sldId id="262" r:id="rId17"/>
    <p:sldId id="270" r:id="rId18"/>
    <p:sldId id="271" r:id="rId19"/>
    <p:sldId id="284" r:id="rId20"/>
    <p:sldId id="285" r:id="rId21"/>
    <p:sldId id="286" r:id="rId22"/>
    <p:sldId id="287" r:id="rId23"/>
    <p:sldId id="288" r:id="rId24"/>
    <p:sldId id="289" r:id="rId25"/>
    <p:sldId id="274" r:id="rId26"/>
    <p:sldId id="280" r:id="rId27"/>
    <p:sldId id="281" r:id="rId28"/>
    <p:sldId id="282" r:id="rId29"/>
    <p:sldId id="283" r:id="rId30"/>
    <p:sldId id="276" r:id="rId3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0602" autoAdjust="0"/>
    <p:restoredTop sz="94676" autoAdjust="0"/>
  </p:normalViewPr>
  <p:slideViewPr>
    <p:cSldViewPr>
      <p:cViewPr varScale="1">
        <p:scale>
          <a:sx n="87" d="100"/>
          <a:sy n="87" d="100"/>
        </p:scale>
        <p:origin x="-133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4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F0E2-2019-447E-84F0-9EF471FF89E6}" type="datetimeFigureOut">
              <a:rPr lang="pl-PL" smtClean="0"/>
              <a:t>2013-04-22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980B-C6FF-40D6-9D39-79BF82C72B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868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F0E2-2019-447E-84F0-9EF471FF89E6}" type="datetimeFigureOut">
              <a:rPr lang="pl-PL" smtClean="0"/>
              <a:t>2013-04-22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980B-C6FF-40D6-9D39-79BF82C72B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494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F0E2-2019-447E-84F0-9EF471FF89E6}" type="datetimeFigureOut">
              <a:rPr lang="pl-PL" smtClean="0"/>
              <a:t>2013-04-22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980B-C6FF-40D6-9D39-79BF82C72B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19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F0E2-2019-447E-84F0-9EF471FF89E6}" type="datetimeFigureOut">
              <a:rPr lang="pl-PL" smtClean="0"/>
              <a:t>2013-04-22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980B-C6FF-40D6-9D39-79BF82C72B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468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F0E2-2019-447E-84F0-9EF471FF89E6}" type="datetimeFigureOut">
              <a:rPr lang="pl-PL" smtClean="0"/>
              <a:t>2013-04-22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980B-C6FF-40D6-9D39-79BF82C72B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894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F0E2-2019-447E-84F0-9EF471FF89E6}" type="datetimeFigureOut">
              <a:rPr lang="pl-PL" smtClean="0"/>
              <a:t>2013-04-22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980B-C6FF-40D6-9D39-79BF82C72B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79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F0E2-2019-447E-84F0-9EF471FF89E6}" type="datetimeFigureOut">
              <a:rPr lang="pl-PL" smtClean="0"/>
              <a:t>2013-04-22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980B-C6FF-40D6-9D39-79BF82C72B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120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F0E2-2019-447E-84F0-9EF471FF89E6}" type="datetimeFigureOut">
              <a:rPr lang="pl-PL" smtClean="0"/>
              <a:t>2013-04-22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980B-C6FF-40D6-9D39-79BF82C72B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837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F0E2-2019-447E-84F0-9EF471FF89E6}" type="datetimeFigureOut">
              <a:rPr lang="pl-PL" smtClean="0"/>
              <a:t>2013-04-22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980B-C6FF-40D6-9D39-79BF82C72B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10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F0E2-2019-447E-84F0-9EF471FF89E6}" type="datetimeFigureOut">
              <a:rPr lang="pl-PL" smtClean="0"/>
              <a:t>2013-04-22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980B-C6FF-40D6-9D39-79BF82C72B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0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F0E2-2019-447E-84F0-9EF471FF89E6}" type="datetimeFigureOut">
              <a:rPr lang="pl-PL" smtClean="0"/>
              <a:t>2013-04-22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980B-C6FF-40D6-9D39-79BF82C72B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715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7F0E2-2019-447E-84F0-9EF471FF89E6}" type="datetimeFigureOut">
              <a:rPr lang="pl-PL" smtClean="0"/>
              <a:t>2013-04-22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9980B-C6FF-40D6-9D39-79BF82C72B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675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sencide.com/2011/03/hibernate-tutorial-for-beginners.html" TargetMode="External"/><Relationship Id="rId3" Type="http://schemas.openxmlformats.org/officeDocument/2006/relationships/hyperlink" Target="http://www.mysql.com/about/" TargetMode="External"/><Relationship Id="rId7" Type="http://schemas.openxmlformats.org/officeDocument/2006/relationships/hyperlink" Target="http://www.hibernate.org/docs" TargetMode="External"/><Relationship Id="rId2" Type="http://schemas.openxmlformats.org/officeDocument/2006/relationships/hyperlink" Target="http://dev.mysql.com/doc/refman/5.0/en/tutoria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rtfulsoftware.com/mysqlbook/sampler/mysqled1_appe.html" TargetMode="External"/><Relationship Id="rId11" Type="http://schemas.openxmlformats.org/officeDocument/2006/relationships/hyperlink" Target="http://www.dzone.com/tutorials/java/hibernate/hibernate-example/hibernate-mapping-many-to-many-1.html" TargetMode="External"/><Relationship Id="rId5" Type="http://schemas.openxmlformats.org/officeDocument/2006/relationships/hyperlink" Target="http://dev.mysql.com/doc/refman/5.0/en/innodb-foreign-key-constraints.html" TargetMode="External"/><Relationship Id="rId10" Type="http://schemas.openxmlformats.org/officeDocument/2006/relationships/hyperlink" Target="http://javabrains.koushik.org/p/hibernate.html" TargetMode="External"/><Relationship Id="rId4" Type="http://schemas.openxmlformats.org/officeDocument/2006/relationships/hyperlink" Target="http://stackoverflow.com/questions/260441/how-to-create-relationships-in-mysql" TargetMode="External"/><Relationship Id="rId9" Type="http://schemas.openxmlformats.org/officeDocument/2006/relationships/hyperlink" Target="http://viralpatel.net/blogs/hibernate-maven-mysql-hello-world-example-xml-mappin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2"/>
                </a:solidFill>
              </a:rPr>
              <a:t>MySQL + </a:t>
            </a:r>
            <a:r>
              <a:rPr lang="pl-PL" dirty="0" err="1" smtClean="0">
                <a:solidFill>
                  <a:schemeClr val="tx2"/>
                </a:solidFill>
              </a:rPr>
              <a:t>Hibernate</a:t>
            </a:r>
            <a:endParaRPr lang="pl-PL" dirty="0">
              <a:solidFill>
                <a:schemeClr val="tx2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66936"/>
          </a:xfrm>
        </p:spPr>
        <p:txBody>
          <a:bodyPr/>
          <a:lstStyle/>
          <a:p>
            <a:r>
              <a:rPr lang="pl-PL" dirty="0" smtClean="0"/>
              <a:t>Alicja Salamon, Dawid Aksamit</a:t>
            </a:r>
          </a:p>
          <a:p>
            <a:endParaRPr lang="pl-PL" dirty="0"/>
          </a:p>
        </p:txBody>
      </p:sp>
      <p:sp>
        <p:nvSpPr>
          <p:cNvPr id="4" name="Podtytuł 2"/>
          <p:cNvSpPr txBox="1">
            <a:spLocks/>
          </p:cNvSpPr>
          <p:nvPr/>
        </p:nvSpPr>
        <p:spPr>
          <a:xfrm>
            <a:off x="1524000" y="5877271"/>
            <a:ext cx="6400800" cy="501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400" dirty="0" smtClean="0"/>
              <a:t>Bazy Danych 2013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69591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43"/>
            <a:ext cx="9144000" cy="687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114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2"/>
                </a:solidFill>
              </a:rPr>
              <a:t>2a. Uruchomienie – </a:t>
            </a:r>
            <a:r>
              <a:rPr lang="pl-PL" dirty="0" err="1" smtClean="0">
                <a:solidFill>
                  <a:schemeClr val="tx2"/>
                </a:solidFill>
              </a:rPr>
              <a:t>command</a:t>
            </a:r>
            <a:r>
              <a:rPr lang="pl-PL" dirty="0" smtClean="0">
                <a:solidFill>
                  <a:schemeClr val="tx2"/>
                </a:solidFill>
              </a:rPr>
              <a:t> </a:t>
            </a:r>
            <a:r>
              <a:rPr lang="pl-PL" dirty="0" err="1" smtClean="0">
                <a:solidFill>
                  <a:schemeClr val="tx2"/>
                </a:solidFill>
              </a:rPr>
              <a:t>line</a:t>
            </a:r>
            <a:endParaRPr lang="pl-PL" dirty="0"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700808"/>
            <a:ext cx="9143933" cy="4617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583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2"/>
                </a:solidFill>
              </a:rPr>
              <a:t>2b. Uruchomienie - </a:t>
            </a:r>
            <a:r>
              <a:rPr lang="pl-PL" dirty="0">
                <a:solidFill>
                  <a:schemeClr val="tx2"/>
                </a:solidFill>
              </a:rPr>
              <a:t>W</a:t>
            </a:r>
            <a:r>
              <a:rPr lang="pl-PL" dirty="0" smtClean="0">
                <a:solidFill>
                  <a:schemeClr val="tx2"/>
                </a:solidFill>
              </a:rPr>
              <a:t>orkbench</a:t>
            </a:r>
            <a:endParaRPr lang="pl-PL" dirty="0">
              <a:solidFill>
                <a:schemeClr val="tx2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3944"/>
            <a:ext cx="9144000" cy="492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581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2"/>
                </a:solidFill>
              </a:rPr>
              <a:t>3a. Tworzenie </a:t>
            </a:r>
            <a:r>
              <a:rPr lang="pl-PL" dirty="0" smtClean="0">
                <a:solidFill>
                  <a:schemeClr val="tx2"/>
                </a:solidFill>
              </a:rPr>
              <a:t>bazy danych</a:t>
            </a:r>
            <a:endParaRPr lang="pl-PL" dirty="0">
              <a:solidFill>
                <a:schemeClr val="tx2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5536" y="1491613"/>
            <a:ext cx="389877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 smtClean="0">
                <a:latin typeface="Lucida Console" pitchFamily="49" charset="0"/>
              </a:rPr>
              <a:t>mysql</a:t>
            </a:r>
            <a:r>
              <a:rPr lang="en-US" sz="1200" dirty="0" smtClean="0">
                <a:latin typeface="Lucida Console" pitchFamily="49" charset="0"/>
              </a:rPr>
              <a:t>&gt; </a:t>
            </a:r>
            <a:r>
              <a:rPr lang="en-US" sz="1200" dirty="0" smtClean="0">
                <a:solidFill>
                  <a:schemeClr val="tx2"/>
                </a:solidFill>
                <a:latin typeface="Lucida Console" pitchFamily="49" charset="0"/>
              </a:rPr>
              <a:t>CREATE DATABASE </a:t>
            </a:r>
            <a:r>
              <a:rPr lang="pl-PL" sz="1200" dirty="0" err="1" smtClean="0">
                <a:latin typeface="Lucida Console" pitchFamily="49" charset="0"/>
              </a:rPr>
              <a:t>northwind</a:t>
            </a:r>
            <a:r>
              <a:rPr lang="en-US" sz="1200" dirty="0" smtClean="0">
                <a:latin typeface="Lucida Console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latin typeface="Lucida Console" pitchFamily="49" charset="0"/>
              </a:rPr>
              <a:t>Query OK, 1 row affected (0.16 sec)</a:t>
            </a:r>
            <a:endParaRPr lang="pl-PL" sz="1200" dirty="0" smtClean="0">
              <a:latin typeface="Lucida Console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Lucida Console" pitchFamily="49" charset="0"/>
              </a:rPr>
              <a:t>mysql</a:t>
            </a:r>
            <a:r>
              <a:rPr lang="en-US" sz="1200" dirty="0" smtClean="0">
                <a:latin typeface="Lucida Console" pitchFamily="49" charset="0"/>
              </a:rPr>
              <a:t>&gt; </a:t>
            </a:r>
            <a:r>
              <a:rPr lang="en-US" sz="1200" dirty="0" smtClean="0">
                <a:solidFill>
                  <a:schemeClr val="tx2"/>
                </a:solidFill>
                <a:latin typeface="Lucida Console" pitchFamily="49" charset="0"/>
              </a:rPr>
              <a:t>drop DATABASE </a:t>
            </a:r>
            <a:r>
              <a:rPr lang="pl-PL" sz="1200" dirty="0" err="1" smtClean="0">
                <a:latin typeface="Lucida Console" pitchFamily="49" charset="0"/>
              </a:rPr>
              <a:t>nortwind</a:t>
            </a:r>
            <a:r>
              <a:rPr lang="en-US" sz="1200" dirty="0" smtClean="0">
                <a:latin typeface="Lucida Console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latin typeface="Lucida Console" pitchFamily="49" charset="0"/>
              </a:rPr>
              <a:t>Query OK, 0 rows affected (1.28 sec)</a:t>
            </a:r>
            <a:endParaRPr lang="pl-PL" sz="1200" dirty="0" smtClean="0">
              <a:latin typeface="Lucida Console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pl-PL" sz="1200" dirty="0" err="1" smtClean="0">
                <a:latin typeface="Lucida Console" pitchFamily="49" charset="0"/>
              </a:rPr>
              <a:t>mysql</a:t>
            </a:r>
            <a:r>
              <a:rPr lang="pl-PL" sz="1200" dirty="0" smtClean="0">
                <a:latin typeface="Lucida Console" pitchFamily="49" charset="0"/>
              </a:rPr>
              <a:t>&gt; </a:t>
            </a:r>
            <a:r>
              <a:rPr lang="pl-PL" sz="1200" dirty="0" smtClean="0">
                <a:solidFill>
                  <a:schemeClr val="tx2"/>
                </a:solidFill>
                <a:latin typeface="Lucida Console" pitchFamily="49" charset="0"/>
              </a:rPr>
              <a:t>show </a:t>
            </a:r>
            <a:r>
              <a:rPr lang="pl-PL" sz="1200" dirty="0" err="1" smtClean="0">
                <a:solidFill>
                  <a:schemeClr val="tx2"/>
                </a:solidFill>
                <a:latin typeface="Lucida Console" pitchFamily="49" charset="0"/>
              </a:rPr>
              <a:t>databases</a:t>
            </a:r>
            <a:r>
              <a:rPr lang="pl-PL" sz="1200" dirty="0" smtClean="0">
                <a:latin typeface="Lucida Console" pitchFamily="49" charset="0"/>
              </a:rPr>
              <a:t>;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+--------------------+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Database          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+--------------------+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</a:t>
            </a:r>
            <a:r>
              <a:rPr lang="pl-PL" sz="1200" dirty="0" err="1" smtClean="0">
                <a:latin typeface="Lucida Console" pitchFamily="49" charset="0"/>
              </a:rPr>
              <a:t>information_schema</a:t>
            </a:r>
            <a:r>
              <a:rPr lang="pl-PL" sz="1200" dirty="0" smtClean="0">
                <a:latin typeface="Lucida Console" pitchFamily="49" charset="0"/>
              </a:rPr>
              <a:t>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</a:t>
            </a:r>
            <a:r>
              <a:rPr lang="pl-PL" sz="1200" dirty="0" err="1" smtClean="0">
                <a:latin typeface="Lucida Console" pitchFamily="49" charset="0"/>
              </a:rPr>
              <a:t>mysql</a:t>
            </a:r>
            <a:r>
              <a:rPr lang="pl-PL" sz="1200" dirty="0" smtClean="0">
                <a:latin typeface="Lucida Console" pitchFamily="49" charset="0"/>
              </a:rPr>
              <a:t>             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</a:t>
            </a:r>
            <a:r>
              <a:rPr lang="pl-PL" sz="1200" dirty="0" err="1" smtClean="0">
                <a:latin typeface="Lucida Console" pitchFamily="49" charset="0"/>
              </a:rPr>
              <a:t>northwind</a:t>
            </a:r>
            <a:r>
              <a:rPr lang="pl-PL" sz="1200" dirty="0" smtClean="0">
                <a:latin typeface="Lucida Console" pitchFamily="49" charset="0"/>
              </a:rPr>
              <a:t>         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test              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</a:t>
            </a:r>
            <a:r>
              <a:rPr lang="pl-PL" sz="1200" dirty="0" err="1" smtClean="0">
                <a:latin typeface="Lucida Console" pitchFamily="49" charset="0"/>
              </a:rPr>
              <a:t>world</a:t>
            </a:r>
            <a:r>
              <a:rPr lang="pl-PL" sz="1200" dirty="0" smtClean="0">
                <a:latin typeface="Lucida Console" pitchFamily="49" charset="0"/>
              </a:rPr>
              <a:t>             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+--------------------+</a:t>
            </a:r>
          </a:p>
          <a:p>
            <a:pPr marL="0" indent="0">
              <a:buNone/>
            </a:pPr>
            <a:endParaRPr lang="pl-PL" sz="1400" dirty="0" smtClean="0">
              <a:latin typeface="Lucida Console" pitchFamily="49" charset="0"/>
            </a:endParaRPr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4788024" y="1484784"/>
            <a:ext cx="3898776" cy="51845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 err="1" smtClean="0">
                <a:latin typeface="Lucida Console" pitchFamily="49" charset="0"/>
              </a:rPr>
              <a:t>mysql</a:t>
            </a:r>
            <a:r>
              <a:rPr lang="en-US" sz="1200" dirty="0" smtClean="0">
                <a:latin typeface="Lucida Console" pitchFamily="49" charset="0"/>
              </a:rPr>
              <a:t>&gt; </a:t>
            </a:r>
            <a:r>
              <a:rPr lang="en-US" sz="1200" dirty="0" smtClean="0">
                <a:solidFill>
                  <a:schemeClr val="tx2"/>
                </a:solidFill>
                <a:latin typeface="Lucida Console" pitchFamily="49" charset="0"/>
              </a:rPr>
              <a:t>USE</a:t>
            </a:r>
            <a:r>
              <a:rPr lang="en-US" sz="1200" dirty="0" smtClean="0">
                <a:latin typeface="Lucida Console" pitchFamily="49" charset="0"/>
              </a:rPr>
              <a:t> </a:t>
            </a:r>
            <a:r>
              <a:rPr lang="pl-PL" sz="1200" dirty="0" err="1" smtClean="0">
                <a:latin typeface="Lucida Console" pitchFamily="49" charset="0"/>
              </a:rPr>
              <a:t>northwind</a:t>
            </a:r>
            <a:endParaRPr lang="pl-PL" sz="1200" dirty="0" smtClean="0">
              <a:latin typeface="Lucida Console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200" dirty="0" smtClean="0">
                <a:latin typeface="Lucida Console" pitchFamily="49" charset="0"/>
              </a:rPr>
              <a:t>Database changed</a:t>
            </a:r>
            <a:endParaRPr lang="pl-PL" sz="1200" dirty="0" smtClean="0">
              <a:latin typeface="Lucida Console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pl-PL" sz="12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pl-PL" sz="1200" dirty="0" err="1" smtClean="0">
                <a:latin typeface="Lucida Console" pitchFamily="49" charset="0"/>
              </a:rPr>
              <a:t>mysql</a:t>
            </a:r>
            <a:r>
              <a:rPr lang="pl-PL" sz="1200" dirty="0" smtClean="0">
                <a:latin typeface="Lucida Console" pitchFamily="49" charset="0"/>
              </a:rPr>
              <a:t>&gt; </a:t>
            </a:r>
            <a:r>
              <a:rPr lang="pl-PL" sz="1200" dirty="0" smtClean="0">
                <a:solidFill>
                  <a:schemeClr val="tx2"/>
                </a:solidFill>
                <a:latin typeface="Lucida Console" pitchFamily="49" charset="0"/>
              </a:rPr>
              <a:t>show </a:t>
            </a:r>
            <a:r>
              <a:rPr lang="pl-PL" sz="1200" dirty="0" err="1" smtClean="0">
                <a:solidFill>
                  <a:schemeClr val="tx2"/>
                </a:solidFill>
                <a:latin typeface="Lucida Console" pitchFamily="49" charset="0"/>
              </a:rPr>
              <a:t>tables</a:t>
            </a:r>
            <a:r>
              <a:rPr lang="pl-PL" sz="1200" dirty="0" smtClean="0">
                <a:latin typeface="Lucida Console" pitchFamily="49" charset="0"/>
              </a:rPr>
              <a:t>;</a:t>
            </a:r>
          </a:p>
          <a:p>
            <a:pPr marL="0" indent="0">
              <a:buNone/>
            </a:pPr>
            <a:r>
              <a:rPr lang="pl-PL" sz="1200" dirty="0">
                <a:latin typeface="Lucida Console" pitchFamily="49" charset="0"/>
              </a:rPr>
              <a:t>+--------------------------+</a:t>
            </a:r>
          </a:p>
          <a:p>
            <a:pPr marL="0" indent="0">
              <a:buNone/>
            </a:pPr>
            <a:r>
              <a:rPr lang="pl-PL" sz="1200" dirty="0">
                <a:latin typeface="Lucida Console" pitchFamily="49" charset="0"/>
              </a:rPr>
              <a:t>| </a:t>
            </a:r>
            <a:r>
              <a:rPr lang="pl-PL" sz="1200" dirty="0" err="1" smtClean="0">
                <a:latin typeface="Lucida Console" pitchFamily="49" charset="0"/>
              </a:rPr>
              <a:t>Tables_in_northwind</a:t>
            </a:r>
            <a:r>
              <a:rPr lang="pl-PL" sz="1200" dirty="0" smtClean="0">
                <a:latin typeface="Lucida Console" pitchFamily="49" charset="0"/>
              </a:rPr>
              <a:t> </a:t>
            </a:r>
            <a:r>
              <a:rPr lang="pl-PL" sz="1200" dirty="0">
                <a:latin typeface="Lucida Console" pitchFamily="49" charset="0"/>
              </a:rPr>
              <a:t>|</a:t>
            </a:r>
          </a:p>
          <a:p>
            <a:pPr marL="0" indent="0">
              <a:buNone/>
            </a:pPr>
            <a:r>
              <a:rPr lang="pl-PL" sz="1200" dirty="0">
                <a:latin typeface="Lucida Console" pitchFamily="49" charset="0"/>
              </a:rPr>
              <a:t>+--------------------------+</a:t>
            </a:r>
          </a:p>
          <a:p>
            <a:pPr marL="0" indent="0">
              <a:buNone/>
            </a:pPr>
            <a:r>
              <a:rPr lang="pl-PL" sz="1200" dirty="0">
                <a:latin typeface="Lucida Console" pitchFamily="49" charset="0"/>
              </a:rPr>
              <a:t>| </a:t>
            </a:r>
            <a:r>
              <a:rPr lang="pl-PL" sz="1200" dirty="0" err="1">
                <a:latin typeface="Lucida Console" pitchFamily="49" charset="0"/>
              </a:rPr>
              <a:t>categories</a:t>
            </a:r>
            <a:r>
              <a:rPr lang="pl-PL" sz="1200" dirty="0">
                <a:latin typeface="Lucida Console" pitchFamily="49" charset="0"/>
              </a:rPr>
              <a:t>               |</a:t>
            </a:r>
          </a:p>
          <a:p>
            <a:pPr marL="0" indent="0">
              <a:buNone/>
            </a:pPr>
            <a:r>
              <a:rPr lang="pl-PL" sz="1200" dirty="0">
                <a:latin typeface="Lucida Console" pitchFamily="49" charset="0"/>
              </a:rPr>
              <a:t>| </a:t>
            </a:r>
            <a:r>
              <a:rPr lang="pl-PL" sz="1200" dirty="0" err="1">
                <a:latin typeface="Lucida Console" pitchFamily="49" charset="0"/>
              </a:rPr>
              <a:t>customers</a:t>
            </a:r>
            <a:r>
              <a:rPr lang="pl-PL" sz="1200" dirty="0">
                <a:latin typeface="Lucida Console" pitchFamily="49" charset="0"/>
              </a:rPr>
              <a:t>                |</a:t>
            </a:r>
          </a:p>
          <a:p>
            <a:pPr marL="0" indent="0">
              <a:buNone/>
            </a:pPr>
            <a:r>
              <a:rPr lang="pl-PL" sz="1200" dirty="0">
                <a:latin typeface="Lucida Console" pitchFamily="49" charset="0"/>
              </a:rPr>
              <a:t>| </a:t>
            </a:r>
            <a:r>
              <a:rPr lang="pl-PL" sz="1200" dirty="0" err="1">
                <a:latin typeface="Lucida Console" pitchFamily="49" charset="0"/>
              </a:rPr>
              <a:t>employees</a:t>
            </a:r>
            <a:r>
              <a:rPr lang="pl-PL" sz="1200" dirty="0">
                <a:latin typeface="Lucida Console" pitchFamily="49" charset="0"/>
              </a:rPr>
              <a:t>                |</a:t>
            </a:r>
          </a:p>
          <a:p>
            <a:pPr marL="0" indent="0">
              <a:buNone/>
            </a:pPr>
            <a:r>
              <a:rPr lang="pl-PL" sz="1200" dirty="0">
                <a:latin typeface="Lucida Console" pitchFamily="49" charset="0"/>
              </a:rPr>
              <a:t>| </a:t>
            </a:r>
            <a:r>
              <a:rPr lang="pl-PL" sz="1200" dirty="0" err="1">
                <a:latin typeface="Lucida Console" pitchFamily="49" charset="0"/>
              </a:rPr>
              <a:t>orderdetails</a:t>
            </a:r>
            <a:r>
              <a:rPr lang="pl-PL" sz="1200" dirty="0">
                <a:latin typeface="Lucida Console" pitchFamily="49" charset="0"/>
              </a:rPr>
              <a:t>             |</a:t>
            </a:r>
          </a:p>
          <a:p>
            <a:pPr marL="0" indent="0">
              <a:buNone/>
            </a:pPr>
            <a:r>
              <a:rPr lang="pl-PL" sz="1200" dirty="0">
                <a:latin typeface="Lucida Console" pitchFamily="49" charset="0"/>
              </a:rPr>
              <a:t>| </a:t>
            </a:r>
            <a:r>
              <a:rPr lang="pl-PL" sz="1200" dirty="0" err="1">
                <a:latin typeface="Lucida Console" pitchFamily="49" charset="0"/>
              </a:rPr>
              <a:t>orders</a:t>
            </a:r>
            <a:r>
              <a:rPr lang="pl-PL" sz="1200" dirty="0">
                <a:latin typeface="Lucida Console" pitchFamily="49" charset="0"/>
              </a:rPr>
              <a:t>                   |</a:t>
            </a:r>
          </a:p>
          <a:p>
            <a:pPr marL="0" indent="0">
              <a:buNone/>
            </a:pPr>
            <a:r>
              <a:rPr lang="pl-PL" sz="1200" dirty="0">
                <a:latin typeface="Lucida Console" pitchFamily="49" charset="0"/>
              </a:rPr>
              <a:t>| products                 |</a:t>
            </a:r>
          </a:p>
          <a:p>
            <a:pPr marL="0" indent="0">
              <a:buNone/>
            </a:pPr>
            <a:r>
              <a:rPr lang="pl-PL" sz="1200" dirty="0">
                <a:latin typeface="Lucida Console" pitchFamily="49" charset="0"/>
              </a:rPr>
              <a:t>| </a:t>
            </a:r>
            <a:r>
              <a:rPr lang="pl-PL" sz="1200" dirty="0" err="1">
                <a:latin typeface="Lucida Console" pitchFamily="49" charset="0"/>
              </a:rPr>
              <a:t>shippers</a:t>
            </a:r>
            <a:r>
              <a:rPr lang="pl-PL" sz="1200" dirty="0">
                <a:latin typeface="Lucida Console" pitchFamily="49" charset="0"/>
              </a:rPr>
              <a:t>                 |</a:t>
            </a:r>
          </a:p>
          <a:p>
            <a:pPr marL="0" indent="0">
              <a:buNone/>
            </a:pPr>
            <a:r>
              <a:rPr lang="pl-PL" sz="1200" dirty="0">
                <a:latin typeface="Lucida Console" pitchFamily="49" charset="0"/>
              </a:rPr>
              <a:t>| </a:t>
            </a:r>
            <a:r>
              <a:rPr lang="pl-PL" sz="1200" dirty="0" err="1">
                <a:latin typeface="Lucida Console" pitchFamily="49" charset="0"/>
              </a:rPr>
              <a:t>suppliers</a:t>
            </a:r>
            <a:r>
              <a:rPr lang="pl-PL" sz="1200" dirty="0">
                <a:latin typeface="Lucida Console" pitchFamily="49" charset="0"/>
              </a:rPr>
              <a:t>                |</a:t>
            </a:r>
          </a:p>
          <a:p>
            <a:pPr marL="0" indent="0">
              <a:buNone/>
            </a:pPr>
            <a:r>
              <a:rPr lang="pl-PL" sz="1200" dirty="0">
                <a:latin typeface="Lucida Console" pitchFamily="49" charset="0"/>
              </a:rPr>
              <a:t>+--------------------------+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357185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tx2"/>
                </a:solidFill>
              </a:rPr>
              <a:t>3b. Tworzenie </a:t>
            </a:r>
            <a:r>
              <a:rPr lang="pl-PL" dirty="0" smtClean="0">
                <a:solidFill>
                  <a:schemeClr val="tx2"/>
                </a:solidFill>
              </a:rPr>
              <a:t>tabeli</a:t>
            </a:r>
            <a:endParaRPr lang="pl-PL" dirty="0">
              <a:solidFill>
                <a:schemeClr val="tx2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94032" y="1772816"/>
            <a:ext cx="8532440" cy="41764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600" dirty="0">
                <a:latin typeface="Lucida Console" pitchFamily="49" charset="0"/>
              </a:rPr>
              <a:t>CREATE TABLE Products(</a:t>
            </a:r>
            <a:br>
              <a:rPr lang="pl-PL" sz="1600" dirty="0">
                <a:latin typeface="Lucida Console" pitchFamily="49" charset="0"/>
              </a:rPr>
            </a:br>
            <a:r>
              <a:rPr lang="pl-PL" sz="1600" dirty="0" smtClean="0">
                <a:latin typeface="Lucida Console" pitchFamily="49" charset="0"/>
              </a:rPr>
              <a:t>	</a:t>
            </a:r>
            <a:r>
              <a:rPr lang="pl-PL" sz="1600" dirty="0" err="1" smtClean="0">
                <a:latin typeface="Lucida Console" pitchFamily="49" charset="0"/>
              </a:rPr>
              <a:t>ProductID</a:t>
            </a:r>
            <a:r>
              <a:rPr lang="pl-PL" sz="1600" dirty="0" smtClean="0">
                <a:latin typeface="Lucida Console" pitchFamily="49" charset="0"/>
              </a:rPr>
              <a:t> </a:t>
            </a:r>
            <a:r>
              <a:rPr lang="pl-PL" sz="1600" dirty="0" smtClean="0">
                <a:solidFill>
                  <a:schemeClr val="tx2"/>
                </a:solidFill>
                <a:latin typeface="Lucida Console" pitchFamily="49" charset="0"/>
              </a:rPr>
              <a:t>INT NOT NULL AUTO_INCREMENT</a:t>
            </a:r>
            <a:r>
              <a:rPr lang="pl-PL" sz="1600" dirty="0" smtClean="0">
                <a:latin typeface="Lucida Console" pitchFamily="49" charset="0"/>
              </a:rPr>
              <a:t>,</a:t>
            </a:r>
            <a:br>
              <a:rPr lang="pl-PL" sz="1600" dirty="0" smtClean="0">
                <a:latin typeface="Lucida Console" pitchFamily="49" charset="0"/>
              </a:rPr>
            </a:br>
            <a:r>
              <a:rPr lang="pl-PL" sz="1600" dirty="0" smtClean="0">
                <a:latin typeface="Lucida Console" pitchFamily="49" charset="0"/>
              </a:rPr>
              <a:t>	</a:t>
            </a:r>
            <a:r>
              <a:rPr lang="pl-PL" sz="1600" dirty="0" err="1" smtClean="0">
                <a:latin typeface="Lucida Console" pitchFamily="49" charset="0"/>
              </a:rPr>
              <a:t>ProductName</a:t>
            </a:r>
            <a:r>
              <a:rPr lang="pl-PL" sz="1600" dirty="0" smtClean="0">
                <a:latin typeface="Lucida Console" pitchFamily="49" charset="0"/>
              </a:rPr>
              <a:t> VARCHAR(40) NOT NULL,</a:t>
            </a:r>
            <a:br>
              <a:rPr lang="pl-PL" sz="1600" dirty="0" smtClean="0">
                <a:latin typeface="Lucida Console" pitchFamily="49" charset="0"/>
              </a:rPr>
            </a:br>
            <a:r>
              <a:rPr lang="pl-PL" sz="1600" dirty="0" smtClean="0">
                <a:latin typeface="Lucida Console" pitchFamily="49" charset="0"/>
              </a:rPr>
              <a:t>	</a:t>
            </a:r>
            <a:r>
              <a:rPr lang="pl-PL" sz="1600" dirty="0" err="1" smtClean="0">
                <a:latin typeface="Lucida Console" pitchFamily="49" charset="0"/>
              </a:rPr>
              <a:t>SupplierID</a:t>
            </a:r>
            <a:r>
              <a:rPr lang="pl-PL" sz="1600" dirty="0" smtClean="0">
                <a:latin typeface="Lucida Console" pitchFamily="49" charset="0"/>
              </a:rPr>
              <a:t> INT NOT NULL,</a:t>
            </a:r>
            <a:br>
              <a:rPr lang="pl-PL" sz="1600" dirty="0" smtClean="0">
                <a:latin typeface="Lucida Console" pitchFamily="49" charset="0"/>
              </a:rPr>
            </a:br>
            <a:r>
              <a:rPr lang="pl-PL" sz="1600" dirty="0" smtClean="0">
                <a:latin typeface="Lucida Console" pitchFamily="49" charset="0"/>
              </a:rPr>
              <a:t>	</a:t>
            </a:r>
            <a:r>
              <a:rPr lang="pl-PL" sz="1600" dirty="0" err="1" smtClean="0">
                <a:latin typeface="Lucida Console" pitchFamily="49" charset="0"/>
              </a:rPr>
              <a:t>CategoryID</a:t>
            </a:r>
            <a:r>
              <a:rPr lang="pl-PL" sz="1600" dirty="0" smtClean="0">
                <a:latin typeface="Lucida Console" pitchFamily="49" charset="0"/>
              </a:rPr>
              <a:t> INT NOT NULL,</a:t>
            </a:r>
            <a:br>
              <a:rPr lang="pl-PL" sz="1600" dirty="0" smtClean="0">
                <a:latin typeface="Lucida Console" pitchFamily="49" charset="0"/>
              </a:rPr>
            </a:br>
            <a:r>
              <a:rPr lang="pl-PL" sz="1600" dirty="0" smtClean="0">
                <a:latin typeface="Lucida Console" pitchFamily="49" charset="0"/>
              </a:rPr>
              <a:t>	</a:t>
            </a:r>
            <a:r>
              <a:rPr lang="pl-PL" sz="1600" dirty="0" err="1" smtClean="0">
                <a:latin typeface="Lucida Console" pitchFamily="49" charset="0"/>
              </a:rPr>
              <a:t>QuantityPerUnit</a:t>
            </a:r>
            <a:r>
              <a:rPr lang="pl-PL" sz="1600" dirty="0" smtClean="0">
                <a:latin typeface="Lucida Console" pitchFamily="49" charset="0"/>
              </a:rPr>
              <a:t> VARCHAR(20),</a:t>
            </a:r>
            <a:br>
              <a:rPr lang="pl-PL" sz="1600" dirty="0" smtClean="0">
                <a:latin typeface="Lucida Console" pitchFamily="49" charset="0"/>
              </a:rPr>
            </a:br>
            <a:r>
              <a:rPr lang="pl-PL" sz="1600" dirty="0" smtClean="0">
                <a:latin typeface="Lucida Console" pitchFamily="49" charset="0"/>
              </a:rPr>
              <a:t>	</a:t>
            </a:r>
            <a:r>
              <a:rPr lang="pl-PL" sz="1600" dirty="0" err="1" smtClean="0">
                <a:latin typeface="Lucida Console" pitchFamily="49" charset="0"/>
              </a:rPr>
              <a:t>UnitPrice</a:t>
            </a:r>
            <a:r>
              <a:rPr lang="pl-PL" sz="1600" dirty="0" smtClean="0">
                <a:latin typeface="Lucida Console" pitchFamily="49" charset="0"/>
              </a:rPr>
              <a:t> FLOAT </a:t>
            </a:r>
            <a:r>
              <a:rPr lang="pl-PL" sz="1600" dirty="0" smtClean="0">
                <a:solidFill>
                  <a:schemeClr val="tx2"/>
                </a:solidFill>
                <a:latin typeface="Lucida Console" pitchFamily="49" charset="0"/>
              </a:rPr>
              <a:t>DEFAULT 0,</a:t>
            </a:r>
            <a:r>
              <a:rPr lang="pl-PL" sz="1600" dirty="0" smtClean="0">
                <a:latin typeface="Lucida Console" pitchFamily="49" charset="0"/>
              </a:rPr>
              <a:t/>
            </a:r>
            <a:br>
              <a:rPr lang="pl-PL" sz="1600" dirty="0" smtClean="0">
                <a:latin typeface="Lucida Console" pitchFamily="49" charset="0"/>
              </a:rPr>
            </a:br>
            <a:r>
              <a:rPr lang="pl-PL" sz="1600" dirty="0" smtClean="0">
                <a:latin typeface="Lucida Console" pitchFamily="49" charset="0"/>
              </a:rPr>
              <a:t>	</a:t>
            </a:r>
            <a:r>
              <a:rPr lang="pl-PL" sz="1600" dirty="0" err="1" smtClean="0">
                <a:latin typeface="Lucida Console" pitchFamily="49" charset="0"/>
              </a:rPr>
              <a:t>UnitsInStock</a:t>
            </a:r>
            <a:r>
              <a:rPr lang="pl-PL" sz="1600" dirty="0" smtClean="0">
                <a:latin typeface="Lucida Console" pitchFamily="49" charset="0"/>
              </a:rPr>
              <a:t> SMALLINT DEFAULT 0,</a:t>
            </a:r>
            <a:br>
              <a:rPr lang="pl-PL" sz="1600" dirty="0" smtClean="0">
                <a:latin typeface="Lucida Console" pitchFamily="49" charset="0"/>
              </a:rPr>
            </a:br>
            <a:r>
              <a:rPr lang="pl-PL" sz="1600" dirty="0" smtClean="0">
                <a:latin typeface="Lucida Console" pitchFamily="49" charset="0"/>
              </a:rPr>
              <a:t>	</a:t>
            </a:r>
            <a:r>
              <a:rPr lang="pl-PL" sz="1600" dirty="0" err="1" smtClean="0">
                <a:latin typeface="Lucida Console" pitchFamily="49" charset="0"/>
              </a:rPr>
              <a:t>UnitsOnOrder</a:t>
            </a:r>
            <a:r>
              <a:rPr lang="pl-PL" sz="1600" dirty="0" smtClean="0">
                <a:latin typeface="Lucida Console" pitchFamily="49" charset="0"/>
              </a:rPr>
              <a:t> SMALLINT DEFAULT 0,</a:t>
            </a:r>
            <a:br>
              <a:rPr lang="pl-PL" sz="1600" dirty="0" smtClean="0">
                <a:latin typeface="Lucida Console" pitchFamily="49" charset="0"/>
              </a:rPr>
            </a:br>
            <a:r>
              <a:rPr lang="pl-PL" sz="1600" dirty="0" smtClean="0">
                <a:latin typeface="Lucida Console" pitchFamily="49" charset="0"/>
              </a:rPr>
              <a:t>	</a:t>
            </a:r>
            <a:r>
              <a:rPr lang="pl-PL" sz="1600" dirty="0" err="1" smtClean="0">
                <a:latin typeface="Lucida Console" pitchFamily="49" charset="0"/>
              </a:rPr>
              <a:t>ReorderLevel</a:t>
            </a:r>
            <a:r>
              <a:rPr lang="pl-PL" sz="1600" dirty="0" smtClean="0">
                <a:latin typeface="Lucida Console" pitchFamily="49" charset="0"/>
              </a:rPr>
              <a:t> SMALLINT DEFAULT 0,</a:t>
            </a:r>
            <a:br>
              <a:rPr lang="pl-PL" sz="1600" dirty="0" smtClean="0">
                <a:latin typeface="Lucida Console" pitchFamily="49" charset="0"/>
              </a:rPr>
            </a:br>
            <a:r>
              <a:rPr lang="pl-PL" sz="1600" dirty="0" smtClean="0">
                <a:latin typeface="Lucida Console" pitchFamily="49" charset="0"/>
              </a:rPr>
              <a:t>	</a:t>
            </a:r>
            <a:r>
              <a:rPr lang="pl-PL" sz="1600" dirty="0" err="1" smtClean="0">
                <a:latin typeface="Lucida Console" pitchFamily="49" charset="0"/>
              </a:rPr>
              <a:t>Discontinued</a:t>
            </a:r>
            <a:r>
              <a:rPr lang="pl-PL" sz="1600" dirty="0" smtClean="0">
                <a:latin typeface="Lucida Console" pitchFamily="49" charset="0"/>
              </a:rPr>
              <a:t> TINYINT DEFAULT 0 NOT NULL,</a:t>
            </a:r>
            <a:br>
              <a:rPr lang="pl-PL" sz="1600" dirty="0" smtClean="0">
                <a:latin typeface="Lucida Console" pitchFamily="49" charset="0"/>
              </a:rPr>
            </a:br>
            <a:r>
              <a:rPr lang="pl-PL" sz="1600" dirty="0" smtClean="0">
                <a:latin typeface="Lucida Console" pitchFamily="49" charset="0"/>
              </a:rPr>
              <a:t>	</a:t>
            </a:r>
            <a:r>
              <a:rPr lang="pl-PL" sz="1600" dirty="0" smtClean="0">
                <a:solidFill>
                  <a:schemeClr val="tx2"/>
                </a:solidFill>
                <a:latin typeface="Lucida Console" pitchFamily="49" charset="0"/>
              </a:rPr>
              <a:t>FOREIGN KEY (</a:t>
            </a:r>
            <a:r>
              <a:rPr lang="pl-PL" sz="1600" dirty="0" err="1" smtClean="0">
                <a:solidFill>
                  <a:schemeClr val="tx2"/>
                </a:solidFill>
                <a:latin typeface="Lucida Console" pitchFamily="49" charset="0"/>
              </a:rPr>
              <a:t>CategoryID</a:t>
            </a:r>
            <a:r>
              <a:rPr lang="pl-PL" sz="1600" dirty="0" smtClean="0">
                <a:solidFill>
                  <a:schemeClr val="tx2"/>
                </a:solidFill>
                <a:latin typeface="Lucida Console" pitchFamily="49" charset="0"/>
              </a:rPr>
              <a:t>) REFERENCES </a:t>
            </a:r>
            <a:r>
              <a:rPr lang="pl-PL" sz="1600" dirty="0" err="1" smtClean="0">
                <a:solidFill>
                  <a:schemeClr val="tx2"/>
                </a:solidFill>
                <a:latin typeface="Lucida Console" pitchFamily="49" charset="0"/>
              </a:rPr>
              <a:t>Categories</a:t>
            </a:r>
            <a:r>
              <a:rPr lang="pl-PL" sz="1600" dirty="0" smtClean="0">
                <a:solidFill>
                  <a:schemeClr val="tx2"/>
                </a:solidFill>
                <a:latin typeface="Lucida Console" pitchFamily="49" charset="0"/>
              </a:rPr>
              <a:t> (</a:t>
            </a:r>
            <a:r>
              <a:rPr lang="pl-PL" sz="1600" dirty="0" err="1" smtClean="0">
                <a:solidFill>
                  <a:schemeClr val="tx2"/>
                </a:solidFill>
                <a:latin typeface="Lucida Console" pitchFamily="49" charset="0"/>
              </a:rPr>
              <a:t>CategoryID</a:t>
            </a:r>
            <a:r>
              <a:rPr lang="pl-PL" sz="1600" dirty="0" smtClean="0">
                <a:solidFill>
                  <a:schemeClr val="tx2"/>
                </a:solidFill>
                <a:latin typeface="Lucida Console" pitchFamily="49" charset="0"/>
              </a:rPr>
              <a:t>),</a:t>
            </a:r>
            <a:br>
              <a:rPr lang="pl-PL" sz="1600" dirty="0" smtClean="0">
                <a:solidFill>
                  <a:schemeClr val="tx2"/>
                </a:solidFill>
                <a:latin typeface="Lucida Console" pitchFamily="49" charset="0"/>
              </a:rPr>
            </a:br>
            <a:r>
              <a:rPr lang="pl-PL" sz="1600" dirty="0" smtClean="0">
                <a:latin typeface="Lucida Console" pitchFamily="49" charset="0"/>
              </a:rPr>
              <a:t>	FOREIGN KEY (</a:t>
            </a:r>
            <a:r>
              <a:rPr lang="pl-PL" sz="1600" dirty="0" err="1" smtClean="0">
                <a:latin typeface="Lucida Console" pitchFamily="49" charset="0"/>
              </a:rPr>
              <a:t>SupplierID</a:t>
            </a:r>
            <a:r>
              <a:rPr lang="pl-PL" sz="1600" dirty="0" smtClean="0">
                <a:latin typeface="Lucida Console" pitchFamily="49" charset="0"/>
              </a:rPr>
              <a:t>) REFERENCES Suppliers (</a:t>
            </a:r>
            <a:r>
              <a:rPr lang="pl-PL" sz="1600" dirty="0" err="1" smtClean="0">
                <a:latin typeface="Lucida Console" pitchFamily="49" charset="0"/>
              </a:rPr>
              <a:t>SupplierID</a:t>
            </a:r>
            <a:r>
              <a:rPr lang="pl-PL" sz="1600" dirty="0" smtClean="0">
                <a:latin typeface="Lucida Console" pitchFamily="49" charset="0"/>
              </a:rPr>
              <a:t>),</a:t>
            </a:r>
            <a:br>
              <a:rPr lang="pl-PL" sz="1600" dirty="0" smtClean="0">
                <a:latin typeface="Lucida Console" pitchFamily="49" charset="0"/>
              </a:rPr>
            </a:br>
            <a:r>
              <a:rPr lang="pl-PL" sz="1600" dirty="0" smtClean="0">
                <a:solidFill>
                  <a:schemeClr val="tx2"/>
                </a:solidFill>
                <a:latin typeface="Lucida Console" pitchFamily="49" charset="0"/>
              </a:rPr>
              <a:t>	PRIMARY KEY (</a:t>
            </a:r>
            <a:r>
              <a:rPr lang="pl-PL" sz="1600" dirty="0" err="1" smtClean="0">
                <a:solidFill>
                  <a:schemeClr val="tx2"/>
                </a:solidFill>
                <a:latin typeface="Lucida Console" pitchFamily="49" charset="0"/>
              </a:rPr>
              <a:t>ProductID</a:t>
            </a:r>
            <a:r>
              <a:rPr lang="pl-PL" sz="1600" dirty="0" smtClean="0">
                <a:solidFill>
                  <a:schemeClr val="tx2"/>
                </a:solidFill>
                <a:latin typeface="Lucida Console" pitchFamily="49" charset="0"/>
              </a:rPr>
              <a:t>),</a:t>
            </a:r>
            <a:br>
              <a:rPr lang="pl-PL" sz="1600" dirty="0" smtClean="0">
                <a:solidFill>
                  <a:schemeClr val="tx2"/>
                </a:solidFill>
                <a:latin typeface="Lucida Console" pitchFamily="49" charset="0"/>
              </a:rPr>
            </a:br>
            <a:r>
              <a:rPr lang="pl-PL" sz="1600" dirty="0" smtClean="0">
                <a:solidFill>
                  <a:schemeClr val="tx2"/>
                </a:solidFill>
                <a:latin typeface="Lucida Console" pitchFamily="49" charset="0"/>
              </a:rPr>
              <a:t>	INDEX </a:t>
            </a:r>
            <a:r>
              <a:rPr lang="pl-PL" sz="1600" dirty="0" err="1" smtClean="0">
                <a:solidFill>
                  <a:schemeClr val="tx2"/>
                </a:solidFill>
                <a:latin typeface="Lucida Console" pitchFamily="49" charset="0"/>
              </a:rPr>
              <a:t>ProductName</a:t>
            </a:r>
            <a:r>
              <a:rPr lang="pl-PL" sz="1600" dirty="0" smtClean="0">
                <a:solidFill>
                  <a:schemeClr val="tx2"/>
                </a:solidFill>
                <a:latin typeface="Lucida Console" pitchFamily="49" charset="0"/>
              </a:rPr>
              <a:t> (</a:t>
            </a:r>
            <a:r>
              <a:rPr lang="pl-PL" sz="1600" dirty="0" err="1" smtClean="0">
                <a:solidFill>
                  <a:schemeClr val="tx2"/>
                </a:solidFill>
                <a:latin typeface="Lucida Console" pitchFamily="49" charset="0"/>
              </a:rPr>
              <a:t>ProductName</a:t>
            </a:r>
            <a:r>
              <a:rPr lang="pl-PL" sz="1600" dirty="0" smtClean="0">
                <a:solidFill>
                  <a:schemeClr val="tx2"/>
                </a:solidFill>
                <a:latin typeface="Lucida Console" pitchFamily="49" charset="0"/>
              </a:rPr>
              <a:t>)</a:t>
            </a:r>
          </a:p>
          <a:p>
            <a:pPr marL="0" indent="0">
              <a:buNone/>
            </a:pPr>
            <a:r>
              <a:rPr lang="pl-PL" sz="1600" dirty="0" smtClean="0">
                <a:latin typeface="Lucida Console" pitchFamily="49" charset="0"/>
              </a:rPr>
              <a:t>)</a:t>
            </a:r>
            <a:r>
              <a:rPr lang="pl-PL" sz="1600" dirty="0" smtClean="0">
                <a:solidFill>
                  <a:schemeClr val="tx2"/>
                </a:solidFill>
                <a:latin typeface="Lucida Console" pitchFamily="49" charset="0"/>
              </a:rPr>
              <a:t>ENGINE=</a:t>
            </a:r>
            <a:r>
              <a:rPr lang="pl-PL" sz="1600" dirty="0" err="1" smtClean="0">
                <a:solidFill>
                  <a:schemeClr val="tx2"/>
                </a:solidFill>
                <a:latin typeface="Lucida Console" pitchFamily="49" charset="0"/>
              </a:rPr>
              <a:t>InnoDB</a:t>
            </a:r>
            <a:r>
              <a:rPr lang="pl-PL" sz="1600" dirty="0" smtClean="0">
                <a:solidFill>
                  <a:schemeClr val="tx2"/>
                </a:solidFill>
                <a:latin typeface="Lucida Console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6627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2"/>
                </a:solidFill>
              </a:rPr>
              <a:t>3b. Opis </a:t>
            </a:r>
            <a:r>
              <a:rPr lang="pl-PL" dirty="0" smtClean="0">
                <a:solidFill>
                  <a:schemeClr val="tx2"/>
                </a:solidFill>
              </a:rPr>
              <a:t>tabeli</a:t>
            </a:r>
            <a:endParaRPr lang="pl-PL" dirty="0">
              <a:solidFill>
                <a:schemeClr val="tx2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14400" y="170080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dirty="0" err="1" smtClean="0">
                <a:latin typeface="Lucida Console" pitchFamily="49" charset="0"/>
              </a:rPr>
              <a:t>mysql</a:t>
            </a:r>
            <a:r>
              <a:rPr lang="pl-PL" sz="1200" dirty="0" smtClean="0">
                <a:latin typeface="Lucida Console" pitchFamily="49" charset="0"/>
              </a:rPr>
              <a:t>&gt; </a:t>
            </a:r>
            <a:r>
              <a:rPr lang="pl-PL" sz="1200" dirty="0" err="1" smtClean="0">
                <a:solidFill>
                  <a:schemeClr val="tx2"/>
                </a:solidFill>
                <a:latin typeface="Lucida Console" pitchFamily="49" charset="0"/>
              </a:rPr>
              <a:t>describe</a:t>
            </a:r>
            <a:r>
              <a:rPr lang="pl-PL" sz="1200" dirty="0" smtClean="0">
                <a:latin typeface="Lucida Console" pitchFamily="49" charset="0"/>
              </a:rPr>
              <a:t> Products;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+-----------------+---------------+------+-----+---------+----------------+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Field           | </a:t>
            </a:r>
            <a:r>
              <a:rPr lang="pl-PL" sz="1200" dirty="0" err="1" smtClean="0">
                <a:latin typeface="Lucida Console" pitchFamily="49" charset="0"/>
              </a:rPr>
              <a:t>Type</a:t>
            </a:r>
            <a:r>
              <a:rPr lang="pl-PL" sz="1200" dirty="0" smtClean="0">
                <a:latin typeface="Lucida Console" pitchFamily="49" charset="0"/>
              </a:rPr>
              <a:t>          | </a:t>
            </a:r>
            <a:r>
              <a:rPr lang="pl-PL" sz="1200" dirty="0" err="1" smtClean="0">
                <a:latin typeface="Lucida Console" pitchFamily="49" charset="0"/>
              </a:rPr>
              <a:t>Null</a:t>
            </a:r>
            <a:r>
              <a:rPr lang="pl-PL" sz="1200" dirty="0" smtClean="0">
                <a:latin typeface="Lucida Console" pitchFamily="49" charset="0"/>
              </a:rPr>
              <a:t> | </a:t>
            </a:r>
            <a:r>
              <a:rPr lang="pl-PL" sz="1200" dirty="0" err="1" smtClean="0">
                <a:latin typeface="Lucida Console" pitchFamily="49" charset="0"/>
              </a:rPr>
              <a:t>Key</a:t>
            </a:r>
            <a:r>
              <a:rPr lang="pl-PL" sz="1200" dirty="0" smtClean="0">
                <a:latin typeface="Lucida Console" pitchFamily="49" charset="0"/>
              </a:rPr>
              <a:t> | </a:t>
            </a:r>
            <a:r>
              <a:rPr lang="pl-PL" sz="1200" dirty="0" err="1" smtClean="0">
                <a:latin typeface="Lucida Console" pitchFamily="49" charset="0"/>
              </a:rPr>
              <a:t>Default</a:t>
            </a:r>
            <a:r>
              <a:rPr lang="pl-PL" sz="1200" dirty="0" smtClean="0">
                <a:latin typeface="Lucida Console" pitchFamily="49" charset="0"/>
              </a:rPr>
              <a:t> | Extra         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+-----------------+---------------+------+-----+---------+----------------+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</a:t>
            </a:r>
            <a:r>
              <a:rPr lang="pl-PL" sz="1200" dirty="0" err="1" smtClean="0">
                <a:latin typeface="Lucida Console" pitchFamily="49" charset="0"/>
              </a:rPr>
              <a:t>ProductID</a:t>
            </a:r>
            <a:r>
              <a:rPr lang="pl-PL" sz="1200" dirty="0" smtClean="0">
                <a:latin typeface="Lucida Console" pitchFamily="49" charset="0"/>
              </a:rPr>
              <a:t>       | </a:t>
            </a:r>
            <a:r>
              <a:rPr lang="pl-PL" sz="1200" dirty="0" err="1" smtClean="0">
                <a:latin typeface="Lucida Console" pitchFamily="49" charset="0"/>
              </a:rPr>
              <a:t>int</a:t>
            </a:r>
            <a:r>
              <a:rPr lang="pl-PL" sz="1200" dirty="0" smtClean="0">
                <a:latin typeface="Lucida Console" pitchFamily="49" charset="0"/>
              </a:rPr>
              <a:t>(11)       | NO   | </a:t>
            </a:r>
            <a:r>
              <a:rPr lang="pl-PL" sz="1200" dirty="0" smtClean="0">
                <a:solidFill>
                  <a:schemeClr val="tx2"/>
                </a:solidFill>
                <a:latin typeface="Lucida Console" pitchFamily="49" charset="0"/>
              </a:rPr>
              <a:t>PRI</a:t>
            </a:r>
            <a:r>
              <a:rPr lang="pl-PL" sz="1200" dirty="0" smtClean="0">
                <a:latin typeface="Lucida Console" pitchFamily="49" charset="0"/>
              </a:rPr>
              <a:t> | NULL    | </a:t>
            </a:r>
            <a:r>
              <a:rPr lang="pl-PL" sz="1200" dirty="0" err="1" smtClean="0">
                <a:solidFill>
                  <a:schemeClr val="tx2"/>
                </a:solidFill>
                <a:latin typeface="Lucida Console" pitchFamily="49" charset="0"/>
              </a:rPr>
              <a:t>auto_increment</a:t>
            </a:r>
            <a:r>
              <a:rPr lang="pl-PL" sz="1200" dirty="0" smtClean="0">
                <a:latin typeface="Lucida Console" pitchFamily="49" charset="0"/>
              </a:rPr>
              <a:t>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</a:t>
            </a:r>
            <a:r>
              <a:rPr lang="pl-PL" sz="1200" dirty="0" err="1" smtClean="0">
                <a:latin typeface="Lucida Console" pitchFamily="49" charset="0"/>
              </a:rPr>
              <a:t>ProductName</a:t>
            </a:r>
            <a:r>
              <a:rPr lang="pl-PL" sz="1200" dirty="0" smtClean="0">
                <a:latin typeface="Lucida Console" pitchFamily="49" charset="0"/>
              </a:rPr>
              <a:t>     | </a:t>
            </a:r>
            <a:r>
              <a:rPr lang="pl-PL" sz="1200" dirty="0" err="1" smtClean="0">
                <a:latin typeface="Lucida Console" pitchFamily="49" charset="0"/>
              </a:rPr>
              <a:t>varchar</a:t>
            </a:r>
            <a:r>
              <a:rPr lang="pl-PL" sz="1200" dirty="0" smtClean="0">
                <a:latin typeface="Lucida Console" pitchFamily="49" charset="0"/>
              </a:rPr>
              <a:t>(40)   | NO   |     | NULL    |               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</a:t>
            </a:r>
            <a:r>
              <a:rPr lang="pl-PL" sz="1200" dirty="0" err="1" smtClean="0">
                <a:latin typeface="Lucida Console" pitchFamily="49" charset="0"/>
              </a:rPr>
              <a:t>SupplierID</a:t>
            </a:r>
            <a:r>
              <a:rPr lang="pl-PL" sz="1200" dirty="0" smtClean="0">
                <a:latin typeface="Lucida Console" pitchFamily="49" charset="0"/>
              </a:rPr>
              <a:t>      | </a:t>
            </a:r>
            <a:r>
              <a:rPr lang="pl-PL" sz="1200" dirty="0" err="1" smtClean="0">
                <a:latin typeface="Lucida Console" pitchFamily="49" charset="0"/>
              </a:rPr>
              <a:t>int</a:t>
            </a:r>
            <a:r>
              <a:rPr lang="pl-PL" sz="1200" dirty="0" smtClean="0">
                <a:latin typeface="Lucida Console" pitchFamily="49" charset="0"/>
              </a:rPr>
              <a:t>(11)       | NO   |</a:t>
            </a:r>
            <a:r>
              <a:rPr lang="pl-PL" sz="1200" dirty="0" smtClean="0">
                <a:solidFill>
                  <a:schemeClr val="tx2"/>
                </a:solidFill>
                <a:latin typeface="Lucida Console" pitchFamily="49" charset="0"/>
              </a:rPr>
              <a:t> MUL </a:t>
            </a:r>
            <a:r>
              <a:rPr lang="pl-PL" sz="1200" dirty="0" smtClean="0">
                <a:latin typeface="Lucida Console" pitchFamily="49" charset="0"/>
              </a:rPr>
              <a:t>| NULL    |               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</a:t>
            </a:r>
            <a:r>
              <a:rPr lang="pl-PL" sz="1200" dirty="0" err="1" smtClean="0">
                <a:latin typeface="Lucida Console" pitchFamily="49" charset="0"/>
              </a:rPr>
              <a:t>CategoryID</a:t>
            </a:r>
            <a:r>
              <a:rPr lang="pl-PL" sz="1200" dirty="0" smtClean="0">
                <a:latin typeface="Lucida Console" pitchFamily="49" charset="0"/>
              </a:rPr>
              <a:t>      | </a:t>
            </a:r>
            <a:r>
              <a:rPr lang="pl-PL" sz="1200" dirty="0" err="1" smtClean="0">
                <a:latin typeface="Lucida Console" pitchFamily="49" charset="0"/>
              </a:rPr>
              <a:t>int</a:t>
            </a:r>
            <a:r>
              <a:rPr lang="pl-PL" sz="1200" dirty="0" smtClean="0">
                <a:latin typeface="Lucida Console" pitchFamily="49" charset="0"/>
              </a:rPr>
              <a:t>(11)       | NO   | </a:t>
            </a:r>
            <a:r>
              <a:rPr lang="pl-PL" sz="1200" dirty="0" smtClean="0">
                <a:solidFill>
                  <a:schemeClr val="tx2"/>
                </a:solidFill>
                <a:latin typeface="Lucida Console" pitchFamily="49" charset="0"/>
              </a:rPr>
              <a:t>MUL</a:t>
            </a:r>
            <a:r>
              <a:rPr lang="pl-PL" sz="1200" dirty="0" smtClean="0">
                <a:latin typeface="Lucida Console" pitchFamily="49" charset="0"/>
              </a:rPr>
              <a:t> | NULL    |               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</a:t>
            </a:r>
            <a:r>
              <a:rPr lang="pl-PL" sz="1200" dirty="0" err="1" smtClean="0">
                <a:latin typeface="Lucida Console" pitchFamily="49" charset="0"/>
              </a:rPr>
              <a:t>ContactName</a:t>
            </a:r>
            <a:r>
              <a:rPr lang="pl-PL" sz="1200" dirty="0" smtClean="0">
                <a:latin typeface="Lucida Console" pitchFamily="49" charset="0"/>
              </a:rPr>
              <a:t>     | </a:t>
            </a:r>
            <a:r>
              <a:rPr lang="pl-PL" sz="1200" dirty="0" err="1" smtClean="0">
                <a:latin typeface="Lucida Console" pitchFamily="49" charset="0"/>
              </a:rPr>
              <a:t>varchar</a:t>
            </a:r>
            <a:r>
              <a:rPr lang="pl-PL" sz="1200" dirty="0" smtClean="0">
                <a:latin typeface="Lucida Console" pitchFamily="49" charset="0"/>
              </a:rPr>
              <a:t>(30)   | NO   |     | NULL    |               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</a:t>
            </a:r>
            <a:r>
              <a:rPr lang="pl-PL" sz="1200" dirty="0" err="1" smtClean="0">
                <a:latin typeface="Lucida Console" pitchFamily="49" charset="0"/>
              </a:rPr>
              <a:t>QuantityPerUnit</a:t>
            </a:r>
            <a:r>
              <a:rPr lang="pl-PL" sz="1200" dirty="0" smtClean="0">
                <a:latin typeface="Lucida Console" pitchFamily="49" charset="0"/>
              </a:rPr>
              <a:t> | </a:t>
            </a:r>
            <a:r>
              <a:rPr lang="pl-PL" sz="1200" dirty="0" err="1" smtClean="0">
                <a:latin typeface="Lucida Console" pitchFamily="49" charset="0"/>
              </a:rPr>
              <a:t>varchar</a:t>
            </a:r>
            <a:r>
              <a:rPr lang="pl-PL" sz="1200" dirty="0" smtClean="0">
                <a:latin typeface="Lucida Console" pitchFamily="49" charset="0"/>
              </a:rPr>
              <a:t>(20)   | NO   |     | NULL    |               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</a:t>
            </a:r>
            <a:r>
              <a:rPr lang="pl-PL" sz="1200" dirty="0" err="1" smtClean="0">
                <a:latin typeface="Lucida Console" pitchFamily="49" charset="0"/>
              </a:rPr>
              <a:t>UnitPrice</a:t>
            </a:r>
            <a:r>
              <a:rPr lang="pl-PL" sz="1200" dirty="0" smtClean="0">
                <a:latin typeface="Lucida Console" pitchFamily="49" charset="0"/>
              </a:rPr>
              <a:t>       | </a:t>
            </a:r>
            <a:r>
              <a:rPr lang="pl-PL" sz="1200" dirty="0" err="1" smtClean="0">
                <a:latin typeface="Lucida Console" pitchFamily="49" charset="0"/>
              </a:rPr>
              <a:t>decimal</a:t>
            </a:r>
            <a:r>
              <a:rPr lang="pl-PL" sz="1200" dirty="0" smtClean="0">
                <a:latin typeface="Lucida Console" pitchFamily="49" charset="0"/>
              </a:rPr>
              <a:t>(10,2) | NO   |     | NULL    |               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</a:t>
            </a:r>
            <a:r>
              <a:rPr lang="pl-PL" sz="1200" dirty="0" err="1" smtClean="0">
                <a:latin typeface="Lucida Console" pitchFamily="49" charset="0"/>
              </a:rPr>
              <a:t>UnitsInStock</a:t>
            </a:r>
            <a:r>
              <a:rPr lang="pl-PL" sz="1200" dirty="0" smtClean="0">
                <a:latin typeface="Lucida Console" pitchFamily="49" charset="0"/>
              </a:rPr>
              <a:t>    | </a:t>
            </a:r>
            <a:r>
              <a:rPr lang="pl-PL" sz="1200" dirty="0" err="1" smtClean="0">
                <a:latin typeface="Lucida Console" pitchFamily="49" charset="0"/>
              </a:rPr>
              <a:t>smallint</a:t>
            </a:r>
            <a:r>
              <a:rPr lang="pl-PL" sz="1200" dirty="0" smtClean="0">
                <a:latin typeface="Lucida Console" pitchFamily="49" charset="0"/>
              </a:rPr>
              <a:t>(6)   | NO   |     | NULL    |               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</a:t>
            </a:r>
            <a:r>
              <a:rPr lang="pl-PL" sz="1200" dirty="0" err="1" smtClean="0">
                <a:latin typeface="Lucida Console" pitchFamily="49" charset="0"/>
              </a:rPr>
              <a:t>UnitsOnOrder</a:t>
            </a:r>
            <a:r>
              <a:rPr lang="pl-PL" sz="1200" dirty="0" smtClean="0">
                <a:latin typeface="Lucida Console" pitchFamily="49" charset="0"/>
              </a:rPr>
              <a:t>    | </a:t>
            </a:r>
            <a:r>
              <a:rPr lang="pl-PL" sz="1200" dirty="0" err="1" smtClean="0">
                <a:latin typeface="Lucida Console" pitchFamily="49" charset="0"/>
              </a:rPr>
              <a:t>smallint</a:t>
            </a:r>
            <a:r>
              <a:rPr lang="pl-PL" sz="1200" dirty="0" smtClean="0">
                <a:latin typeface="Lucida Console" pitchFamily="49" charset="0"/>
              </a:rPr>
              <a:t>(6)   | NO   |     | NULL    |               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</a:t>
            </a:r>
            <a:r>
              <a:rPr lang="pl-PL" sz="1200" dirty="0" err="1" smtClean="0">
                <a:latin typeface="Lucida Console" pitchFamily="49" charset="0"/>
              </a:rPr>
              <a:t>ReorderLevel</a:t>
            </a:r>
            <a:r>
              <a:rPr lang="pl-PL" sz="1200" dirty="0" smtClean="0">
                <a:latin typeface="Lucida Console" pitchFamily="49" charset="0"/>
              </a:rPr>
              <a:t>    | </a:t>
            </a:r>
            <a:r>
              <a:rPr lang="pl-PL" sz="1200" dirty="0" err="1" smtClean="0">
                <a:latin typeface="Lucida Console" pitchFamily="49" charset="0"/>
              </a:rPr>
              <a:t>smallint</a:t>
            </a:r>
            <a:r>
              <a:rPr lang="pl-PL" sz="1200" dirty="0" smtClean="0">
                <a:latin typeface="Lucida Console" pitchFamily="49" charset="0"/>
              </a:rPr>
              <a:t>(6)   | </a:t>
            </a:r>
            <a:r>
              <a:rPr lang="pl-PL" sz="1200" dirty="0" smtClean="0">
                <a:solidFill>
                  <a:schemeClr val="tx2"/>
                </a:solidFill>
                <a:latin typeface="Lucida Console" pitchFamily="49" charset="0"/>
              </a:rPr>
              <a:t>YES</a:t>
            </a:r>
            <a:r>
              <a:rPr lang="pl-PL" sz="1200" dirty="0" smtClean="0">
                <a:latin typeface="Lucida Console" pitchFamily="49" charset="0"/>
              </a:rPr>
              <a:t>  |     | NULL    |               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</a:t>
            </a:r>
            <a:r>
              <a:rPr lang="pl-PL" sz="1200" dirty="0" err="1" smtClean="0">
                <a:latin typeface="Lucida Console" pitchFamily="49" charset="0"/>
              </a:rPr>
              <a:t>Discounted</a:t>
            </a:r>
            <a:r>
              <a:rPr lang="pl-PL" sz="1200" dirty="0" smtClean="0">
                <a:latin typeface="Lucida Console" pitchFamily="49" charset="0"/>
              </a:rPr>
              <a:t>      | bit(1)        | NO   |     | NULL    |               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+-----------------+---------------+------+-----+---------+----------------+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46179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tx2"/>
                </a:solidFill>
              </a:rPr>
              <a:t>3c. Wstawianie </a:t>
            </a:r>
            <a:r>
              <a:rPr lang="pl-PL" dirty="0" smtClean="0">
                <a:solidFill>
                  <a:schemeClr val="tx2"/>
                </a:solidFill>
              </a:rPr>
              <a:t>danych</a:t>
            </a:r>
            <a:endParaRPr lang="pl-PL" dirty="0">
              <a:solidFill>
                <a:schemeClr val="tx2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>
                <a:solidFill>
                  <a:schemeClr val="tx2"/>
                </a:solidFill>
                <a:latin typeface="Lucida Console" pitchFamily="49" charset="0"/>
              </a:rPr>
              <a:t>INSERT INTO </a:t>
            </a:r>
            <a:r>
              <a:rPr lang="pl-PL" sz="1600" dirty="0">
                <a:latin typeface="Lucida Console" pitchFamily="49" charset="0"/>
              </a:rPr>
              <a:t>`</a:t>
            </a:r>
            <a:r>
              <a:rPr lang="pl-PL" sz="1600" dirty="0" err="1">
                <a:latin typeface="Lucida Console" pitchFamily="49" charset="0"/>
              </a:rPr>
              <a:t>categories</a:t>
            </a:r>
            <a:r>
              <a:rPr lang="pl-PL" sz="1600" dirty="0">
                <a:latin typeface="Lucida Console" pitchFamily="49" charset="0"/>
              </a:rPr>
              <a:t>` </a:t>
            </a:r>
            <a:endParaRPr lang="pl-PL" sz="1600" dirty="0" smtClean="0">
              <a:latin typeface="Lucida Console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Lucida Console" pitchFamily="49" charset="0"/>
              </a:rPr>
              <a:t>(`</a:t>
            </a:r>
            <a:r>
              <a:rPr lang="pl-PL" sz="1600" dirty="0" err="1">
                <a:latin typeface="Lucida Console" pitchFamily="49" charset="0"/>
              </a:rPr>
              <a:t>CategoryID</a:t>
            </a:r>
            <a:r>
              <a:rPr lang="pl-PL" sz="1600" dirty="0">
                <a:latin typeface="Lucida Console" pitchFamily="49" charset="0"/>
              </a:rPr>
              <a:t>`, `</a:t>
            </a:r>
            <a:r>
              <a:rPr lang="pl-PL" sz="1600" dirty="0" err="1">
                <a:latin typeface="Lucida Console" pitchFamily="49" charset="0"/>
              </a:rPr>
              <a:t>CategoryName</a:t>
            </a:r>
            <a:r>
              <a:rPr lang="pl-PL" sz="1600" dirty="0">
                <a:latin typeface="Lucida Console" pitchFamily="49" charset="0"/>
              </a:rPr>
              <a:t>`, `</a:t>
            </a:r>
            <a:r>
              <a:rPr lang="pl-PL" sz="1600" dirty="0" err="1">
                <a:latin typeface="Lucida Console" pitchFamily="49" charset="0"/>
              </a:rPr>
              <a:t>Description</a:t>
            </a:r>
            <a:r>
              <a:rPr lang="pl-PL" sz="1600" dirty="0">
                <a:latin typeface="Lucida Console" pitchFamily="49" charset="0"/>
              </a:rPr>
              <a:t>`, `Picture`) </a:t>
            </a:r>
            <a:r>
              <a:rPr lang="pl-PL" sz="1600" dirty="0" smtClean="0">
                <a:latin typeface="Lucida Console" pitchFamily="49" charset="0"/>
              </a:rPr>
              <a:t>VALUES</a:t>
            </a:r>
          </a:p>
          <a:p>
            <a:pPr marL="0" indent="0">
              <a:buNone/>
            </a:pPr>
            <a:r>
              <a:rPr lang="pl-PL" sz="1600" dirty="0" smtClean="0">
                <a:latin typeface="Lucida Console" pitchFamily="49" charset="0"/>
              </a:rPr>
              <a:t>(</a:t>
            </a:r>
            <a:r>
              <a:rPr lang="pl-PL" sz="1600" dirty="0">
                <a:latin typeface="Lucida Console" pitchFamily="49" charset="0"/>
              </a:rPr>
              <a:t>1, '</a:t>
            </a:r>
            <a:r>
              <a:rPr lang="pl-PL" sz="1600" dirty="0" err="1">
                <a:latin typeface="Lucida Console" pitchFamily="49" charset="0"/>
              </a:rPr>
              <a:t>Beverages</a:t>
            </a:r>
            <a:r>
              <a:rPr lang="pl-PL" sz="1600" dirty="0">
                <a:latin typeface="Lucida Console" pitchFamily="49" charset="0"/>
              </a:rPr>
              <a:t>', '</a:t>
            </a:r>
            <a:r>
              <a:rPr lang="pl-PL" sz="1600" dirty="0" err="1">
                <a:latin typeface="Lucida Console" pitchFamily="49" charset="0"/>
              </a:rPr>
              <a:t>Soft</a:t>
            </a:r>
            <a:r>
              <a:rPr lang="pl-PL" sz="1600" dirty="0">
                <a:latin typeface="Lucida Console" pitchFamily="49" charset="0"/>
              </a:rPr>
              <a:t> </a:t>
            </a:r>
            <a:r>
              <a:rPr lang="pl-PL" sz="1600" dirty="0" err="1">
                <a:latin typeface="Lucida Console" pitchFamily="49" charset="0"/>
              </a:rPr>
              <a:t>drinks</a:t>
            </a:r>
            <a:r>
              <a:rPr lang="pl-PL" sz="1600" dirty="0">
                <a:latin typeface="Lucida Console" pitchFamily="49" charset="0"/>
              </a:rPr>
              <a:t>, </a:t>
            </a:r>
            <a:r>
              <a:rPr lang="pl-PL" sz="1600" dirty="0" err="1" smtClean="0">
                <a:latin typeface="Lucida Console" pitchFamily="49" charset="0"/>
              </a:rPr>
              <a:t>beers</a:t>
            </a:r>
            <a:r>
              <a:rPr lang="pl-PL" sz="1600" dirty="0">
                <a:latin typeface="Lucida Console" pitchFamily="49" charset="0"/>
              </a:rPr>
              <a:t>, and </a:t>
            </a:r>
            <a:r>
              <a:rPr lang="pl-PL" sz="1600" dirty="0" err="1">
                <a:latin typeface="Lucida Console" pitchFamily="49" charset="0"/>
              </a:rPr>
              <a:t>ales</a:t>
            </a:r>
            <a:r>
              <a:rPr lang="pl-PL" sz="1600" dirty="0">
                <a:latin typeface="Lucida Console" pitchFamily="49" charset="0"/>
              </a:rPr>
              <a:t>', NULL</a:t>
            </a:r>
            <a:r>
              <a:rPr lang="pl-PL" sz="1600" dirty="0" smtClean="0">
                <a:latin typeface="Lucida Console" pitchFamily="49" charset="0"/>
              </a:rPr>
              <a:t>),</a:t>
            </a:r>
          </a:p>
          <a:p>
            <a:pPr marL="0" indent="0">
              <a:buNone/>
            </a:pPr>
            <a:r>
              <a:rPr lang="pl-PL" sz="1600" dirty="0" smtClean="0">
                <a:latin typeface="Lucida Console" pitchFamily="49" charset="0"/>
              </a:rPr>
              <a:t>(</a:t>
            </a:r>
            <a:r>
              <a:rPr lang="pl-PL" sz="1600" dirty="0">
                <a:latin typeface="Lucida Console" pitchFamily="49" charset="0"/>
              </a:rPr>
              <a:t>2, '</a:t>
            </a:r>
            <a:r>
              <a:rPr lang="pl-PL" sz="1600" dirty="0" err="1">
                <a:latin typeface="Lucida Console" pitchFamily="49" charset="0"/>
              </a:rPr>
              <a:t>Condiments</a:t>
            </a:r>
            <a:r>
              <a:rPr lang="pl-PL" sz="1600" dirty="0">
                <a:latin typeface="Lucida Console" pitchFamily="49" charset="0"/>
              </a:rPr>
              <a:t>', '</a:t>
            </a:r>
            <a:r>
              <a:rPr lang="pl-PL" sz="1600" dirty="0" err="1">
                <a:latin typeface="Lucida Console" pitchFamily="49" charset="0"/>
              </a:rPr>
              <a:t>Sweet</a:t>
            </a:r>
            <a:r>
              <a:rPr lang="pl-PL" sz="1600" dirty="0">
                <a:latin typeface="Lucida Console" pitchFamily="49" charset="0"/>
              </a:rPr>
              <a:t> and </a:t>
            </a:r>
            <a:r>
              <a:rPr lang="pl-PL" sz="1600" dirty="0" err="1">
                <a:latin typeface="Lucida Console" pitchFamily="49" charset="0"/>
              </a:rPr>
              <a:t>savory</a:t>
            </a:r>
            <a:r>
              <a:rPr lang="pl-PL" sz="1600" dirty="0">
                <a:latin typeface="Lucida Console" pitchFamily="49" charset="0"/>
              </a:rPr>
              <a:t> </a:t>
            </a:r>
            <a:r>
              <a:rPr lang="pl-PL" sz="1600" dirty="0" err="1" smtClean="0">
                <a:latin typeface="Lucida Console" pitchFamily="49" charset="0"/>
              </a:rPr>
              <a:t>sauces</a:t>
            </a:r>
            <a:r>
              <a:rPr lang="pl-PL" sz="1600" dirty="0" smtClean="0">
                <a:latin typeface="Lucida Console" pitchFamily="49" charset="0"/>
              </a:rPr>
              <a:t>', ''),</a:t>
            </a:r>
          </a:p>
          <a:p>
            <a:pPr marL="0" indent="0">
              <a:buNone/>
            </a:pPr>
            <a:r>
              <a:rPr lang="pl-PL" sz="1600" dirty="0" smtClean="0">
                <a:latin typeface="Lucida Console" pitchFamily="49" charset="0"/>
              </a:rPr>
              <a:t>(</a:t>
            </a:r>
            <a:r>
              <a:rPr lang="pl-PL" sz="1600" dirty="0">
                <a:latin typeface="Lucida Console" pitchFamily="49" charset="0"/>
              </a:rPr>
              <a:t>3, '</a:t>
            </a:r>
            <a:r>
              <a:rPr lang="pl-PL" sz="1600" dirty="0" err="1">
                <a:latin typeface="Lucida Console" pitchFamily="49" charset="0"/>
              </a:rPr>
              <a:t>Confections</a:t>
            </a:r>
            <a:r>
              <a:rPr lang="pl-PL" sz="1600" dirty="0">
                <a:latin typeface="Lucida Console" pitchFamily="49" charset="0"/>
              </a:rPr>
              <a:t>', '</a:t>
            </a:r>
            <a:r>
              <a:rPr lang="pl-PL" sz="1600" dirty="0" err="1">
                <a:latin typeface="Lucida Console" pitchFamily="49" charset="0"/>
              </a:rPr>
              <a:t>Desserts</a:t>
            </a:r>
            <a:r>
              <a:rPr lang="pl-PL" sz="1600" dirty="0">
                <a:latin typeface="Lucida Console" pitchFamily="49" charset="0"/>
              </a:rPr>
              <a:t>, </a:t>
            </a:r>
            <a:r>
              <a:rPr lang="pl-PL" sz="1600" dirty="0" err="1">
                <a:latin typeface="Lucida Console" pitchFamily="49" charset="0"/>
              </a:rPr>
              <a:t>candies</a:t>
            </a:r>
            <a:r>
              <a:rPr lang="pl-PL" sz="1600" dirty="0">
                <a:latin typeface="Lucida Console" pitchFamily="49" charset="0"/>
              </a:rPr>
              <a:t>, and </a:t>
            </a:r>
            <a:r>
              <a:rPr lang="pl-PL" sz="1600" dirty="0" err="1">
                <a:latin typeface="Lucida Console" pitchFamily="49" charset="0"/>
              </a:rPr>
              <a:t>sweet</a:t>
            </a:r>
            <a:r>
              <a:rPr lang="pl-PL" sz="1600" dirty="0">
                <a:latin typeface="Lucida Console" pitchFamily="49" charset="0"/>
              </a:rPr>
              <a:t> </a:t>
            </a:r>
            <a:r>
              <a:rPr lang="pl-PL" sz="1600" dirty="0" err="1">
                <a:latin typeface="Lucida Console" pitchFamily="49" charset="0"/>
              </a:rPr>
              <a:t>breads</a:t>
            </a:r>
            <a:r>
              <a:rPr lang="pl-PL" sz="1600" dirty="0">
                <a:latin typeface="Lucida Console" pitchFamily="49" charset="0"/>
              </a:rPr>
              <a:t>', </a:t>
            </a:r>
            <a:r>
              <a:rPr lang="pl-PL" sz="1600" dirty="0" smtClean="0">
                <a:latin typeface="Lucida Console" pitchFamily="49" charset="0"/>
              </a:rPr>
              <a:t>''),</a:t>
            </a:r>
          </a:p>
          <a:p>
            <a:pPr marL="0" indent="0">
              <a:buNone/>
            </a:pPr>
            <a:r>
              <a:rPr lang="pl-PL" sz="1600" dirty="0" smtClean="0">
                <a:latin typeface="Lucida Console" pitchFamily="49" charset="0"/>
              </a:rPr>
              <a:t>(</a:t>
            </a:r>
            <a:r>
              <a:rPr lang="pl-PL" sz="1600" dirty="0">
                <a:latin typeface="Lucida Console" pitchFamily="49" charset="0"/>
              </a:rPr>
              <a:t>4, '</a:t>
            </a:r>
            <a:r>
              <a:rPr lang="pl-PL" sz="1600" dirty="0" err="1">
                <a:latin typeface="Lucida Console" pitchFamily="49" charset="0"/>
              </a:rPr>
              <a:t>Dairy</a:t>
            </a:r>
            <a:r>
              <a:rPr lang="pl-PL" sz="1600" dirty="0">
                <a:latin typeface="Lucida Console" pitchFamily="49" charset="0"/>
              </a:rPr>
              <a:t> Products', '</a:t>
            </a:r>
            <a:r>
              <a:rPr lang="pl-PL" sz="1600" dirty="0" err="1">
                <a:latin typeface="Lucida Console" pitchFamily="49" charset="0"/>
              </a:rPr>
              <a:t>Cheeses</a:t>
            </a:r>
            <a:r>
              <a:rPr lang="pl-PL" sz="1600" dirty="0">
                <a:latin typeface="Lucida Console" pitchFamily="49" charset="0"/>
              </a:rPr>
              <a:t>', </a:t>
            </a:r>
            <a:r>
              <a:rPr lang="pl-PL" sz="1600" dirty="0" smtClean="0">
                <a:latin typeface="Lucida Console" pitchFamily="49" charset="0"/>
              </a:rPr>
              <a:t>''),</a:t>
            </a:r>
          </a:p>
          <a:p>
            <a:pPr marL="0" indent="0">
              <a:buNone/>
            </a:pPr>
            <a:r>
              <a:rPr lang="pl-PL" sz="1600" dirty="0" smtClean="0">
                <a:latin typeface="Lucida Console" pitchFamily="49" charset="0"/>
              </a:rPr>
              <a:t>(</a:t>
            </a:r>
            <a:r>
              <a:rPr lang="pl-PL" sz="1600" dirty="0">
                <a:latin typeface="Lucida Console" pitchFamily="49" charset="0"/>
              </a:rPr>
              <a:t>5, '</a:t>
            </a:r>
            <a:r>
              <a:rPr lang="pl-PL" sz="1600" dirty="0" err="1">
                <a:latin typeface="Lucida Console" pitchFamily="49" charset="0"/>
              </a:rPr>
              <a:t>Grains</a:t>
            </a:r>
            <a:r>
              <a:rPr lang="pl-PL" sz="1600" dirty="0">
                <a:latin typeface="Lucida Console" pitchFamily="49" charset="0"/>
              </a:rPr>
              <a:t>/</a:t>
            </a:r>
            <a:r>
              <a:rPr lang="pl-PL" sz="1600" dirty="0" err="1">
                <a:latin typeface="Lucida Console" pitchFamily="49" charset="0"/>
              </a:rPr>
              <a:t>Cereals</a:t>
            </a:r>
            <a:r>
              <a:rPr lang="pl-PL" sz="1600" dirty="0">
                <a:latin typeface="Lucida Console" pitchFamily="49" charset="0"/>
              </a:rPr>
              <a:t>', '</a:t>
            </a:r>
            <a:r>
              <a:rPr lang="pl-PL" sz="1600" dirty="0" err="1">
                <a:latin typeface="Lucida Console" pitchFamily="49" charset="0"/>
              </a:rPr>
              <a:t>Breads</a:t>
            </a:r>
            <a:r>
              <a:rPr lang="pl-PL" sz="1600" dirty="0">
                <a:latin typeface="Lucida Console" pitchFamily="49" charset="0"/>
              </a:rPr>
              <a:t>, </a:t>
            </a:r>
            <a:r>
              <a:rPr lang="pl-PL" sz="1600" dirty="0" err="1">
                <a:latin typeface="Lucida Console" pitchFamily="49" charset="0"/>
              </a:rPr>
              <a:t>crackers</a:t>
            </a:r>
            <a:r>
              <a:rPr lang="pl-PL" sz="1600" dirty="0">
                <a:latin typeface="Lucida Console" pitchFamily="49" charset="0"/>
              </a:rPr>
              <a:t>, pasta, and </a:t>
            </a:r>
            <a:r>
              <a:rPr lang="pl-PL" sz="1600" dirty="0" err="1">
                <a:latin typeface="Lucida Console" pitchFamily="49" charset="0"/>
              </a:rPr>
              <a:t>cereal</a:t>
            </a:r>
            <a:r>
              <a:rPr lang="pl-PL" sz="1600" dirty="0">
                <a:latin typeface="Lucida Console" pitchFamily="49" charset="0"/>
              </a:rPr>
              <a:t>', </a:t>
            </a:r>
            <a:r>
              <a:rPr lang="pl-PL" sz="1600" dirty="0" smtClean="0">
                <a:latin typeface="Lucida Console" pitchFamily="49" charset="0"/>
              </a:rPr>
              <a:t>''),</a:t>
            </a:r>
          </a:p>
          <a:p>
            <a:pPr marL="0" indent="0">
              <a:buNone/>
            </a:pPr>
            <a:r>
              <a:rPr lang="pl-PL" sz="1600" dirty="0" smtClean="0">
                <a:latin typeface="Lucida Console" pitchFamily="49" charset="0"/>
              </a:rPr>
              <a:t>(</a:t>
            </a:r>
            <a:r>
              <a:rPr lang="pl-PL" sz="1600" dirty="0">
                <a:latin typeface="Lucida Console" pitchFamily="49" charset="0"/>
              </a:rPr>
              <a:t>6, '</a:t>
            </a:r>
            <a:r>
              <a:rPr lang="pl-PL" sz="1600" dirty="0" err="1">
                <a:latin typeface="Lucida Console" pitchFamily="49" charset="0"/>
              </a:rPr>
              <a:t>Meat</a:t>
            </a:r>
            <a:r>
              <a:rPr lang="pl-PL" sz="1600" dirty="0">
                <a:latin typeface="Lucida Console" pitchFamily="49" charset="0"/>
              </a:rPr>
              <a:t>/</a:t>
            </a:r>
            <a:r>
              <a:rPr lang="pl-PL" sz="1600" dirty="0" err="1">
                <a:latin typeface="Lucida Console" pitchFamily="49" charset="0"/>
              </a:rPr>
              <a:t>Poultry</a:t>
            </a:r>
            <a:r>
              <a:rPr lang="pl-PL" sz="1600" dirty="0">
                <a:latin typeface="Lucida Console" pitchFamily="49" charset="0"/>
              </a:rPr>
              <a:t>', '</a:t>
            </a:r>
            <a:r>
              <a:rPr lang="pl-PL" sz="1600" dirty="0" err="1">
                <a:latin typeface="Lucida Console" pitchFamily="49" charset="0"/>
              </a:rPr>
              <a:t>Prepared</a:t>
            </a:r>
            <a:r>
              <a:rPr lang="pl-PL" sz="1600" dirty="0">
                <a:latin typeface="Lucida Console" pitchFamily="49" charset="0"/>
              </a:rPr>
              <a:t> </a:t>
            </a:r>
            <a:r>
              <a:rPr lang="pl-PL" sz="1600" dirty="0" err="1">
                <a:latin typeface="Lucida Console" pitchFamily="49" charset="0"/>
              </a:rPr>
              <a:t>meats</a:t>
            </a:r>
            <a:r>
              <a:rPr lang="pl-PL" sz="1600" dirty="0">
                <a:latin typeface="Lucida Console" pitchFamily="49" charset="0"/>
              </a:rPr>
              <a:t>', </a:t>
            </a:r>
            <a:r>
              <a:rPr lang="pl-PL" sz="1600" dirty="0" smtClean="0">
                <a:latin typeface="Lucida Console" pitchFamily="49" charset="0"/>
              </a:rPr>
              <a:t>''),</a:t>
            </a:r>
          </a:p>
          <a:p>
            <a:pPr marL="0" indent="0">
              <a:buNone/>
            </a:pPr>
            <a:r>
              <a:rPr lang="pl-PL" sz="1600" dirty="0" smtClean="0">
                <a:latin typeface="Lucida Console" pitchFamily="49" charset="0"/>
              </a:rPr>
              <a:t>(</a:t>
            </a:r>
            <a:r>
              <a:rPr lang="pl-PL" sz="1600" dirty="0">
                <a:latin typeface="Lucida Console" pitchFamily="49" charset="0"/>
              </a:rPr>
              <a:t>7, '</a:t>
            </a:r>
            <a:r>
              <a:rPr lang="pl-PL" sz="1600" dirty="0" err="1">
                <a:latin typeface="Lucida Console" pitchFamily="49" charset="0"/>
              </a:rPr>
              <a:t>Produce</a:t>
            </a:r>
            <a:r>
              <a:rPr lang="pl-PL" sz="1600" dirty="0">
                <a:latin typeface="Lucida Console" pitchFamily="49" charset="0"/>
              </a:rPr>
              <a:t>', '</a:t>
            </a:r>
            <a:r>
              <a:rPr lang="pl-PL" sz="1600" dirty="0" err="1">
                <a:latin typeface="Lucida Console" pitchFamily="49" charset="0"/>
              </a:rPr>
              <a:t>Dried</a:t>
            </a:r>
            <a:r>
              <a:rPr lang="pl-PL" sz="1600" dirty="0">
                <a:latin typeface="Lucida Console" pitchFamily="49" charset="0"/>
              </a:rPr>
              <a:t> </a:t>
            </a:r>
            <a:r>
              <a:rPr lang="pl-PL" sz="1600" dirty="0" err="1">
                <a:latin typeface="Lucida Console" pitchFamily="49" charset="0"/>
              </a:rPr>
              <a:t>fruit</a:t>
            </a:r>
            <a:r>
              <a:rPr lang="pl-PL" sz="1600" dirty="0">
                <a:latin typeface="Lucida Console" pitchFamily="49" charset="0"/>
              </a:rPr>
              <a:t> and bean </a:t>
            </a:r>
            <a:r>
              <a:rPr lang="pl-PL" sz="1600" dirty="0" err="1">
                <a:latin typeface="Lucida Console" pitchFamily="49" charset="0"/>
              </a:rPr>
              <a:t>curd</a:t>
            </a:r>
            <a:r>
              <a:rPr lang="pl-PL" sz="1600" dirty="0">
                <a:latin typeface="Lucida Console" pitchFamily="49" charset="0"/>
              </a:rPr>
              <a:t>', </a:t>
            </a:r>
            <a:r>
              <a:rPr lang="pl-PL" sz="1600" dirty="0" smtClean="0">
                <a:latin typeface="Lucida Console" pitchFamily="49" charset="0"/>
              </a:rPr>
              <a:t>''),</a:t>
            </a:r>
          </a:p>
          <a:p>
            <a:pPr marL="0" indent="0">
              <a:buNone/>
            </a:pPr>
            <a:r>
              <a:rPr lang="pl-PL" sz="1600" dirty="0" smtClean="0">
                <a:latin typeface="Lucida Console" pitchFamily="49" charset="0"/>
              </a:rPr>
              <a:t>(</a:t>
            </a:r>
            <a:r>
              <a:rPr lang="pl-PL" sz="1600" dirty="0">
                <a:latin typeface="Lucida Console" pitchFamily="49" charset="0"/>
              </a:rPr>
              <a:t>8, '</a:t>
            </a:r>
            <a:r>
              <a:rPr lang="pl-PL" sz="1600" dirty="0" err="1">
                <a:latin typeface="Lucida Console" pitchFamily="49" charset="0"/>
              </a:rPr>
              <a:t>Seafood</a:t>
            </a:r>
            <a:r>
              <a:rPr lang="pl-PL" sz="1600" dirty="0">
                <a:latin typeface="Lucida Console" pitchFamily="49" charset="0"/>
              </a:rPr>
              <a:t>', '</a:t>
            </a:r>
            <a:r>
              <a:rPr lang="pl-PL" sz="1600" dirty="0" err="1">
                <a:latin typeface="Lucida Console" pitchFamily="49" charset="0"/>
              </a:rPr>
              <a:t>Seaweed</a:t>
            </a:r>
            <a:r>
              <a:rPr lang="pl-PL" sz="1600" dirty="0">
                <a:latin typeface="Lucida Console" pitchFamily="49" charset="0"/>
              </a:rPr>
              <a:t> and </a:t>
            </a:r>
            <a:r>
              <a:rPr lang="pl-PL" sz="1600" dirty="0" err="1">
                <a:latin typeface="Lucida Console" pitchFamily="49" charset="0"/>
              </a:rPr>
              <a:t>fish</a:t>
            </a:r>
            <a:r>
              <a:rPr lang="pl-PL" sz="1600" dirty="0">
                <a:latin typeface="Lucida Console" pitchFamily="49" charset="0"/>
              </a:rPr>
              <a:t>', </a:t>
            </a:r>
            <a:r>
              <a:rPr lang="pl-PL" sz="1600" dirty="0" smtClean="0">
                <a:latin typeface="Lucida Console" pitchFamily="49" charset="0"/>
              </a:rPr>
              <a:t>'');</a:t>
            </a:r>
          </a:p>
          <a:p>
            <a:pPr marL="0" indent="0">
              <a:buNone/>
            </a:pPr>
            <a:endParaRPr lang="pl-PL" sz="1600" dirty="0" smtClean="0">
              <a:latin typeface="Lucida Console" pitchFamily="49" charset="0"/>
            </a:endParaRPr>
          </a:p>
          <a:p>
            <a:pPr marL="0" indent="0">
              <a:buNone/>
            </a:pPr>
            <a:endParaRPr lang="pl-PL" sz="16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2"/>
                </a:solidFill>
                <a:latin typeface="Lucida Console" pitchFamily="49" charset="0"/>
              </a:rPr>
              <a:t>LOAD DATA </a:t>
            </a:r>
            <a:r>
              <a:rPr lang="en-US" sz="1600" dirty="0">
                <a:solidFill>
                  <a:schemeClr val="tx2"/>
                </a:solidFill>
                <a:latin typeface="Lucida Console" pitchFamily="49" charset="0"/>
              </a:rPr>
              <a:t>LOCAL INFILE</a:t>
            </a:r>
            <a:r>
              <a:rPr lang="en-US" sz="1600" dirty="0">
                <a:latin typeface="Lucida Console" pitchFamily="49" charset="0"/>
              </a:rPr>
              <a:t> '/</a:t>
            </a:r>
            <a:r>
              <a:rPr lang="en-US" sz="1600" dirty="0" smtClean="0">
                <a:latin typeface="Lucida Console" pitchFamily="49" charset="0"/>
              </a:rPr>
              <a:t>path/</a:t>
            </a:r>
            <a:r>
              <a:rPr lang="pl-PL" sz="1600" dirty="0" smtClean="0">
                <a:latin typeface="Lucida Console" pitchFamily="49" charset="0"/>
              </a:rPr>
              <a:t>data</a:t>
            </a:r>
            <a:r>
              <a:rPr lang="en-US" sz="1600" dirty="0" smtClean="0">
                <a:latin typeface="Lucida Console" pitchFamily="49" charset="0"/>
              </a:rPr>
              <a:t>.txt</a:t>
            </a:r>
            <a:r>
              <a:rPr lang="en-US" sz="1600" dirty="0">
                <a:latin typeface="Lucida Console" pitchFamily="49" charset="0"/>
              </a:rPr>
              <a:t>' </a:t>
            </a:r>
            <a:r>
              <a:rPr lang="en-US" sz="1600" dirty="0">
                <a:solidFill>
                  <a:schemeClr val="tx2"/>
                </a:solidFill>
                <a:latin typeface="Lucida Console" pitchFamily="49" charset="0"/>
              </a:rPr>
              <a:t>INTO TABLE </a:t>
            </a:r>
            <a:r>
              <a:rPr lang="pl-PL" sz="1600" dirty="0" err="1" smtClean="0">
                <a:latin typeface="Lucida Console" pitchFamily="49" charset="0"/>
              </a:rPr>
              <a:t>Categories</a:t>
            </a:r>
            <a:r>
              <a:rPr lang="en-US" sz="1600" dirty="0" smtClean="0">
                <a:latin typeface="Lucida Console" pitchFamily="49" charset="0"/>
              </a:rPr>
              <a:t> </a:t>
            </a:r>
            <a:r>
              <a:rPr lang="en-US" sz="1600" dirty="0">
                <a:latin typeface="Lucida Console" pitchFamily="49" charset="0"/>
              </a:rPr>
              <a:t>LINES TERMINATED BY '\r\n';</a:t>
            </a:r>
            <a:endParaRPr lang="pl-PL" sz="16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26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2"/>
                </a:solidFill>
              </a:rPr>
              <a:t>4a. Wtyczka </a:t>
            </a:r>
            <a:r>
              <a:rPr lang="pl-PL" dirty="0" smtClean="0">
                <a:solidFill>
                  <a:schemeClr val="tx2"/>
                </a:solidFill>
              </a:rPr>
              <a:t>do </a:t>
            </a:r>
            <a:r>
              <a:rPr lang="pl-PL" dirty="0" err="1" smtClean="0">
                <a:solidFill>
                  <a:schemeClr val="tx2"/>
                </a:solidFill>
              </a:rPr>
              <a:t>Eclipsa</a:t>
            </a:r>
            <a:r>
              <a:rPr lang="pl-PL" dirty="0" smtClean="0">
                <a:solidFill>
                  <a:schemeClr val="tx2"/>
                </a:solidFill>
              </a:rPr>
              <a:t> </a:t>
            </a:r>
            <a:endParaRPr lang="pl-PL" dirty="0">
              <a:solidFill>
                <a:schemeClr val="tx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09405"/>
            <a:ext cx="5230024" cy="469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3"/>
          <p:cNvSpPr/>
          <p:nvPr/>
        </p:nvSpPr>
        <p:spPr>
          <a:xfrm>
            <a:off x="251520" y="6180166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http://download.jboss.org/jbosstools/updates/stable/juno/</a:t>
            </a:r>
          </a:p>
        </p:txBody>
      </p:sp>
    </p:spTree>
    <p:extLst>
      <p:ext uri="{BB962C8B-B14F-4D97-AF65-F5344CB8AC3E}">
        <p14:creationId xmlns:p14="http://schemas.microsoft.com/office/powerpoint/2010/main" val="406513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2"/>
                </a:solidFill>
              </a:rPr>
              <a:t>4b. </a:t>
            </a:r>
            <a:r>
              <a:rPr lang="pl-PL" dirty="0" smtClean="0">
                <a:solidFill>
                  <a:schemeClr val="tx2"/>
                </a:solidFill>
              </a:rPr>
              <a:t>Nowe </a:t>
            </a:r>
            <a:r>
              <a:rPr lang="pl-PL" dirty="0" smtClean="0">
                <a:solidFill>
                  <a:schemeClr val="tx2"/>
                </a:solidFill>
              </a:rPr>
              <a:t>połączenie</a:t>
            </a:r>
            <a:endParaRPr lang="pl-PL" dirty="0">
              <a:solidFill>
                <a:schemeClr val="tx2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51" y="1190650"/>
            <a:ext cx="8747937" cy="5507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18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2"/>
                </a:solidFill>
              </a:rPr>
              <a:t>4c. </a:t>
            </a:r>
            <a:r>
              <a:rPr lang="pl-PL" dirty="0" smtClean="0">
                <a:solidFill>
                  <a:schemeClr val="tx2"/>
                </a:solidFill>
              </a:rPr>
              <a:t>Sterownik</a:t>
            </a:r>
            <a:endParaRPr lang="pl-PL" dirty="0">
              <a:solidFill>
                <a:schemeClr val="tx2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90373"/>
            <a:ext cx="8547323" cy="4995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3"/>
          <p:cNvSpPr/>
          <p:nvPr/>
        </p:nvSpPr>
        <p:spPr>
          <a:xfrm>
            <a:off x="4139952" y="6385659"/>
            <a:ext cx="5004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http://www.mysql.com/downloads/connector/j/</a:t>
            </a:r>
          </a:p>
        </p:txBody>
      </p:sp>
    </p:spTree>
    <p:extLst>
      <p:ext uri="{BB962C8B-B14F-4D97-AF65-F5344CB8AC3E}">
        <p14:creationId xmlns:p14="http://schemas.microsoft.com/office/powerpoint/2010/main" val="398581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2"/>
                </a:solidFill>
              </a:rPr>
              <a:t>Agenda</a:t>
            </a:r>
            <a:endParaRPr lang="pl-PL" dirty="0">
              <a:solidFill>
                <a:schemeClr val="tx2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71600" y="1600200"/>
            <a:ext cx="7715200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 smtClean="0"/>
              <a:t>Słowo o MySQL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Słowo o </a:t>
            </a:r>
            <a:r>
              <a:rPr lang="pl-PL" dirty="0" err="1" smtClean="0"/>
              <a:t>Hibernate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Instalacja, konfiguracja </a:t>
            </a:r>
            <a:r>
              <a:rPr lang="pl-PL" dirty="0" err="1" smtClean="0"/>
              <a:t>MySQLa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Podstawowe instrukcje – stworzenie bazy danych, tabel, wypełnienie ich danymi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 smtClean="0"/>
              <a:t>Hibernate</a:t>
            </a:r>
            <a:r>
              <a:rPr lang="pl-PL" dirty="0"/>
              <a:t> </a:t>
            </a:r>
            <a:r>
              <a:rPr lang="pl-PL" dirty="0" smtClean="0"/>
              <a:t>– nawiązanie połączenia z bazą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Pliki konfiguracyjne, mapujące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Szablon aplikacji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CRUD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Źródła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54424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tx2"/>
                </a:solidFill>
              </a:rPr>
              <a:t>4d. </a:t>
            </a:r>
            <a:r>
              <a:rPr lang="pl-PL" dirty="0" smtClean="0">
                <a:solidFill>
                  <a:schemeClr val="tx2"/>
                </a:solidFill>
              </a:rPr>
              <a:t>Ping</a:t>
            </a:r>
            <a:endParaRPr lang="pl-PL" dirty="0">
              <a:solidFill>
                <a:schemeClr val="tx2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85172"/>
            <a:ext cx="7373068" cy="5451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250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2"/>
                </a:solidFill>
              </a:rPr>
              <a:t>5a. hibernate.cfg.xml</a:t>
            </a:r>
            <a:endParaRPr lang="pl-PL" dirty="0">
              <a:solidFill>
                <a:schemeClr val="tx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9" y="1340768"/>
            <a:ext cx="8620125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485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2"/>
                </a:solidFill>
              </a:rPr>
              <a:t>5b. POJO </a:t>
            </a:r>
            <a:r>
              <a:rPr lang="pl-PL" dirty="0" smtClean="0">
                <a:solidFill>
                  <a:schemeClr val="tx2"/>
                </a:solidFill>
              </a:rPr>
              <a:t>+ </a:t>
            </a:r>
            <a:r>
              <a:rPr lang="pl-PL" dirty="0" err="1" smtClean="0">
                <a:solidFill>
                  <a:schemeClr val="tx2"/>
                </a:solidFill>
              </a:rPr>
              <a:t>mapping</a:t>
            </a:r>
            <a:r>
              <a:rPr lang="pl-PL" dirty="0" smtClean="0">
                <a:solidFill>
                  <a:schemeClr val="tx2"/>
                </a:solidFill>
              </a:rPr>
              <a:t> file</a:t>
            </a:r>
            <a:endParaRPr lang="pl-PL" dirty="0">
              <a:solidFill>
                <a:schemeClr val="tx2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5632"/>
            <a:ext cx="8604448" cy="5643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87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2"/>
                </a:solidFill>
              </a:rPr>
              <a:t>5c. Order.hbm.xml</a:t>
            </a:r>
            <a:endParaRPr lang="pl-PL" dirty="0">
              <a:solidFill>
                <a:schemeClr val="tx2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2" y="1340768"/>
            <a:ext cx="901065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941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2"/>
                </a:solidFill>
              </a:rPr>
              <a:t>5d. </a:t>
            </a:r>
            <a:r>
              <a:rPr lang="pl-PL" dirty="0" err="1" smtClean="0">
                <a:solidFill>
                  <a:schemeClr val="tx2"/>
                </a:solidFill>
              </a:rPr>
              <a:t>Session</a:t>
            </a:r>
            <a:r>
              <a:rPr lang="pl-PL" dirty="0" smtClean="0">
                <a:solidFill>
                  <a:schemeClr val="tx2"/>
                </a:solidFill>
              </a:rPr>
              <a:t> </a:t>
            </a:r>
            <a:r>
              <a:rPr lang="pl-PL" dirty="0" err="1" smtClean="0">
                <a:solidFill>
                  <a:schemeClr val="tx2"/>
                </a:solidFill>
              </a:rPr>
              <a:t>Factory</a:t>
            </a:r>
            <a:endParaRPr lang="pl-PL" dirty="0">
              <a:solidFill>
                <a:schemeClr val="tx2"/>
              </a:solidFill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269412" y="1988840"/>
            <a:ext cx="849694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 err="1">
                <a:latin typeface="Lucida Console" pitchFamily="49" charset="0"/>
              </a:rPr>
              <a:t>private</a:t>
            </a:r>
            <a:r>
              <a:rPr lang="pl-PL" sz="1400" dirty="0">
                <a:latin typeface="Lucida Console" pitchFamily="49" charset="0"/>
              </a:rPr>
              <a:t> </a:t>
            </a:r>
            <a:r>
              <a:rPr lang="pl-PL" sz="1400" dirty="0" err="1">
                <a:latin typeface="Lucida Console" pitchFamily="49" charset="0"/>
              </a:rPr>
              <a:t>static</a:t>
            </a:r>
            <a:r>
              <a:rPr lang="pl-PL" sz="1400" dirty="0">
                <a:latin typeface="Lucida Console" pitchFamily="49" charset="0"/>
              </a:rPr>
              <a:t> </a:t>
            </a:r>
            <a:r>
              <a:rPr lang="pl-PL" sz="1400" dirty="0" err="1">
                <a:latin typeface="Lucida Console" pitchFamily="49" charset="0"/>
              </a:rPr>
              <a:t>SessionFactory</a:t>
            </a:r>
            <a:r>
              <a:rPr lang="pl-PL" sz="1400" dirty="0">
                <a:latin typeface="Lucida Console" pitchFamily="49" charset="0"/>
              </a:rPr>
              <a:t> </a:t>
            </a:r>
            <a:r>
              <a:rPr lang="pl-PL" sz="1400" dirty="0" err="1">
                <a:latin typeface="Lucida Console" pitchFamily="49" charset="0"/>
              </a:rPr>
              <a:t>sessionFactory</a:t>
            </a:r>
            <a:r>
              <a:rPr lang="pl-PL" sz="1400" dirty="0">
                <a:latin typeface="Lucida Console" pitchFamily="49" charset="0"/>
              </a:rPr>
              <a:t>;</a:t>
            </a:r>
          </a:p>
          <a:p>
            <a:r>
              <a:rPr lang="pl-PL" sz="1400" dirty="0" err="1">
                <a:latin typeface="Lucida Console" pitchFamily="49" charset="0"/>
              </a:rPr>
              <a:t>private</a:t>
            </a:r>
            <a:r>
              <a:rPr lang="pl-PL" sz="1400" dirty="0">
                <a:latin typeface="Lucida Console" pitchFamily="49" charset="0"/>
              </a:rPr>
              <a:t> </a:t>
            </a:r>
            <a:r>
              <a:rPr lang="pl-PL" sz="1400" dirty="0" err="1">
                <a:latin typeface="Lucida Console" pitchFamily="49" charset="0"/>
              </a:rPr>
              <a:t>static</a:t>
            </a:r>
            <a:r>
              <a:rPr lang="pl-PL" sz="1400" dirty="0">
                <a:latin typeface="Lucida Console" pitchFamily="49" charset="0"/>
              </a:rPr>
              <a:t> </a:t>
            </a:r>
            <a:r>
              <a:rPr lang="pl-PL" sz="1400" dirty="0" err="1">
                <a:latin typeface="Lucida Console" pitchFamily="49" charset="0"/>
              </a:rPr>
              <a:t>ServiceRegistry</a:t>
            </a:r>
            <a:r>
              <a:rPr lang="pl-PL" sz="1400" dirty="0">
                <a:latin typeface="Lucida Console" pitchFamily="49" charset="0"/>
              </a:rPr>
              <a:t> </a:t>
            </a:r>
            <a:r>
              <a:rPr lang="pl-PL" sz="1400" dirty="0" err="1">
                <a:latin typeface="Lucida Console" pitchFamily="49" charset="0"/>
              </a:rPr>
              <a:t>serviceRegistry</a:t>
            </a:r>
            <a:r>
              <a:rPr lang="pl-PL" sz="1400" dirty="0">
                <a:latin typeface="Lucida Console" pitchFamily="49" charset="0"/>
              </a:rPr>
              <a:t>;</a:t>
            </a:r>
          </a:p>
          <a:p>
            <a:endParaRPr lang="pl-PL" sz="1400" dirty="0">
              <a:latin typeface="Lucida Console" pitchFamily="49" charset="0"/>
            </a:endParaRPr>
          </a:p>
          <a:p>
            <a:r>
              <a:rPr lang="pl-PL" sz="1400" dirty="0" err="1">
                <a:latin typeface="Lucida Console" pitchFamily="49" charset="0"/>
              </a:rPr>
              <a:t>private</a:t>
            </a:r>
            <a:r>
              <a:rPr lang="pl-PL" sz="1400" dirty="0">
                <a:latin typeface="Lucida Console" pitchFamily="49" charset="0"/>
              </a:rPr>
              <a:t> </a:t>
            </a:r>
            <a:r>
              <a:rPr lang="pl-PL" sz="1400" dirty="0" err="1">
                <a:latin typeface="Lucida Console" pitchFamily="49" charset="0"/>
              </a:rPr>
              <a:t>static</a:t>
            </a:r>
            <a:r>
              <a:rPr lang="pl-PL" sz="1400" dirty="0">
                <a:latin typeface="Lucida Console" pitchFamily="49" charset="0"/>
              </a:rPr>
              <a:t> </a:t>
            </a:r>
            <a:r>
              <a:rPr lang="pl-PL" sz="1400" dirty="0" err="1">
                <a:latin typeface="Lucida Console" pitchFamily="49" charset="0"/>
              </a:rPr>
              <a:t>SessionFactory</a:t>
            </a:r>
            <a:r>
              <a:rPr lang="pl-PL" sz="1400" dirty="0">
                <a:latin typeface="Lucida Console" pitchFamily="49" charset="0"/>
              </a:rPr>
              <a:t> </a:t>
            </a:r>
            <a:r>
              <a:rPr lang="pl-PL" sz="1400" dirty="0" err="1">
                <a:latin typeface="Lucida Console" pitchFamily="49" charset="0"/>
              </a:rPr>
              <a:t>buildSessionFactory</a:t>
            </a:r>
            <a:r>
              <a:rPr lang="pl-PL" sz="1400" dirty="0">
                <a:latin typeface="Lucida Console" pitchFamily="49" charset="0"/>
              </a:rPr>
              <a:t>() {</a:t>
            </a:r>
          </a:p>
          <a:p>
            <a:pPr lvl="1"/>
            <a:r>
              <a:rPr lang="pl-PL" sz="1400" dirty="0" err="1">
                <a:latin typeface="Lucida Console" pitchFamily="49" charset="0"/>
              </a:rPr>
              <a:t>try</a:t>
            </a:r>
            <a:r>
              <a:rPr lang="pl-PL" sz="1400" dirty="0">
                <a:latin typeface="Lucida Console" pitchFamily="49" charset="0"/>
              </a:rPr>
              <a:t> {</a:t>
            </a:r>
          </a:p>
          <a:p>
            <a:pPr lvl="2"/>
            <a:r>
              <a:rPr lang="en-US" sz="1400" dirty="0">
                <a:latin typeface="Lucida Console" pitchFamily="49" charset="0"/>
              </a:rPr>
              <a:t>// Create the </a:t>
            </a:r>
            <a:r>
              <a:rPr lang="en-US" sz="1400" dirty="0" err="1">
                <a:latin typeface="Lucida Console" pitchFamily="49" charset="0"/>
              </a:rPr>
              <a:t>SessionFactory</a:t>
            </a:r>
            <a:r>
              <a:rPr lang="en-US" sz="1400" dirty="0">
                <a:latin typeface="Lucida Console" pitchFamily="49" charset="0"/>
              </a:rPr>
              <a:t> from hibernate.cfg.xml</a:t>
            </a:r>
          </a:p>
          <a:p>
            <a:pPr lvl="2"/>
            <a:r>
              <a:rPr lang="pl-PL" sz="1400" dirty="0" err="1">
                <a:solidFill>
                  <a:schemeClr val="tx2"/>
                </a:solidFill>
                <a:latin typeface="Lucida Console" pitchFamily="49" charset="0"/>
              </a:rPr>
              <a:t>Configuration</a:t>
            </a:r>
            <a:r>
              <a:rPr lang="pl-PL" sz="1400" dirty="0">
                <a:solidFill>
                  <a:schemeClr val="tx2"/>
                </a:solidFill>
                <a:latin typeface="Lucida Console" pitchFamily="49" charset="0"/>
              </a:rPr>
              <a:t> </a:t>
            </a:r>
            <a:r>
              <a:rPr lang="pl-PL" sz="1400" dirty="0" err="1">
                <a:solidFill>
                  <a:schemeClr val="tx2"/>
                </a:solidFill>
                <a:latin typeface="Lucida Console" pitchFamily="49" charset="0"/>
              </a:rPr>
              <a:t>configuration</a:t>
            </a:r>
            <a:r>
              <a:rPr lang="pl-PL" sz="1400" dirty="0">
                <a:solidFill>
                  <a:schemeClr val="tx2"/>
                </a:solidFill>
                <a:latin typeface="Lucida Console" pitchFamily="49" charset="0"/>
              </a:rPr>
              <a:t> = </a:t>
            </a:r>
            <a:r>
              <a:rPr lang="pl-PL" sz="1400" dirty="0" err="1">
                <a:solidFill>
                  <a:schemeClr val="tx2"/>
                </a:solidFill>
                <a:latin typeface="Lucida Console" pitchFamily="49" charset="0"/>
              </a:rPr>
              <a:t>new</a:t>
            </a:r>
            <a:r>
              <a:rPr lang="pl-PL" sz="1400" dirty="0">
                <a:solidFill>
                  <a:schemeClr val="tx2"/>
                </a:solidFill>
                <a:latin typeface="Lucida Console" pitchFamily="49" charset="0"/>
              </a:rPr>
              <a:t> </a:t>
            </a:r>
            <a:r>
              <a:rPr lang="pl-PL" sz="1400" dirty="0" err="1">
                <a:solidFill>
                  <a:schemeClr val="tx2"/>
                </a:solidFill>
                <a:latin typeface="Lucida Console" pitchFamily="49" charset="0"/>
              </a:rPr>
              <a:t>Configuration</a:t>
            </a:r>
            <a:r>
              <a:rPr lang="pl-PL" sz="1400" dirty="0">
                <a:solidFill>
                  <a:schemeClr val="tx2"/>
                </a:solidFill>
                <a:latin typeface="Lucida Console" pitchFamily="49" charset="0"/>
              </a:rPr>
              <a:t>().</a:t>
            </a:r>
            <a:r>
              <a:rPr lang="pl-PL" sz="1400" dirty="0" err="1">
                <a:solidFill>
                  <a:schemeClr val="tx2"/>
                </a:solidFill>
                <a:latin typeface="Lucida Console" pitchFamily="49" charset="0"/>
              </a:rPr>
              <a:t>configure</a:t>
            </a:r>
            <a:r>
              <a:rPr lang="pl-PL" sz="1400" dirty="0">
                <a:solidFill>
                  <a:schemeClr val="tx2"/>
                </a:solidFill>
                <a:latin typeface="Lucida Console" pitchFamily="49" charset="0"/>
              </a:rPr>
              <a:t>();</a:t>
            </a:r>
          </a:p>
          <a:p>
            <a:pPr lvl="1"/>
            <a:endParaRPr lang="pl-PL" sz="1400" dirty="0">
              <a:latin typeface="Lucida Console" pitchFamily="49" charset="0"/>
            </a:endParaRPr>
          </a:p>
          <a:p>
            <a:pPr lvl="2"/>
            <a:r>
              <a:rPr lang="pl-PL" sz="1400" dirty="0" err="1">
                <a:solidFill>
                  <a:schemeClr val="tx2"/>
                </a:solidFill>
                <a:latin typeface="Lucida Console" pitchFamily="49" charset="0"/>
              </a:rPr>
              <a:t>serviceRegistry</a:t>
            </a:r>
            <a:r>
              <a:rPr lang="pl-PL" sz="1400" dirty="0">
                <a:solidFill>
                  <a:schemeClr val="tx2"/>
                </a:solidFill>
                <a:latin typeface="Lucida Console" pitchFamily="49" charset="0"/>
              </a:rPr>
              <a:t> = </a:t>
            </a:r>
            <a:r>
              <a:rPr lang="pl-PL" sz="1400" dirty="0" err="1">
                <a:solidFill>
                  <a:schemeClr val="tx2"/>
                </a:solidFill>
                <a:latin typeface="Lucida Console" pitchFamily="49" charset="0"/>
              </a:rPr>
              <a:t>new</a:t>
            </a:r>
            <a:r>
              <a:rPr lang="pl-PL" sz="1400" dirty="0">
                <a:solidFill>
                  <a:schemeClr val="tx2"/>
                </a:solidFill>
                <a:latin typeface="Lucida Console" pitchFamily="49" charset="0"/>
              </a:rPr>
              <a:t> </a:t>
            </a:r>
            <a:r>
              <a:rPr lang="pl-PL" sz="1400" dirty="0" err="1">
                <a:solidFill>
                  <a:schemeClr val="tx2"/>
                </a:solidFill>
                <a:latin typeface="Lucida Console" pitchFamily="49" charset="0"/>
              </a:rPr>
              <a:t>ServiceRegistryBuilder</a:t>
            </a:r>
            <a:r>
              <a:rPr lang="pl-PL" sz="1400" dirty="0">
                <a:solidFill>
                  <a:schemeClr val="tx2"/>
                </a:solidFill>
                <a:latin typeface="Lucida Console" pitchFamily="49" charset="0"/>
              </a:rPr>
              <a:t>().</a:t>
            </a:r>
            <a:r>
              <a:rPr lang="pl-PL" sz="1400" dirty="0" err="1">
                <a:solidFill>
                  <a:schemeClr val="tx2"/>
                </a:solidFill>
                <a:latin typeface="Lucida Console" pitchFamily="49" charset="0"/>
              </a:rPr>
              <a:t>applySettings</a:t>
            </a:r>
            <a:r>
              <a:rPr lang="pl-PL" sz="1400" dirty="0">
                <a:solidFill>
                  <a:schemeClr val="tx2"/>
                </a:solidFill>
                <a:latin typeface="Lucida Console" pitchFamily="49" charset="0"/>
              </a:rPr>
              <a:t>(</a:t>
            </a:r>
          </a:p>
          <a:p>
            <a:pPr lvl="2"/>
            <a:r>
              <a:rPr lang="pl-PL" sz="1400" dirty="0" err="1">
                <a:solidFill>
                  <a:schemeClr val="tx2"/>
                </a:solidFill>
                <a:latin typeface="Lucida Console" pitchFamily="49" charset="0"/>
              </a:rPr>
              <a:t>configuration.getProperties</a:t>
            </a:r>
            <a:r>
              <a:rPr lang="pl-PL" sz="1400" dirty="0">
                <a:solidFill>
                  <a:schemeClr val="tx2"/>
                </a:solidFill>
                <a:latin typeface="Lucida Console" pitchFamily="49" charset="0"/>
              </a:rPr>
              <a:t>()).</a:t>
            </a:r>
            <a:r>
              <a:rPr lang="pl-PL" sz="1400" dirty="0" err="1">
                <a:solidFill>
                  <a:schemeClr val="tx2"/>
                </a:solidFill>
                <a:latin typeface="Lucida Console" pitchFamily="49" charset="0"/>
              </a:rPr>
              <a:t>buildServiceRegistry</a:t>
            </a:r>
            <a:r>
              <a:rPr lang="pl-PL" sz="1400" dirty="0">
                <a:solidFill>
                  <a:schemeClr val="tx2"/>
                </a:solidFill>
                <a:latin typeface="Lucida Console" pitchFamily="49" charset="0"/>
              </a:rPr>
              <a:t>();</a:t>
            </a:r>
          </a:p>
          <a:p>
            <a:pPr lvl="2"/>
            <a:r>
              <a:rPr lang="pl-PL" sz="1400" dirty="0" err="1">
                <a:solidFill>
                  <a:schemeClr val="tx2"/>
                </a:solidFill>
                <a:latin typeface="Lucida Console" pitchFamily="49" charset="0"/>
              </a:rPr>
              <a:t>sessionFactory</a:t>
            </a:r>
            <a:r>
              <a:rPr lang="pl-PL" sz="1400" dirty="0">
                <a:solidFill>
                  <a:schemeClr val="tx2"/>
                </a:solidFill>
                <a:latin typeface="Lucida Console" pitchFamily="49" charset="0"/>
              </a:rPr>
              <a:t> = </a:t>
            </a:r>
            <a:r>
              <a:rPr lang="pl-PL" sz="1400" dirty="0" err="1">
                <a:solidFill>
                  <a:schemeClr val="tx2"/>
                </a:solidFill>
                <a:latin typeface="Lucida Console" pitchFamily="49" charset="0"/>
              </a:rPr>
              <a:t>configuration.buildSessionFactory</a:t>
            </a:r>
            <a:r>
              <a:rPr lang="pl-PL" sz="1400" dirty="0">
                <a:solidFill>
                  <a:schemeClr val="tx2"/>
                </a:solidFill>
                <a:latin typeface="Lucida Console" pitchFamily="49" charset="0"/>
              </a:rPr>
              <a:t>(</a:t>
            </a:r>
            <a:r>
              <a:rPr lang="pl-PL" sz="1400" dirty="0" err="1">
                <a:solidFill>
                  <a:schemeClr val="tx2"/>
                </a:solidFill>
                <a:latin typeface="Lucida Console" pitchFamily="49" charset="0"/>
              </a:rPr>
              <a:t>serviceRegistry</a:t>
            </a:r>
            <a:r>
              <a:rPr lang="pl-PL" sz="1400" dirty="0">
                <a:solidFill>
                  <a:schemeClr val="tx2"/>
                </a:solidFill>
                <a:latin typeface="Lucida Console" pitchFamily="49" charset="0"/>
              </a:rPr>
              <a:t>);</a:t>
            </a:r>
          </a:p>
          <a:p>
            <a:pPr lvl="2"/>
            <a:endParaRPr lang="pl-PL" sz="1400" dirty="0">
              <a:latin typeface="Lucida Console" pitchFamily="49" charset="0"/>
            </a:endParaRPr>
          </a:p>
          <a:p>
            <a:pPr lvl="2"/>
            <a:r>
              <a:rPr lang="pl-PL" sz="1400" dirty="0">
                <a:latin typeface="Lucida Console" pitchFamily="49" charset="0"/>
              </a:rPr>
              <a:t>return </a:t>
            </a:r>
            <a:r>
              <a:rPr lang="pl-PL" sz="1400" dirty="0" err="1">
                <a:latin typeface="Lucida Console" pitchFamily="49" charset="0"/>
              </a:rPr>
              <a:t>sessionFactory</a:t>
            </a:r>
            <a:r>
              <a:rPr lang="pl-PL" sz="1400" dirty="0">
                <a:latin typeface="Lucida Console" pitchFamily="49" charset="0"/>
              </a:rPr>
              <a:t>;</a:t>
            </a:r>
          </a:p>
          <a:p>
            <a:pPr lvl="1"/>
            <a:r>
              <a:rPr lang="pl-PL" sz="1400" dirty="0">
                <a:latin typeface="Lucida Console" pitchFamily="49" charset="0"/>
              </a:rPr>
              <a:t>} </a:t>
            </a:r>
            <a:r>
              <a:rPr lang="pl-PL" sz="1400" dirty="0" err="1">
                <a:latin typeface="Lucida Console" pitchFamily="49" charset="0"/>
              </a:rPr>
              <a:t>catch</a:t>
            </a:r>
            <a:r>
              <a:rPr lang="pl-PL" sz="1400" dirty="0">
                <a:latin typeface="Lucida Console" pitchFamily="49" charset="0"/>
              </a:rPr>
              <a:t> (</a:t>
            </a:r>
            <a:r>
              <a:rPr lang="pl-PL" sz="1400" dirty="0" err="1">
                <a:latin typeface="Lucida Console" pitchFamily="49" charset="0"/>
              </a:rPr>
              <a:t>HibernateException</a:t>
            </a:r>
            <a:r>
              <a:rPr lang="pl-PL" sz="1400" dirty="0">
                <a:latin typeface="Lucida Console" pitchFamily="49" charset="0"/>
              </a:rPr>
              <a:t> he) {</a:t>
            </a:r>
          </a:p>
          <a:p>
            <a:pPr lvl="1"/>
            <a:r>
              <a:rPr lang="pl-PL" sz="1400" dirty="0" smtClean="0">
                <a:latin typeface="Lucida Console" pitchFamily="49" charset="0"/>
              </a:rPr>
              <a:t>	</a:t>
            </a:r>
            <a:r>
              <a:rPr lang="pl-PL" sz="1400" dirty="0" err="1" smtClean="0">
                <a:latin typeface="Lucida Console" pitchFamily="49" charset="0"/>
              </a:rPr>
              <a:t>throw</a:t>
            </a:r>
            <a:r>
              <a:rPr lang="pl-PL" sz="1400" dirty="0" smtClean="0">
                <a:latin typeface="Lucida Console" pitchFamily="49" charset="0"/>
              </a:rPr>
              <a:t> </a:t>
            </a:r>
            <a:r>
              <a:rPr lang="pl-PL" sz="1400" dirty="0" err="1">
                <a:latin typeface="Lucida Console" pitchFamily="49" charset="0"/>
              </a:rPr>
              <a:t>new</a:t>
            </a:r>
            <a:r>
              <a:rPr lang="pl-PL" sz="1400" dirty="0">
                <a:latin typeface="Lucida Console" pitchFamily="49" charset="0"/>
              </a:rPr>
              <a:t> </a:t>
            </a:r>
            <a:r>
              <a:rPr lang="pl-PL" sz="1400" dirty="0" err="1">
                <a:latin typeface="Lucida Console" pitchFamily="49" charset="0"/>
              </a:rPr>
              <a:t>ExceptionInInitializerError</a:t>
            </a:r>
            <a:r>
              <a:rPr lang="pl-PL" sz="1400" dirty="0">
                <a:latin typeface="Lucida Console" pitchFamily="49" charset="0"/>
              </a:rPr>
              <a:t>(he);</a:t>
            </a:r>
          </a:p>
          <a:p>
            <a:pPr lvl="1"/>
            <a:r>
              <a:rPr lang="pl-PL" sz="1400" dirty="0">
                <a:latin typeface="Lucida Console" pitchFamily="49" charset="0"/>
              </a:rPr>
              <a:t>}</a:t>
            </a:r>
          </a:p>
          <a:p>
            <a:r>
              <a:rPr lang="pl-PL" sz="1400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271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93204" y="233762"/>
            <a:ext cx="8229600" cy="1143000"/>
          </a:xfrm>
        </p:spPr>
        <p:txBody>
          <a:bodyPr/>
          <a:lstStyle/>
          <a:p>
            <a:r>
              <a:rPr lang="pl-PL" dirty="0" smtClean="0">
                <a:solidFill>
                  <a:schemeClr val="tx2"/>
                </a:solidFill>
              </a:rPr>
              <a:t>6. Transakcje</a:t>
            </a:r>
            <a:endParaRPr lang="pl-PL" dirty="0">
              <a:solidFill>
                <a:schemeClr val="tx2"/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899592" y="1237177"/>
            <a:ext cx="74168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chemeClr val="tx2"/>
                </a:solidFill>
                <a:latin typeface="Lucida Console" pitchFamily="49" charset="0"/>
              </a:rPr>
              <a:t>Transaction</a:t>
            </a:r>
            <a:r>
              <a:rPr lang="pl-PL" dirty="0">
                <a:solidFill>
                  <a:schemeClr val="tx2"/>
                </a:solidFill>
                <a:latin typeface="Lucida Console" pitchFamily="49" charset="0"/>
              </a:rPr>
              <a:t> </a:t>
            </a:r>
            <a:r>
              <a:rPr lang="pl-PL" dirty="0" err="1">
                <a:solidFill>
                  <a:schemeClr val="tx2"/>
                </a:solidFill>
                <a:latin typeface="Lucida Console" pitchFamily="49" charset="0"/>
              </a:rPr>
              <a:t>trns</a:t>
            </a:r>
            <a:r>
              <a:rPr lang="pl-PL" dirty="0">
                <a:solidFill>
                  <a:schemeClr val="tx2"/>
                </a:solidFill>
                <a:latin typeface="Lucida Console" pitchFamily="49" charset="0"/>
              </a:rPr>
              <a:t> = </a:t>
            </a:r>
            <a:r>
              <a:rPr lang="pl-PL" dirty="0" err="1">
                <a:solidFill>
                  <a:schemeClr val="tx2"/>
                </a:solidFill>
                <a:latin typeface="Lucida Console" pitchFamily="49" charset="0"/>
              </a:rPr>
              <a:t>null</a:t>
            </a:r>
            <a:r>
              <a:rPr lang="pl-PL" dirty="0">
                <a:solidFill>
                  <a:schemeClr val="tx2"/>
                </a:solidFill>
                <a:latin typeface="Lucida Console" pitchFamily="49" charset="0"/>
              </a:rPr>
              <a:t>;</a:t>
            </a:r>
          </a:p>
          <a:p>
            <a:r>
              <a:rPr lang="pl-PL" dirty="0" err="1">
                <a:solidFill>
                  <a:schemeClr val="tx2"/>
                </a:solidFill>
                <a:latin typeface="Lucida Console" pitchFamily="49" charset="0"/>
              </a:rPr>
              <a:t>Session</a:t>
            </a:r>
            <a:r>
              <a:rPr lang="pl-PL" dirty="0">
                <a:solidFill>
                  <a:schemeClr val="tx2"/>
                </a:solidFill>
                <a:latin typeface="Lucida Console" pitchFamily="49" charset="0"/>
              </a:rPr>
              <a:t> </a:t>
            </a:r>
            <a:r>
              <a:rPr lang="pl-PL" dirty="0" err="1">
                <a:solidFill>
                  <a:schemeClr val="tx2"/>
                </a:solidFill>
                <a:latin typeface="Lucida Console" pitchFamily="49" charset="0"/>
              </a:rPr>
              <a:t>session</a:t>
            </a:r>
            <a:r>
              <a:rPr lang="pl-PL" dirty="0">
                <a:solidFill>
                  <a:schemeClr val="tx2"/>
                </a:solidFill>
                <a:latin typeface="Lucida Console" pitchFamily="49" charset="0"/>
              </a:rPr>
              <a:t> = </a:t>
            </a:r>
            <a:r>
              <a:rPr lang="pl-PL" dirty="0" err="1">
                <a:solidFill>
                  <a:schemeClr val="tx2"/>
                </a:solidFill>
                <a:latin typeface="Lucida Console" pitchFamily="49" charset="0"/>
              </a:rPr>
              <a:t>HibernateUtil.</a:t>
            </a:r>
            <a:r>
              <a:rPr lang="pl-PL" i="1" dirty="0" err="1">
                <a:solidFill>
                  <a:schemeClr val="tx2"/>
                </a:solidFill>
                <a:latin typeface="Lucida Console" pitchFamily="49" charset="0"/>
              </a:rPr>
              <a:t>getSessionFactory</a:t>
            </a:r>
            <a:r>
              <a:rPr lang="pl-PL" i="1" dirty="0">
                <a:solidFill>
                  <a:schemeClr val="tx2"/>
                </a:solidFill>
                <a:latin typeface="Lucida Console" pitchFamily="49" charset="0"/>
              </a:rPr>
              <a:t>().</a:t>
            </a:r>
            <a:r>
              <a:rPr lang="pl-PL" i="1" dirty="0" err="1">
                <a:solidFill>
                  <a:schemeClr val="tx2"/>
                </a:solidFill>
                <a:latin typeface="Lucida Console" pitchFamily="49" charset="0"/>
              </a:rPr>
              <a:t>openSession</a:t>
            </a:r>
            <a:r>
              <a:rPr lang="pl-PL" i="1" dirty="0" smtClean="0">
                <a:solidFill>
                  <a:schemeClr val="tx2"/>
                </a:solidFill>
                <a:latin typeface="Lucida Console" pitchFamily="49" charset="0"/>
              </a:rPr>
              <a:t>();</a:t>
            </a:r>
          </a:p>
          <a:p>
            <a:endParaRPr lang="pl-PL" i="1" dirty="0">
              <a:latin typeface="Lucida Console" pitchFamily="49" charset="0"/>
            </a:endParaRPr>
          </a:p>
          <a:p>
            <a:r>
              <a:rPr lang="pl-PL" dirty="0" err="1">
                <a:latin typeface="Lucida Console" pitchFamily="49" charset="0"/>
              </a:rPr>
              <a:t>try</a:t>
            </a:r>
            <a:r>
              <a:rPr lang="pl-PL" dirty="0">
                <a:latin typeface="Lucida Console" pitchFamily="49" charset="0"/>
              </a:rPr>
              <a:t> {</a:t>
            </a:r>
          </a:p>
          <a:p>
            <a:r>
              <a:rPr lang="pl-PL" dirty="0" smtClean="0">
                <a:latin typeface="Lucida Console" pitchFamily="49" charset="0"/>
              </a:rPr>
              <a:t>	</a:t>
            </a:r>
            <a:r>
              <a:rPr lang="pl-PL" dirty="0" err="1" smtClean="0">
                <a:solidFill>
                  <a:schemeClr val="tx2"/>
                </a:solidFill>
                <a:latin typeface="Lucida Console" pitchFamily="49" charset="0"/>
              </a:rPr>
              <a:t>trns</a:t>
            </a:r>
            <a:r>
              <a:rPr lang="pl-PL" dirty="0" smtClean="0">
                <a:solidFill>
                  <a:schemeClr val="tx2"/>
                </a:solidFill>
                <a:latin typeface="Lucida Console" pitchFamily="49" charset="0"/>
              </a:rPr>
              <a:t> </a:t>
            </a:r>
            <a:r>
              <a:rPr lang="pl-PL" dirty="0">
                <a:solidFill>
                  <a:schemeClr val="tx2"/>
                </a:solidFill>
                <a:latin typeface="Lucida Console" pitchFamily="49" charset="0"/>
              </a:rPr>
              <a:t>= </a:t>
            </a:r>
            <a:r>
              <a:rPr lang="pl-PL" dirty="0" err="1">
                <a:solidFill>
                  <a:schemeClr val="tx2"/>
                </a:solidFill>
                <a:latin typeface="Lucida Console" pitchFamily="49" charset="0"/>
              </a:rPr>
              <a:t>session.beginTransaction</a:t>
            </a:r>
            <a:r>
              <a:rPr lang="pl-PL" dirty="0">
                <a:solidFill>
                  <a:schemeClr val="tx2"/>
                </a:solidFill>
                <a:latin typeface="Lucida Console" pitchFamily="49" charset="0"/>
              </a:rPr>
              <a:t>();</a:t>
            </a:r>
          </a:p>
          <a:p>
            <a:endParaRPr lang="pl-PL" dirty="0" smtClean="0">
              <a:solidFill>
                <a:schemeClr val="tx2"/>
              </a:solidFill>
              <a:latin typeface="Lucida Console" pitchFamily="49" charset="0"/>
            </a:endParaRPr>
          </a:p>
          <a:p>
            <a:r>
              <a:rPr lang="pl-PL" dirty="0">
                <a:latin typeface="Lucida Console" pitchFamily="49" charset="0"/>
              </a:rPr>
              <a:t>	</a:t>
            </a:r>
            <a:r>
              <a:rPr lang="pl-PL" dirty="0" smtClean="0">
                <a:latin typeface="Lucida Console" pitchFamily="49" charset="0"/>
              </a:rPr>
              <a:t>//...tu coś istotnego</a:t>
            </a:r>
          </a:p>
          <a:p>
            <a:endParaRPr lang="pl-PL" dirty="0">
              <a:latin typeface="Lucida Console" pitchFamily="49" charset="0"/>
            </a:endParaRPr>
          </a:p>
          <a:p>
            <a:r>
              <a:rPr lang="pl-PL" dirty="0" smtClean="0">
                <a:latin typeface="Lucida Console" pitchFamily="49" charset="0"/>
              </a:rPr>
              <a:t>	</a:t>
            </a:r>
            <a:r>
              <a:rPr lang="pl-PL" dirty="0" err="1" smtClean="0">
                <a:solidFill>
                  <a:schemeClr val="tx2"/>
                </a:solidFill>
                <a:latin typeface="Lucida Console" pitchFamily="49" charset="0"/>
              </a:rPr>
              <a:t>session.getTransaction</a:t>
            </a:r>
            <a:r>
              <a:rPr lang="pl-PL" dirty="0">
                <a:solidFill>
                  <a:schemeClr val="tx2"/>
                </a:solidFill>
                <a:latin typeface="Lucida Console" pitchFamily="49" charset="0"/>
              </a:rPr>
              <a:t>().</a:t>
            </a:r>
            <a:r>
              <a:rPr lang="pl-PL" dirty="0" err="1">
                <a:solidFill>
                  <a:schemeClr val="tx2"/>
                </a:solidFill>
                <a:latin typeface="Lucida Console" pitchFamily="49" charset="0"/>
              </a:rPr>
              <a:t>commit</a:t>
            </a:r>
            <a:r>
              <a:rPr lang="pl-PL" dirty="0" smtClean="0">
                <a:solidFill>
                  <a:schemeClr val="tx2"/>
                </a:solidFill>
                <a:latin typeface="Lucida Console" pitchFamily="49" charset="0"/>
              </a:rPr>
              <a:t>();</a:t>
            </a:r>
          </a:p>
          <a:p>
            <a:endParaRPr lang="pl-PL" dirty="0">
              <a:latin typeface="Lucida Console" pitchFamily="49" charset="0"/>
            </a:endParaRPr>
          </a:p>
          <a:p>
            <a:r>
              <a:rPr lang="pl-PL" dirty="0">
                <a:latin typeface="Lucida Console" pitchFamily="49" charset="0"/>
              </a:rPr>
              <a:t>} </a:t>
            </a:r>
            <a:r>
              <a:rPr lang="pl-PL" dirty="0" err="1">
                <a:latin typeface="Lucida Console" pitchFamily="49" charset="0"/>
              </a:rPr>
              <a:t>catch</a:t>
            </a:r>
            <a:r>
              <a:rPr lang="pl-PL" dirty="0">
                <a:latin typeface="Lucida Console" pitchFamily="49" charset="0"/>
              </a:rPr>
              <a:t> (</a:t>
            </a:r>
            <a:r>
              <a:rPr lang="pl-PL" dirty="0" err="1">
                <a:latin typeface="Lucida Console" pitchFamily="49" charset="0"/>
              </a:rPr>
              <a:t>RuntimeException</a:t>
            </a:r>
            <a:r>
              <a:rPr lang="pl-PL" dirty="0">
                <a:latin typeface="Lucida Console" pitchFamily="49" charset="0"/>
              </a:rPr>
              <a:t> e) {</a:t>
            </a:r>
          </a:p>
          <a:p>
            <a:r>
              <a:rPr lang="pl-PL" dirty="0" smtClean="0">
                <a:latin typeface="Lucida Console" pitchFamily="49" charset="0"/>
              </a:rPr>
              <a:t>	</a:t>
            </a:r>
            <a:r>
              <a:rPr lang="pl-PL" dirty="0" err="1" smtClean="0">
                <a:latin typeface="Lucida Console" pitchFamily="49" charset="0"/>
              </a:rPr>
              <a:t>if</a:t>
            </a:r>
            <a:r>
              <a:rPr lang="pl-PL" dirty="0" smtClean="0">
                <a:latin typeface="Lucida Console" pitchFamily="49" charset="0"/>
              </a:rPr>
              <a:t> </a:t>
            </a:r>
            <a:r>
              <a:rPr lang="pl-PL" dirty="0">
                <a:latin typeface="Lucida Console" pitchFamily="49" charset="0"/>
              </a:rPr>
              <a:t>(</a:t>
            </a:r>
            <a:r>
              <a:rPr lang="pl-PL" dirty="0" err="1">
                <a:latin typeface="Lucida Console" pitchFamily="49" charset="0"/>
              </a:rPr>
              <a:t>trns</a:t>
            </a:r>
            <a:r>
              <a:rPr lang="pl-PL" dirty="0">
                <a:latin typeface="Lucida Console" pitchFamily="49" charset="0"/>
              </a:rPr>
              <a:t> != </a:t>
            </a:r>
            <a:r>
              <a:rPr lang="pl-PL" dirty="0" err="1">
                <a:latin typeface="Lucida Console" pitchFamily="49" charset="0"/>
              </a:rPr>
              <a:t>null</a:t>
            </a:r>
            <a:r>
              <a:rPr lang="pl-PL" dirty="0">
                <a:latin typeface="Lucida Console" pitchFamily="49" charset="0"/>
              </a:rPr>
              <a:t>) </a:t>
            </a:r>
          </a:p>
          <a:p>
            <a:r>
              <a:rPr lang="pl-PL" dirty="0" smtClean="0">
                <a:latin typeface="Lucida Console" pitchFamily="49" charset="0"/>
              </a:rPr>
              <a:t>		</a:t>
            </a:r>
            <a:r>
              <a:rPr lang="pl-PL" dirty="0" err="1" smtClean="0">
                <a:solidFill>
                  <a:schemeClr val="tx2"/>
                </a:solidFill>
                <a:latin typeface="Lucida Console" pitchFamily="49" charset="0"/>
              </a:rPr>
              <a:t>trns.rollback</a:t>
            </a:r>
            <a:r>
              <a:rPr lang="pl-PL" dirty="0">
                <a:solidFill>
                  <a:schemeClr val="tx2"/>
                </a:solidFill>
                <a:latin typeface="Lucida Console" pitchFamily="49" charset="0"/>
              </a:rPr>
              <a:t>();</a:t>
            </a:r>
          </a:p>
          <a:p>
            <a:pPr lvl="1"/>
            <a:r>
              <a:rPr lang="pl-PL" dirty="0" smtClean="0">
                <a:latin typeface="Lucida Console" pitchFamily="49" charset="0"/>
              </a:rPr>
              <a:t>	</a:t>
            </a:r>
            <a:r>
              <a:rPr lang="pl-PL" dirty="0" err="1" smtClean="0">
                <a:latin typeface="Lucida Console" pitchFamily="49" charset="0"/>
              </a:rPr>
              <a:t>e.printStackTrace</a:t>
            </a:r>
            <a:r>
              <a:rPr lang="pl-PL" dirty="0" smtClean="0">
                <a:latin typeface="Lucida Console" pitchFamily="49" charset="0"/>
              </a:rPr>
              <a:t>();</a:t>
            </a:r>
          </a:p>
          <a:p>
            <a:pPr lvl="1"/>
            <a:endParaRPr lang="pl-PL" dirty="0">
              <a:latin typeface="Lucida Console" pitchFamily="49" charset="0"/>
            </a:endParaRPr>
          </a:p>
          <a:p>
            <a:r>
              <a:rPr lang="pl-PL" dirty="0">
                <a:latin typeface="Lucida Console" pitchFamily="49" charset="0"/>
              </a:rPr>
              <a:t>} </a:t>
            </a:r>
            <a:r>
              <a:rPr lang="pl-PL" dirty="0" err="1">
                <a:latin typeface="Lucida Console" pitchFamily="49" charset="0"/>
              </a:rPr>
              <a:t>finally</a:t>
            </a:r>
            <a:r>
              <a:rPr lang="pl-PL" dirty="0">
                <a:latin typeface="Lucida Console" pitchFamily="49" charset="0"/>
              </a:rPr>
              <a:t> {</a:t>
            </a:r>
          </a:p>
          <a:p>
            <a:pPr lvl="1"/>
            <a:r>
              <a:rPr lang="pl-PL" dirty="0" smtClean="0">
                <a:solidFill>
                  <a:schemeClr val="tx2"/>
                </a:solidFill>
                <a:latin typeface="Lucida Console" pitchFamily="49" charset="0"/>
              </a:rPr>
              <a:t>	</a:t>
            </a:r>
            <a:r>
              <a:rPr lang="pl-PL" dirty="0" err="1" smtClean="0">
                <a:solidFill>
                  <a:schemeClr val="tx2"/>
                </a:solidFill>
                <a:latin typeface="Lucida Console" pitchFamily="49" charset="0"/>
              </a:rPr>
              <a:t>session.flush</a:t>
            </a:r>
            <a:r>
              <a:rPr lang="pl-PL" dirty="0">
                <a:solidFill>
                  <a:schemeClr val="tx2"/>
                </a:solidFill>
                <a:latin typeface="Lucida Console" pitchFamily="49" charset="0"/>
              </a:rPr>
              <a:t>();</a:t>
            </a:r>
          </a:p>
          <a:p>
            <a:pPr lvl="1"/>
            <a:r>
              <a:rPr lang="pl-PL" dirty="0" smtClean="0">
                <a:solidFill>
                  <a:schemeClr val="tx2"/>
                </a:solidFill>
                <a:latin typeface="Lucida Console" pitchFamily="49" charset="0"/>
              </a:rPr>
              <a:t>	</a:t>
            </a:r>
            <a:r>
              <a:rPr lang="pl-PL" dirty="0" err="1" smtClean="0">
                <a:solidFill>
                  <a:schemeClr val="tx2"/>
                </a:solidFill>
                <a:latin typeface="Lucida Console" pitchFamily="49" charset="0"/>
              </a:rPr>
              <a:t>session.close</a:t>
            </a:r>
            <a:r>
              <a:rPr lang="pl-PL" dirty="0">
                <a:solidFill>
                  <a:schemeClr val="tx2"/>
                </a:solidFill>
                <a:latin typeface="Lucida Console" pitchFamily="49" charset="0"/>
              </a:rPr>
              <a:t>();</a:t>
            </a:r>
          </a:p>
          <a:p>
            <a:r>
              <a:rPr lang="pl-PL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338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tx2"/>
                </a:solidFill>
              </a:rPr>
              <a:t>Create</a:t>
            </a:r>
            <a:r>
              <a:rPr lang="pl-PL" dirty="0" smtClean="0">
                <a:solidFill>
                  <a:schemeClr val="tx2"/>
                </a:solidFill>
              </a:rPr>
              <a:t>…</a:t>
            </a:r>
            <a:endParaRPr lang="pl-PL" dirty="0">
              <a:solidFill>
                <a:schemeClr val="tx2"/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755576" y="2001029"/>
            <a:ext cx="83884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ucida Console" pitchFamily="49" charset="0"/>
              </a:rPr>
              <a:t>Customer c = new Customer("AXAMI", "</a:t>
            </a:r>
            <a:r>
              <a:rPr lang="en-US" dirty="0" err="1">
                <a:latin typeface="Lucida Console" pitchFamily="49" charset="0"/>
              </a:rPr>
              <a:t>Aksamit</a:t>
            </a:r>
            <a:r>
              <a:rPr lang="en-US" dirty="0">
                <a:latin typeface="Lucida Console" pitchFamily="49" charset="0"/>
              </a:rPr>
              <a:t> INC.");</a:t>
            </a:r>
          </a:p>
          <a:p>
            <a:r>
              <a:rPr lang="pl-PL" dirty="0" err="1">
                <a:solidFill>
                  <a:schemeClr val="tx2"/>
                </a:solidFill>
                <a:latin typeface="Lucida Console" pitchFamily="49" charset="0"/>
              </a:rPr>
              <a:t>session.save</a:t>
            </a:r>
            <a:r>
              <a:rPr lang="pl-PL" dirty="0">
                <a:solidFill>
                  <a:schemeClr val="tx2"/>
                </a:solidFill>
                <a:latin typeface="Lucida Console" pitchFamily="49" charset="0"/>
              </a:rPr>
              <a:t>(c);</a:t>
            </a:r>
          </a:p>
          <a:p>
            <a:endParaRPr lang="pl-PL" dirty="0">
              <a:latin typeface="Lucida Console" pitchFamily="49" charset="0"/>
            </a:endParaRPr>
          </a:p>
          <a:p>
            <a:r>
              <a:rPr lang="en-US" dirty="0">
                <a:latin typeface="Lucida Console" pitchFamily="49" charset="0"/>
              </a:rPr>
              <a:t>Employee e = new Employee("</a:t>
            </a:r>
            <a:r>
              <a:rPr lang="en-US" dirty="0" err="1">
                <a:latin typeface="Lucida Console" pitchFamily="49" charset="0"/>
              </a:rPr>
              <a:t>Alicja</a:t>
            </a:r>
            <a:r>
              <a:rPr lang="en-US" dirty="0">
                <a:latin typeface="Lucida Console" pitchFamily="49" charset="0"/>
              </a:rPr>
              <a:t>", "</a:t>
            </a:r>
            <a:r>
              <a:rPr lang="en-US" dirty="0" err="1">
                <a:latin typeface="Lucida Console" pitchFamily="49" charset="0"/>
              </a:rPr>
              <a:t>Salamon</a:t>
            </a:r>
            <a:r>
              <a:rPr lang="en-US" dirty="0">
                <a:latin typeface="Lucida Console" pitchFamily="49" charset="0"/>
              </a:rPr>
              <a:t>", "Krakow");</a:t>
            </a:r>
          </a:p>
          <a:p>
            <a:r>
              <a:rPr lang="pl-PL" dirty="0" err="1">
                <a:solidFill>
                  <a:schemeClr val="tx2"/>
                </a:solidFill>
                <a:latin typeface="Lucida Console" pitchFamily="49" charset="0"/>
              </a:rPr>
              <a:t>session.save</a:t>
            </a:r>
            <a:r>
              <a:rPr lang="pl-PL" dirty="0">
                <a:solidFill>
                  <a:schemeClr val="tx2"/>
                </a:solidFill>
                <a:latin typeface="Lucida Console" pitchFamily="49" charset="0"/>
              </a:rPr>
              <a:t>(e);</a:t>
            </a:r>
          </a:p>
          <a:p>
            <a:endParaRPr lang="pl-PL" dirty="0">
              <a:latin typeface="Lucida Console" pitchFamily="49" charset="0"/>
            </a:endParaRPr>
          </a:p>
          <a:p>
            <a:r>
              <a:rPr lang="en-US" dirty="0">
                <a:latin typeface="Lucida Console" pitchFamily="49" charset="0"/>
              </a:rPr>
              <a:t>Order o = new Order(e, c);</a:t>
            </a:r>
          </a:p>
          <a:p>
            <a:r>
              <a:rPr lang="pl-PL" dirty="0" err="1">
                <a:solidFill>
                  <a:schemeClr val="tx2"/>
                </a:solidFill>
                <a:latin typeface="Lucida Console" pitchFamily="49" charset="0"/>
              </a:rPr>
              <a:t>session.save</a:t>
            </a:r>
            <a:r>
              <a:rPr lang="pl-PL" dirty="0">
                <a:solidFill>
                  <a:schemeClr val="tx2"/>
                </a:solidFill>
                <a:latin typeface="Lucida Console" pitchFamily="49" charset="0"/>
              </a:rPr>
              <a:t>(o);</a:t>
            </a:r>
          </a:p>
        </p:txBody>
      </p:sp>
    </p:spTree>
    <p:extLst>
      <p:ext uri="{BB962C8B-B14F-4D97-AF65-F5344CB8AC3E}">
        <p14:creationId xmlns:p14="http://schemas.microsoft.com/office/powerpoint/2010/main" val="422248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2"/>
                </a:solidFill>
              </a:rPr>
              <a:t>Read…</a:t>
            </a:r>
            <a:endParaRPr lang="pl-PL" dirty="0">
              <a:solidFill>
                <a:schemeClr val="tx2"/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539551" y="1700808"/>
            <a:ext cx="8231057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chemeClr val="tx2"/>
                </a:solidFill>
                <a:latin typeface="Lucida Console" pitchFamily="49" charset="0"/>
              </a:rPr>
              <a:t>List&lt;Order&gt; </a:t>
            </a:r>
            <a:r>
              <a:rPr lang="pl-PL" sz="1600" dirty="0" err="1">
                <a:solidFill>
                  <a:schemeClr val="tx2"/>
                </a:solidFill>
                <a:latin typeface="Lucida Console" pitchFamily="49" charset="0"/>
              </a:rPr>
              <a:t>ordersList</a:t>
            </a:r>
            <a:r>
              <a:rPr lang="pl-PL" sz="1600" dirty="0">
                <a:solidFill>
                  <a:schemeClr val="tx2"/>
                </a:solidFill>
                <a:latin typeface="Lucida Console" pitchFamily="49" charset="0"/>
              </a:rPr>
              <a:t> = </a:t>
            </a:r>
            <a:r>
              <a:rPr lang="pl-PL" sz="1600" dirty="0" err="1">
                <a:solidFill>
                  <a:schemeClr val="tx2"/>
                </a:solidFill>
                <a:latin typeface="Lucida Console" pitchFamily="49" charset="0"/>
              </a:rPr>
              <a:t>newSession</a:t>
            </a:r>
            <a:endParaRPr lang="pl-PL" sz="1600" dirty="0">
              <a:solidFill>
                <a:schemeClr val="tx2"/>
              </a:solidFill>
              <a:latin typeface="Lucida Console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ucida Console" pitchFamily="49" charset="0"/>
              </a:rPr>
              <a:t>.</a:t>
            </a:r>
            <a:r>
              <a:rPr lang="en-US" sz="1600" dirty="0" err="1">
                <a:solidFill>
                  <a:schemeClr val="tx2"/>
                </a:solidFill>
                <a:latin typeface="Lucida Console" pitchFamily="49" charset="0"/>
              </a:rPr>
              <a:t>createSQLQuery</a:t>
            </a:r>
            <a:r>
              <a:rPr lang="en-US" sz="1600" dirty="0">
                <a:solidFill>
                  <a:schemeClr val="tx2"/>
                </a:solidFill>
                <a:latin typeface="Lucida Console" pitchFamily="49" charset="0"/>
              </a:rPr>
              <a:t>("select * from Orders where </a:t>
            </a:r>
            <a:r>
              <a:rPr lang="en-US" sz="1600" dirty="0" err="1">
                <a:solidFill>
                  <a:schemeClr val="tx2"/>
                </a:solidFill>
                <a:latin typeface="Lucida Console" pitchFamily="49" charset="0"/>
              </a:rPr>
              <a:t>OrderID</a:t>
            </a:r>
            <a:r>
              <a:rPr lang="en-US" sz="1600" dirty="0">
                <a:solidFill>
                  <a:schemeClr val="tx2"/>
                </a:solidFill>
                <a:latin typeface="Lucida Console" pitchFamily="49" charset="0"/>
              </a:rPr>
              <a:t>=11078")</a:t>
            </a:r>
          </a:p>
          <a:p>
            <a:r>
              <a:rPr lang="pl-PL" sz="1600" dirty="0">
                <a:solidFill>
                  <a:schemeClr val="tx2"/>
                </a:solidFill>
                <a:latin typeface="Lucida Console" pitchFamily="49" charset="0"/>
              </a:rPr>
              <a:t>.</a:t>
            </a:r>
            <a:r>
              <a:rPr lang="pl-PL" sz="1600" dirty="0" err="1">
                <a:solidFill>
                  <a:schemeClr val="tx2"/>
                </a:solidFill>
                <a:latin typeface="Lucida Console" pitchFamily="49" charset="0"/>
              </a:rPr>
              <a:t>addEntity</a:t>
            </a:r>
            <a:r>
              <a:rPr lang="pl-PL" sz="1600" dirty="0">
                <a:solidFill>
                  <a:schemeClr val="tx2"/>
                </a:solidFill>
                <a:latin typeface="Lucida Console" pitchFamily="49" charset="0"/>
              </a:rPr>
              <a:t>(</a:t>
            </a:r>
            <a:r>
              <a:rPr lang="pl-PL" sz="1600" dirty="0" err="1">
                <a:solidFill>
                  <a:schemeClr val="tx2"/>
                </a:solidFill>
                <a:latin typeface="Lucida Console" pitchFamily="49" charset="0"/>
              </a:rPr>
              <a:t>Order.class</a:t>
            </a:r>
            <a:r>
              <a:rPr lang="pl-PL" sz="1600" dirty="0">
                <a:solidFill>
                  <a:schemeClr val="tx2"/>
                </a:solidFill>
                <a:latin typeface="Lucida Console" pitchFamily="49" charset="0"/>
              </a:rPr>
              <a:t>).list();</a:t>
            </a:r>
          </a:p>
          <a:p>
            <a:endParaRPr lang="pl-PL" sz="1600" dirty="0">
              <a:latin typeface="Lucida Console" pitchFamily="49" charset="0"/>
            </a:endParaRPr>
          </a:p>
          <a:p>
            <a:r>
              <a:rPr lang="pl-PL" sz="1600" dirty="0">
                <a:latin typeface="Lucida Console" pitchFamily="49" charset="0"/>
              </a:rPr>
              <a:t>for (</a:t>
            </a:r>
            <a:r>
              <a:rPr lang="pl-PL" sz="1600" dirty="0" err="1">
                <a:latin typeface="Lucida Console" pitchFamily="49" charset="0"/>
              </a:rPr>
              <a:t>Iterator</a:t>
            </a:r>
            <a:r>
              <a:rPr lang="pl-PL" sz="1600" dirty="0">
                <a:latin typeface="Lucida Console" pitchFamily="49" charset="0"/>
              </a:rPr>
              <a:t>&lt;Order&gt; </a:t>
            </a:r>
            <a:r>
              <a:rPr lang="pl-PL" sz="1600" dirty="0" err="1">
                <a:latin typeface="Lucida Console" pitchFamily="49" charset="0"/>
              </a:rPr>
              <a:t>iter</a:t>
            </a:r>
            <a:r>
              <a:rPr lang="pl-PL" sz="1600" dirty="0">
                <a:latin typeface="Lucida Console" pitchFamily="49" charset="0"/>
              </a:rPr>
              <a:t> = </a:t>
            </a:r>
            <a:r>
              <a:rPr lang="pl-PL" sz="1600" dirty="0" err="1">
                <a:latin typeface="Lucida Console" pitchFamily="49" charset="0"/>
              </a:rPr>
              <a:t>ordersList.iterator</a:t>
            </a:r>
            <a:r>
              <a:rPr lang="pl-PL" sz="1600" dirty="0">
                <a:latin typeface="Lucida Console" pitchFamily="49" charset="0"/>
              </a:rPr>
              <a:t>(); </a:t>
            </a:r>
            <a:r>
              <a:rPr lang="pl-PL" sz="1600" dirty="0" err="1">
                <a:latin typeface="Lucida Console" pitchFamily="49" charset="0"/>
              </a:rPr>
              <a:t>iter.hasNext</a:t>
            </a:r>
            <a:r>
              <a:rPr lang="pl-PL" sz="1600" dirty="0">
                <a:latin typeface="Lucida Console" pitchFamily="49" charset="0"/>
              </a:rPr>
              <a:t>();) {</a:t>
            </a:r>
          </a:p>
          <a:p>
            <a:pPr lvl="1"/>
            <a:r>
              <a:rPr lang="pl-PL" sz="1600" dirty="0">
                <a:latin typeface="Lucida Console" pitchFamily="49" charset="0"/>
              </a:rPr>
              <a:t>Order </a:t>
            </a:r>
            <a:r>
              <a:rPr lang="pl-PL" sz="1600" dirty="0" err="1">
                <a:latin typeface="Lucida Console" pitchFamily="49" charset="0"/>
              </a:rPr>
              <a:t>order</a:t>
            </a:r>
            <a:r>
              <a:rPr lang="pl-PL" sz="1600" dirty="0">
                <a:latin typeface="Lucida Console" pitchFamily="49" charset="0"/>
              </a:rPr>
              <a:t> = (Order) </a:t>
            </a:r>
            <a:r>
              <a:rPr lang="pl-PL" sz="1600" dirty="0" err="1">
                <a:latin typeface="Lucida Console" pitchFamily="49" charset="0"/>
              </a:rPr>
              <a:t>iter.next</a:t>
            </a:r>
            <a:r>
              <a:rPr lang="pl-PL" sz="1600" dirty="0">
                <a:latin typeface="Lucida Console" pitchFamily="49" charset="0"/>
              </a:rPr>
              <a:t>();</a:t>
            </a:r>
          </a:p>
          <a:p>
            <a:pPr lvl="1"/>
            <a:r>
              <a:rPr lang="pl-PL" sz="1600" dirty="0" err="1">
                <a:latin typeface="Lucida Console" pitchFamily="49" charset="0"/>
              </a:rPr>
              <a:t>Employee</a:t>
            </a:r>
            <a:r>
              <a:rPr lang="pl-PL" sz="1600" dirty="0">
                <a:latin typeface="Lucida Console" pitchFamily="49" charset="0"/>
              </a:rPr>
              <a:t> </a:t>
            </a:r>
            <a:r>
              <a:rPr lang="pl-PL" sz="1600" dirty="0" err="1">
                <a:latin typeface="Lucida Console" pitchFamily="49" charset="0"/>
              </a:rPr>
              <a:t>empl</a:t>
            </a:r>
            <a:r>
              <a:rPr lang="pl-PL" sz="1600" dirty="0">
                <a:latin typeface="Lucida Console" pitchFamily="49" charset="0"/>
              </a:rPr>
              <a:t> = </a:t>
            </a:r>
            <a:r>
              <a:rPr lang="pl-PL" sz="1600" dirty="0" err="1">
                <a:latin typeface="Lucida Console" pitchFamily="49" charset="0"/>
              </a:rPr>
              <a:t>order.getEmployeeID</a:t>
            </a:r>
            <a:r>
              <a:rPr lang="pl-PL" sz="1600" dirty="0">
                <a:latin typeface="Lucida Console" pitchFamily="49" charset="0"/>
              </a:rPr>
              <a:t>();</a:t>
            </a:r>
          </a:p>
          <a:p>
            <a:pPr lvl="1"/>
            <a:r>
              <a:rPr lang="pl-PL" sz="1600" dirty="0" err="1">
                <a:latin typeface="Lucida Console" pitchFamily="49" charset="0"/>
              </a:rPr>
              <a:t>Customer</a:t>
            </a:r>
            <a:r>
              <a:rPr lang="pl-PL" sz="1600" dirty="0">
                <a:latin typeface="Lucida Console" pitchFamily="49" charset="0"/>
              </a:rPr>
              <a:t> </a:t>
            </a:r>
            <a:r>
              <a:rPr lang="pl-PL" sz="1600" dirty="0" err="1">
                <a:latin typeface="Lucida Console" pitchFamily="49" charset="0"/>
              </a:rPr>
              <a:t>cust</a:t>
            </a:r>
            <a:r>
              <a:rPr lang="pl-PL" sz="1600" dirty="0">
                <a:latin typeface="Lucida Console" pitchFamily="49" charset="0"/>
              </a:rPr>
              <a:t> = </a:t>
            </a:r>
            <a:r>
              <a:rPr lang="pl-PL" sz="1600" dirty="0" err="1">
                <a:latin typeface="Lucida Console" pitchFamily="49" charset="0"/>
              </a:rPr>
              <a:t>order.getCustomerID</a:t>
            </a:r>
            <a:r>
              <a:rPr lang="pl-PL" sz="1600" dirty="0">
                <a:latin typeface="Lucida Console" pitchFamily="49" charset="0"/>
              </a:rPr>
              <a:t>();</a:t>
            </a:r>
          </a:p>
          <a:p>
            <a:pPr lvl="1"/>
            <a:r>
              <a:rPr lang="pl-PL" sz="1600" dirty="0" err="1">
                <a:latin typeface="Lucida Console" pitchFamily="49" charset="0"/>
              </a:rPr>
              <a:t>System.</a:t>
            </a:r>
            <a:r>
              <a:rPr lang="pl-PL" sz="1600" i="1" dirty="0" err="1">
                <a:latin typeface="Lucida Console" pitchFamily="49" charset="0"/>
              </a:rPr>
              <a:t>out.println</a:t>
            </a:r>
            <a:r>
              <a:rPr lang="pl-PL" sz="1600" i="1" dirty="0">
                <a:latin typeface="Lucida Console" pitchFamily="49" charset="0"/>
              </a:rPr>
              <a:t>(</a:t>
            </a:r>
            <a:r>
              <a:rPr lang="pl-PL" sz="1600" i="1" dirty="0" err="1">
                <a:latin typeface="Lucida Console" pitchFamily="49" charset="0"/>
              </a:rPr>
              <a:t>order.getOrderID</a:t>
            </a:r>
            <a:r>
              <a:rPr lang="pl-PL" sz="1600" i="1" dirty="0">
                <a:latin typeface="Lucida Console" pitchFamily="49" charset="0"/>
              </a:rPr>
              <a:t>() + " by "</a:t>
            </a:r>
          </a:p>
          <a:p>
            <a:pPr lvl="2"/>
            <a:r>
              <a:rPr lang="pl-PL" sz="1600" dirty="0">
                <a:latin typeface="Lucida Console" pitchFamily="49" charset="0"/>
              </a:rPr>
              <a:t>+ </a:t>
            </a:r>
            <a:r>
              <a:rPr lang="pl-PL" sz="1600" dirty="0" err="1">
                <a:latin typeface="Lucida Console" pitchFamily="49" charset="0"/>
              </a:rPr>
              <a:t>empl.getFirstName</a:t>
            </a:r>
            <a:r>
              <a:rPr lang="pl-PL" sz="1600" dirty="0">
                <a:latin typeface="Lucida Console" pitchFamily="49" charset="0"/>
              </a:rPr>
              <a:t>() + " " + </a:t>
            </a:r>
            <a:r>
              <a:rPr lang="pl-PL" sz="1600" dirty="0" err="1">
                <a:latin typeface="Lucida Console" pitchFamily="49" charset="0"/>
              </a:rPr>
              <a:t>empl.getLastName</a:t>
            </a:r>
            <a:r>
              <a:rPr lang="pl-PL" sz="1600" dirty="0">
                <a:latin typeface="Lucida Console" pitchFamily="49" charset="0"/>
              </a:rPr>
              <a:t>() + " for "</a:t>
            </a:r>
          </a:p>
          <a:p>
            <a:pPr lvl="2"/>
            <a:r>
              <a:rPr lang="pl-PL" sz="1600" dirty="0">
                <a:latin typeface="Lucida Console" pitchFamily="49" charset="0"/>
              </a:rPr>
              <a:t>+ </a:t>
            </a:r>
            <a:r>
              <a:rPr lang="pl-PL" sz="1600" dirty="0" err="1">
                <a:latin typeface="Lucida Console" pitchFamily="49" charset="0"/>
              </a:rPr>
              <a:t>cust.getCompanyName</a:t>
            </a:r>
            <a:r>
              <a:rPr lang="pl-PL" sz="1600" dirty="0">
                <a:latin typeface="Lucida Console" pitchFamily="49" charset="0"/>
              </a:rPr>
              <a:t>());</a:t>
            </a:r>
          </a:p>
          <a:p>
            <a:r>
              <a:rPr lang="pl-PL" sz="1600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94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2"/>
                </a:solidFill>
              </a:rPr>
              <a:t>Update…</a:t>
            </a:r>
            <a:endParaRPr lang="pl-PL" dirty="0">
              <a:solidFill>
                <a:schemeClr val="tx2"/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539552" y="2228671"/>
            <a:ext cx="77768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>
                <a:latin typeface="Lucida Console" pitchFamily="49" charset="0"/>
              </a:rPr>
              <a:t>Customer</a:t>
            </a:r>
            <a:r>
              <a:rPr lang="pl-PL" dirty="0">
                <a:latin typeface="Lucida Console" pitchFamily="49" charset="0"/>
              </a:rPr>
              <a:t> c = </a:t>
            </a:r>
            <a:r>
              <a:rPr lang="pl-PL" dirty="0" err="1">
                <a:latin typeface="Lucida Console" pitchFamily="49" charset="0"/>
              </a:rPr>
              <a:t>new</a:t>
            </a:r>
            <a:r>
              <a:rPr lang="pl-PL" dirty="0">
                <a:latin typeface="Lucida Console" pitchFamily="49" charset="0"/>
              </a:rPr>
              <a:t> </a:t>
            </a:r>
            <a:r>
              <a:rPr lang="pl-PL" dirty="0" err="1">
                <a:latin typeface="Lucida Console" pitchFamily="49" charset="0"/>
              </a:rPr>
              <a:t>Customer</a:t>
            </a:r>
            <a:r>
              <a:rPr lang="pl-PL" dirty="0">
                <a:latin typeface="Lucida Console" pitchFamily="49" charset="0"/>
              </a:rPr>
              <a:t>();</a:t>
            </a:r>
          </a:p>
          <a:p>
            <a:r>
              <a:rPr lang="pl-PL" dirty="0" err="1">
                <a:solidFill>
                  <a:schemeClr val="tx2"/>
                </a:solidFill>
                <a:latin typeface="Lucida Console" pitchFamily="49" charset="0"/>
              </a:rPr>
              <a:t>c.customerID</a:t>
            </a:r>
            <a:r>
              <a:rPr lang="pl-PL" dirty="0">
                <a:solidFill>
                  <a:schemeClr val="tx2"/>
                </a:solidFill>
                <a:latin typeface="Lucida Console" pitchFamily="49" charset="0"/>
              </a:rPr>
              <a:t> = </a:t>
            </a:r>
            <a:r>
              <a:rPr lang="pl-PL" dirty="0" smtClean="0">
                <a:solidFill>
                  <a:schemeClr val="tx2"/>
                </a:solidFill>
                <a:latin typeface="Lucida Console" pitchFamily="49" charset="0"/>
              </a:rPr>
              <a:t>„SCINC";</a:t>
            </a:r>
            <a:endParaRPr lang="pl-PL" dirty="0">
              <a:solidFill>
                <a:schemeClr val="tx2"/>
              </a:solidFill>
              <a:latin typeface="Lucida Console" pitchFamily="49" charset="0"/>
            </a:endParaRPr>
          </a:p>
          <a:p>
            <a:r>
              <a:rPr lang="pl-PL" dirty="0" err="1">
                <a:latin typeface="Lucida Console" pitchFamily="49" charset="0"/>
              </a:rPr>
              <a:t>c.companyName</a:t>
            </a:r>
            <a:r>
              <a:rPr lang="pl-PL" dirty="0">
                <a:latin typeface="Lucida Console" pitchFamily="49" charset="0"/>
              </a:rPr>
              <a:t> = </a:t>
            </a:r>
            <a:r>
              <a:rPr lang="pl-PL" dirty="0" smtClean="0">
                <a:latin typeface="Lucida Console" pitchFamily="49" charset="0"/>
              </a:rPr>
              <a:t>„Aksamit &amp; Sons";</a:t>
            </a:r>
            <a:endParaRPr lang="pl-PL" dirty="0">
              <a:latin typeface="Lucida Console" pitchFamily="49" charset="0"/>
            </a:endParaRPr>
          </a:p>
          <a:p>
            <a:r>
              <a:rPr lang="pl-PL" dirty="0" err="1">
                <a:solidFill>
                  <a:schemeClr val="tx2"/>
                </a:solidFill>
                <a:latin typeface="Lucida Console" pitchFamily="49" charset="0"/>
              </a:rPr>
              <a:t>session.update</a:t>
            </a:r>
            <a:r>
              <a:rPr lang="pl-PL" dirty="0">
                <a:solidFill>
                  <a:schemeClr val="tx2"/>
                </a:solidFill>
                <a:latin typeface="Lucida Console" pitchFamily="49" charset="0"/>
              </a:rPr>
              <a:t>(c</a:t>
            </a:r>
            <a:r>
              <a:rPr lang="pl-PL" dirty="0" smtClean="0">
                <a:solidFill>
                  <a:schemeClr val="tx2"/>
                </a:solidFill>
                <a:latin typeface="Lucida Console" pitchFamily="49" charset="0"/>
              </a:rPr>
              <a:t>);</a:t>
            </a:r>
          </a:p>
          <a:p>
            <a:endParaRPr lang="pl-PL" dirty="0" smtClean="0">
              <a:latin typeface="Lucida Console" pitchFamily="49" charset="0"/>
            </a:endParaRPr>
          </a:p>
          <a:p>
            <a:endParaRPr lang="pl-PL" dirty="0"/>
          </a:p>
          <a:p>
            <a:r>
              <a:rPr lang="en-US" dirty="0">
                <a:latin typeface="Lucida Console" pitchFamily="49" charset="0"/>
              </a:rPr>
              <a:t>Employee e = new Employee</a:t>
            </a:r>
            <a:r>
              <a:rPr lang="en-US" dirty="0" smtClean="0">
                <a:latin typeface="Lucida Console" pitchFamily="49" charset="0"/>
              </a:rPr>
              <a:t>(„</a:t>
            </a:r>
            <a:r>
              <a:rPr lang="pl-PL" dirty="0" smtClean="0">
                <a:latin typeface="Lucida Console" pitchFamily="49" charset="0"/>
              </a:rPr>
              <a:t>Jones</a:t>
            </a:r>
            <a:r>
              <a:rPr lang="en-US" dirty="0" smtClean="0">
                <a:latin typeface="Lucida Console" pitchFamily="49" charset="0"/>
              </a:rPr>
              <a:t>", „</a:t>
            </a:r>
            <a:r>
              <a:rPr lang="pl-PL" dirty="0" smtClean="0">
                <a:latin typeface="Lucida Console" pitchFamily="49" charset="0"/>
              </a:rPr>
              <a:t>John</a:t>
            </a:r>
            <a:r>
              <a:rPr lang="en-US" dirty="0" smtClean="0">
                <a:latin typeface="Lucida Console" pitchFamily="49" charset="0"/>
              </a:rPr>
              <a:t>", „</a:t>
            </a:r>
            <a:r>
              <a:rPr lang="pl-PL" dirty="0" err="1" smtClean="0">
                <a:latin typeface="Lucida Console" pitchFamily="49" charset="0"/>
              </a:rPr>
              <a:t>Warsaw</a:t>
            </a:r>
            <a:r>
              <a:rPr lang="en-US" dirty="0" smtClean="0">
                <a:latin typeface="Lucida Console" pitchFamily="49" charset="0"/>
              </a:rPr>
              <a:t>");</a:t>
            </a:r>
            <a:endParaRPr lang="en-US" dirty="0">
              <a:latin typeface="Lucida Console" pitchFamily="49" charset="0"/>
            </a:endParaRPr>
          </a:p>
          <a:p>
            <a:r>
              <a:rPr lang="pl-PL" dirty="0" err="1" smtClean="0">
                <a:solidFill>
                  <a:schemeClr val="tx2"/>
                </a:solidFill>
                <a:latin typeface="Lucida Console" pitchFamily="49" charset="0"/>
              </a:rPr>
              <a:t>e.EmployeeID</a:t>
            </a:r>
            <a:r>
              <a:rPr lang="pl-PL" dirty="0" smtClean="0">
                <a:solidFill>
                  <a:schemeClr val="tx2"/>
                </a:solidFill>
                <a:latin typeface="Lucida Console" pitchFamily="49" charset="0"/>
              </a:rPr>
              <a:t>=10;</a:t>
            </a:r>
          </a:p>
          <a:p>
            <a:r>
              <a:rPr lang="pl-PL" dirty="0" err="1" smtClean="0">
                <a:solidFill>
                  <a:schemeClr val="tx2"/>
                </a:solidFill>
                <a:latin typeface="Lucida Console" pitchFamily="49" charset="0"/>
              </a:rPr>
              <a:t>session.update</a:t>
            </a:r>
            <a:r>
              <a:rPr lang="pl-PL" dirty="0" smtClean="0">
                <a:solidFill>
                  <a:schemeClr val="tx2"/>
                </a:solidFill>
                <a:latin typeface="Lucida Console" pitchFamily="49" charset="0"/>
              </a:rPr>
              <a:t>(e</a:t>
            </a:r>
            <a:r>
              <a:rPr lang="pl-PL" dirty="0">
                <a:solidFill>
                  <a:schemeClr val="tx2"/>
                </a:solidFill>
                <a:latin typeface="Lucida Console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2615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tx2"/>
                </a:solidFill>
              </a:rPr>
              <a:t>Delete</a:t>
            </a:r>
            <a:r>
              <a:rPr lang="pl-PL" dirty="0" smtClean="0">
                <a:solidFill>
                  <a:schemeClr val="tx2"/>
                </a:solidFill>
              </a:rPr>
              <a:t>…</a:t>
            </a:r>
            <a:endParaRPr lang="pl-PL" dirty="0">
              <a:solidFill>
                <a:schemeClr val="tx2"/>
              </a:solidFill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827584" y="1859340"/>
            <a:ext cx="60304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Lucida Console" pitchFamily="49" charset="0"/>
              </a:rPr>
              <a:t>Order o = </a:t>
            </a:r>
            <a:r>
              <a:rPr lang="pl-PL" dirty="0" err="1">
                <a:latin typeface="Lucida Console" pitchFamily="49" charset="0"/>
              </a:rPr>
              <a:t>new</a:t>
            </a:r>
            <a:r>
              <a:rPr lang="pl-PL" dirty="0">
                <a:latin typeface="Lucida Console" pitchFamily="49" charset="0"/>
              </a:rPr>
              <a:t> Order();</a:t>
            </a:r>
          </a:p>
          <a:p>
            <a:r>
              <a:rPr lang="pl-PL" dirty="0" err="1">
                <a:solidFill>
                  <a:schemeClr val="tx2"/>
                </a:solidFill>
                <a:latin typeface="Lucida Console" pitchFamily="49" charset="0"/>
              </a:rPr>
              <a:t>o.setOrderID</a:t>
            </a:r>
            <a:r>
              <a:rPr lang="pl-PL" dirty="0">
                <a:solidFill>
                  <a:schemeClr val="tx2"/>
                </a:solidFill>
                <a:latin typeface="Lucida Console" pitchFamily="49" charset="0"/>
              </a:rPr>
              <a:t>(11078);</a:t>
            </a:r>
          </a:p>
          <a:p>
            <a:r>
              <a:rPr lang="pl-PL" dirty="0" err="1">
                <a:solidFill>
                  <a:schemeClr val="tx2"/>
                </a:solidFill>
                <a:latin typeface="Lucida Console" pitchFamily="49" charset="0"/>
              </a:rPr>
              <a:t>session.delete</a:t>
            </a:r>
            <a:r>
              <a:rPr lang="pl-PL" dirty="0">
                <a:solidFill>
                  <a:schemeClr val="tx2"/>
                </a:solidFill>
                <a:latin typeface="Lucida Console" pitchFamily="49" charset="0"/>
              </a:rPr>
              <a:t>(o);</a:t>
            </a:r>
          </a:p>
          <a:p>
            <a:endParaRPr lang="pl-PL" dirty="0">
              <a:latin typeface="Lucida Console" pitchFamily="49" charset="0"/>
            </a:endParaRPr>
          </a:p>
          <a:p>
            <a:r>
              <a:rPr lang="pl-PL" dirty="0" err="1">
                <a:latin typeface="Lucida Console" pitchFamily="49" charset="0"/>
              </a:rPr>
              <a:t>Customer</a:t>
            </a:r>
            <a:r>
              <a:rPr lang="pl-PL" dirty="0">
                <a:latin typeface="Lucida Console" pitchFamily="49" charset="0"/>
              </a:rPr>
              <a:t> c1 = </a:t>
            </a:r>
            <a:r>
              <a:rPr lang="pl-PL" dirty="0" err="1">
                <a:latin typeface="Lucida Console" pitchFamily="49" charset="0"/>
              </a:rPr>
              <a:t>new</a:t>
            </a:r>
            <a:r>
              <a:rPr lang="pl-PL" dirty="0">
                <a:latin typeface="Lucida Console" pitchFamily="49" charset="0"/>
              </a:rPr>
              <a:t> </a:t>
            </a:r>
            <a:r>
              <a:rPr lang="pl-PL" dirty="0" err="1">
                <a:latin typeface="Lucida Console" pitchFamily="49" charset="0"/>
              </a:rPr>
              <a:t>Customer</a:t>
            </a:r>
            <a:r>
              <a:rPr lang="pl-PL" dirty="0">
                <a:latin typeface="Lucida Console" pitchFamily="49" charset="0"/>
              </a:rPr>
              <a:t>();</a:t>
            </a:r>
          </a:p>
          <a:p>
            <a:r>
              <a:rPr lang="pl-PL" dirty="0">
                <a:solidFill>
                  <a:schemeClr val="tx2"/>
                </a:solidFill>
                <a:latin typeface="Lucida Console" pitchFamily="49" charset="0"/>
              </a:rPr>
              <a:t>c1.setCustomerID</a:t>
            </a:r>
            <a:r>
              <a:rPr lang="pl-PL" dirty="0" smtClean="0">
                <a:solidFill>
                  <a:schemeClr val="tx2"/>
                </a:solidFill>
                <a:latin typeface="Lucida Console" pitchFamily="49" charset="0"/>
              </a:rPr>
              <a:t>(„SCINC");</a:t>
            </a:r>
            <a:endParaRPr lang="pl-PL" dirty="0">
              <a:solidFill>
                <a:schemeClr val="tx2"/>
              </a:solidFill>
              <a:latin typeface="Lucida Console" pitchFamily="49" charset="0"/>
            </a:endParaRPr>
          </a:p>
          <a:p>
            <a:r>
              <a:rPr lang="pl-PL" dirty="0" err="1">
                <a:solidFill>
                  <a:schemeClr val="tx2"/>
                </a:solidFill>
                <a:latin typeface="Lucida Console" pitchFamily="49" charset="0"/>
              </a:rPr>
              <a:t>session.delete</a:t>
            </a:r>
            <a:r>
              <a:rPr lang="pl-PL" dirty="0">
                <a:solidFill>
                  <a:schemeClr val="tx2"/>
                </a:solidFill>
                <a:latin typeface="Lucida Console" pitchFamily="49" charset="0"/>
              </a:rPr>
              <a:t>(c1);</a:t>
            </a:r>
          </a:p>
          <a:p>
            <a:endParaRPr lang="pl-PL" dirty="0">
              <a:latin typeface="Lucida Console" pitchFamily="49" charset="0"/>
            </a:endParaRPr>
          </a:p>
          <a:p>
            <a:r>
              <a:rPr lang="pl-PL" dirty="0" err="1">
                <a:latin typeface="Lucida Console" pitchFamily="49" charset="0"/>
              </a:rPr>
              <a:t>Employee</a:t>
            </a:r>
            <a:r>
              <a:rPr lang="pl-PL" dirty="0">
                <a:latin typeface="Lucida Console" pitchFamily="49" charset="0"/>
              </a:rPr>
              <a:t> e = </a:t>
            </a:r>
            <a:r>
              <a:rPr lang="pl-PL" dirty="0" err="1">
                <a:latin typeface="Lucida Console" pitchFamily="49" charset="0"/>
              </a:rPr>
              <a:t>new</a:t>
            </a:r>
            <a:r>
              <a:rPr lang="pl-PL" dirty="0">
                <a:latin typeface="Lucida Console" pitchFamily="49" charset="0"/>
              </a:rPr>
              <a:t> </a:t>
            </a:r>
            <a:r>
              <a:rPr lang="pl-PL" dirty="0" err="1">
                <a:latin typeface="Lucida Console" pitchFamily="49" charset="0"/>
              </a:rPr>
              <a:t>Employee</a:t>
            </a:r>
            <a:r>
              <a:rPr lang="pl-PL" dirty="0">
                <a:latin typeface="Lucida Console" pitchFamily="49" charset="0"/>
              </a:rPr>
              <a:t>();</a:t>
            </a:r>
          </a:p>
          <a:p>
            <a:r>
              <a:rPr lang="pl-PL" dirty="0" err="1">
                <a:solidFill>
                  <a:schemeClr val="tx2"/>
                </a:solidFill>
                <a:latin typeface="Lucida Console" pitchFamily="49" charset="0"/>
              </a:rPr>
              <a:t>e.EmployeeID</a:t>
            </a:r>
            <a:r>
              <a:rPr lang="pl-PL" dirty="0">
                <a:solidFill>
                  <a:schemeClr val="tx2"/>
                </a:solidFill>
                <a:latin typeface="Lucida Console" pitchFamily="49" charset="0"/>
              </a:rPr>
              <a:t> = 10;</a:t>
            </a:r>
          </a:p>
          <a:p>
            <a:r>
              <a:rPr lang="pl-PL" dirty="0" err="1">
                <a:solidFill>
                  <a:schemeClr val="tx2"/>
                </a:solidFill>
                <a:latin typeface="Lucida Console" pitchFamily="49" charset="0"/>
              </a:rPr>
              <a:t>session.delete</a:t>
            </a:r>
            <a:r>
              <a:rPr lang="pl-PL" dirty="0">
                <a:solidFill>
                  <a:schemeClr val="tx2"/>
                </a:solidFill>
                <a:latin typeface="Lucida Console" pitchFamily="49" charset="0"/>
              </a:rPr>
              <a:t>(e);</a:t>
            </a:r>
          </a:p>
        </p:txBody>
      </p:sp>
    </p:spTree>
    <p:extLst>
      <p:ext uri="{BB962C8B-B14F-4D97-AF65-F5344CB8AC3E}">
        <p14:creationId xmlns:p14="http://schemas.microsoft.com/office/powerpoint/2010/main" val="33446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2"/>
                </a:solidFill>
              </a:rPr>
              <a:t>MySQL</a:t>
            </a:r>
            <a:endParaRPr lang="pl-PL" dirty="0">
              <a:solidFill>
                <a:schemeClr val="tx2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sz="2400" dirty="0"/>
              <a:t>Kod źródłowy dostępny na warunkach </a:t>
            </a:r>
            <a:r>
              <a:rPr lang="en-US" sz="2400" dirty="0"/>
              <a:t> </a:t>
            </a:r>
            <a:r>
              <a:rPr lang="en-US" sz="2400" b="1" dirty="0">
                <a:solidFill>
                  <a:schemeClr val="tx2"/>
                </a:solidFill>
              </a:rPr>
              <a:t>GNU General Public </a:t>
            </a:r>
            <a:r>
              <a:rPr lang="en-US" sz="2400" b="1" dirty="0" smtClean="0">
                <a:solidFill>
                  <a:schemeClr val="tx2"/>
                </a:solidFill>
              </a:rPr>
              <a:t>License</a:t>
            </a:r>
            <a:endParaRPr lang="pl-PL" sz="2400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pl-PL" sz="2400" dirty="0" smtClean="0"/>
          </a:p>
          <a:p>
            <a:r>
              <a:rPr lang="pl-PL" sz="2400" b="1" dirty="0" smtClean="0">
                <a:solidFill>
                  <a:schemeClr val="tx2"/>
                </a:solidFill>
              </a:rPr>
              <a:t>Popularny wśród</a:t>
            </a:r>
            <a:r>
              <a:rPr lang="en-US" sz="2400" b="1" dirty="0" smtClean="0">
                <a:solidFill>
                  <a:schemeClr val="tx2"/>
                </a:solidFill>
              </a:rPr>
              <a:t> web</a:t>
            </a:r>
            <a:r>
              <a:rPr lang="pl-PL" sz="2400" b="1" dirty="0" smtClean="0">
                <a:solidFill>
                  <a:schemeClr val="tx2"/>
                </a:solidFill>
              </a:rPr>
              <a:t>owych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</a:rPr>
              <a:t>ap</a:t>
            </a:r>
            <a:r>
              <a:rPr lang="pl-PL" sz="2400" b="1" dirty="0" err="1" smtClean="0">
                <a:solidFill>
                  <a:schemeClr val="tx2"/>
                </a:solidFill>
              </a:rPr>
              <a:t>likacji</a:t>
            </a:r>
            <a:r>
              <a:rPr lang="pl-PL" sz="2400" b="1" dirty="0" smtClean="0">
                <a:solidFill>
                  <a:schemeClr val="tx2"/>
                </a:solidFill>
              </a:rPr>
              <a:t> </a:t>
            </a:r>
            <a:r>
              <a:rPr lang="pl-PL" sz="2400" dirty="0" smtClean="0"/>
              <a:t>– część szeroko rozpowszechnionego</a:t>
            </a:r>
            <a:r>
              <a:rPr lang="en-US" sz="2400" dirty="0"/>
              <a:t> LAMP </a:t>
            </a:r>
            <a:r>
              <a:rPr lang="pl-PL" sz="2400" dirty="0" smtClean="0"/>
              <a:t>- złożonego open </a:t>
            </a:r>
            <a:r>
              <a:rPr lang="pl-PL" sz="2400" dirty="0" err="1" smtClean="0"/>
              <a:t>sourcowych</a:t>
            </a:r>
            <a:r>
              <a:rPr lang="pl-PL" sz="2400" dirty="0"/>
              <a:t>:</a:t>
            </a:r>
            <a:r>
              <a:rPr lang="en-US" sz="2400" dirty="0" smtClean="0"/>
              <a:t> Linux</a:t>
            </a:r>
            <a:r>
              <a:rPr lang="en-US" sz="2400" dirty="0"/>
              <a:t>, Apache, MySQL, </a:t>
            </a:r>
            <a:r>
              <a:rPr lang="en-US" sz="2400" dirty="0" smtClean="0"/>
              <a:t>Perl/PHP/Python</a:t>
            </a:r>
            <a:endParaRPr lang="pl-PL" sz="2400" dirty="0" smtClean="0"/>
          </a:p>
          <a:p>
            <a:pPr marL="0" indent="0">
              <a:buNone/>
            </a:pPr>
            <a:endParaRPr lang="pl-PL" sz="2400" dirty="0"/>
          </a:p>
          <a:p>
            <a:r>
              <a:rPr lang="pl-PL" sz="2400" b="1" dirty="0" smtClean="0">
                <a:solidFill>
                  <a:schemeClr val="tx2"/>
                </a:solidFill>
              </a:rPr>
              <a:t>W czołówce światowej </a:t>
            </a:r>
            <a:r>
              <a:rPr lang="pl-PL" sz="2400" dirty="0" smtClean="0"/>
              <a:t>– używany np. w:</a:t>
            </a:r>
          </a:p>
          <a:p>
            <a:pPr lvl="1"/>
            <a:r>
              <a:rPr lang="en-US" sz="2000" dirty="0" smtClean="0"/>
              <a:t>Wikipedia</a:t>
            </a:r>
            <a:endParaRPr lang="pl-PL" sz="2000" dirty="0"/>
          </a:p>
          <a:p>
            <a:pPr marL="685800" lvl="1"/>
            <a:r>
              <a:rPr lang="en-US" sz="2000" dirty="0"/>
              <a:t>Google</a:t>
            </a:r>
            <a:r>
              <a:rPr lang="pl-PL" sz="2000" dirty="0"/>
              <a:t> </a:t>
            </a:r>
            <a:r>
              <a:rPr lang="en-US" sz="2000" dirty="0" smtClean="0"/>
              <a:t>(</a:t>
            </a:r>
            <a:r>
              <a:rPr lang="pl-PL" sz="2000" dirty="0" smtClean="0"/>
              <a:t>chociaż nie dla </a:t>
            </a:r>
            <a:r>
              <a:rPr lang="pl-PL" sz="2000" dirty="0" err="1" smtClean="0"/>
              <a:t>wyszukiwań</a:t>
            </a:r>
            <a:r>
              <a:rPr lang="en-US" sz="2000" dirty="0" smtClean="0"/>
              <a:t>)</a:t>
            </a:r>
            <a:r>
              <a:rPr lang="en-US" sz="2000" dirty="0"/>
              <a:t> </a:t>
            </a:r>
            <a:endParaRPr lang="pl-PL" sz="2000" dirty="0"/>
          </a:p>
          <a:p>
            <a:pPr marL="685800" lvl="1"/>
            <a:r>
              <a:rPr lang="en-US" sz="2000" dirty="0"/>
              <a:t>Facebook </a:t>
            </a:r>
            <a:endParaRPr lang="pl-PL" sz="2000" dirty="0"/>
          </a:p>
          <a:p>
            <a:pPr marL="685800" lvl="1"/>
            <a:r>
              <a:rPr lang="en-US" sz="2000" dirty="0" smtClean="0"/>
              <a:t>Twitter</a:t>
            </a:r>
            <a:endParaRPr lang="pl-PL" sz="2000" baseline="30000" dirty="0"/>
          </a:p>
          <a:p>
            <a:pPr marL="685800" lvl="1"/>
            <a:r>
              <a:rPr lang="en-US" sz="2000" dirty="0"/>
              <a:t> </a:t>
            </a:r>
            <a:r>
              <a:rPr lang="en-US" sz="2000" dirty="0" smtClean="0"/>
              <a:t>YouTube</a:t>
            </a:r>
            <a:endParaRPr lang="pl-PL" sz="2000" dirty="0" smtClean="0"/>
          </a:p>
          <a:p>
            <a:pPr marL="400050" lvl="1" indent="0">
              <a:buNone/>
            </a:pPr>
            <a:endParaRPr lang="pl-PL" sz="2000" dirty="0"/>
          </a:p>
          <a:p>
            <a:endParaRPr lang="pl-PL" sz="2400" dirty="0" smtClean="0"/>
          </a:p>
        </p:txBody>
      </p:sp>
    </p:spTree>
    <p:extLst>
      <p:ext uri="{BB962C8B-B14F-4D97-AF65-F5344CB8AC3E}">
        <p14:creationId xmlns:p14="http://schemas.microsoft.com/office/powerpoint/2010/main" val="324455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2"/>
                </a:solidFill>
              </a:rPr>
              <a:t>Źródła</a:t>
            </a:r>
            <a:endParaRPr lang="pl-PL" dirty="0">
              <a:solidFill>
                <a:schemeClr val="tx2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800" dirty="0" smtClean="0"/>
              <a:t>MySQL:</a:t>
            </a:r>
          </a:p>
          <a:p>
            <a:r>
              <a:rPr lang="pl-PL" sz="1800" dirty="0">
                <a:hlinkClick r:id="rId2"/>
              </a:rPr>
              <a:t>http://</a:t>
            </a:r>
            <a:r>
              <a:rPr lang="pl-PL" sz="1800" dirty="0" smtClean="0">
                <a:hlinkClick r:id="rId2"/>
              </a:rPr>
              <a:t>dev.mysql.com/doc/refman/5.0/en/tutorial.html</a:t>
            </a:r>
            <a:endParaRPr lang="pl-PL" sz="1800" dirty="0" smtClean="0"/>
          </a:p>
          <a:p>
            <a:r>
              <a:rPr lang="pl-PL" sz="1800" dirty="0" smtClean="0">
                <a:hlinkClick r:id="rId3"/>
              </a:rPr>
              <a:t>http</a:t>
            </a:r>
            <a:r>
              <a:rPr lang="pl-PL" sz="1800" dirty="0">
                <a:hlinkClick r:id="rId3"/>
              </a:rPr>
              <a:t>://www.mysql.com/about</a:t>
            </a:r>
            <a:r>
              <a:rPr lang="pl-PL" sz="1800" dirty="0" smtClean="0">
                <a:hlinkClick r:id="rId3"/>
              </a:rPr>
              <a:t>/</a:t>
            </a:r>
            <a:endParaRPr lang="pl-PL" sz="1800" dirty="0" smtClean="0"/>
          </a:p>
          <a:p>
            <a:r>
              <a:rPr lang="pl-PL" sz="1800" dirty="0">
                <a:hlinkClick r:id="rId4"/>
              </a:rPr>
              <a:t>http://</a:t>
            </a:r>
            <a:r>
              <a:rPr lang="pl-PL" sz="1800" dirty="0" smtClean="0">
                <a:hlinkClick r:id="rId4"/>
              </a:rPr>
              <a:t>stackoverflow.com/questions/260441/how-to-create-relationships-in-mysql</a:t>
            </a:r>
            <a:endParaRPr lang="pl-PL" sz="1800" dirty="0" smtClean="0"/>
          </a:p>
          <a:p>
            <a:r>
              <a:rPr lang="pl-PL" sz="1800" dirty="0">
                <a:hlinkClick r:id="rId5"/>
              </a:rPr>
              <a:t>http://</a:t>
            </a:r>
            <a:r>
              <a:rPr lang="pl-PL" sz="1800" dirty="0" smtClean="0">
                <a:hlinkClick r:id="rId5"/>
              </a:rPr>
              <a:t>dev.mysql.com/doc/refman/5.0/en/innodb-foreign-key-constraints.html</a:t>
            </a:r>
            <a:endParaRPr lang="pl-PL" sz="1800" dirty="0" smtClean="0"/>
          </a:p>
          <a:p>
            <a:r>
              <a:rPr lang="pl-PL" sz="1800" dirty="0">
                <a:hlinkClick r:id="rId6"/>
              </a:rPr>
              <a:t>http://</a:t>
            </a:r>
            <a:r>
              <a:rPr lang="pl-PL" sz="1800" dirty="0" smtClean="0">
                <a:hlinkClick r:id="rId6"/>
              </a:rPr>
              <a:t>www.artfulsoftware.com/mysqlbook/sampler/mysqled1_appe.html</a:t>
            </a:r>
            <a:endParaRPr lang="pl-PL" sz="1800" dirty="0" smtClean="0"/>
          </a:p>
          <a:p>
            <a:endParaRPr lang="pl-PL" sz="1800" b="1" dirty="0" smtClean="0"/>
          </a:p>
          <a:p>
            <a:pPr marL="0" indent="0">
              <a:buNone/>
            </a:pPr>
            <a:r>
              <a:rPr lang="pl-PL" sz="1800" dirty="0" err="1" smtClean="0"/>
              <a:t>Hibernate</a:t>
            </a:r>
            <a:endParaRPr lang="pl-PL" sz="1800" dirty="0" smtClean="0"/>
          </a:p>
          <a:p>
            <a:r>
              <a:rPr lang="pl-PL" sz="1800" dirty="0">
                <a:hlinkClick r:id="rId7"/>
              </a:rPr>
              <a:t>http://</a:t>
            </a:r>
            <a:r>
              <a:rPr lang="pl-PL" sz="1800" dirty="0" smtClean="0">
                <a:hlinkClick r:id="rId7"/>
              </a:rPr>
              <a:t>www.hibernate.org/docs</a:t>
            </a:r>
            <a:endParaRPr lang="pl-PL" sz="1800" dirty="0" smtClean="0"/>
          </a:p>
          <a:p>
            <a:r>
              <a:rPr lang="pl-PL" sz="1800" dirty="0">
                <a:hlinkClick r:id="rId8"/>
              </a:rPr>
              <a:t>http://</a:t>
            </a:r>
            <a:r>
              <a:rPr lang="pl-PL" sz="1800" dirty="0" smtClean="0">
                <a:hlinkClick r:id="rId8"/>
              </a:rPr>
              <a:t>blog.sencide.com/2011/03/hibernate-tutorial-for-beginners.html</a:t>
            </a:r>
            <a:endParaRPr lang="pl-PL" sz="1800" dirty="0" smtClean="0"/>
          </a:p>
          <a:p>
            <a:r>
              <a:rPr lang="pl-PL" sz="1800" dirty="0">
                <a:hlinkClick r:id="rId9"/>
              </a:rPr>
              <a:t>http://viralpatel.net/blogs/hibernate-maven-mysql-hello-world-example-xml-mapping</a:t>
            </a:r>
            <a:r>
              <a:rPr lang="pl-PL" sz="1800" dirty="0" smtClean="0">
                <a:hlinkClick r:id="rId9"/>
              </a:rPr>
              <a:t>/</a:t>
            </a:r>
            <a:endParaRPr lang="pl-PL" sz="1800" dirty="0" smtClean="0"/>
          </a:p>
          <a:p>
            <a:r>
              <a:rPr lang="pl-PL" sz="1800" dirty="0">
                <a:hlinkClick r:id="rId10"/>
              </a:rPr>
              <a:t>http://</a:t>
            </a:r>
            <a:r>
              <a:rPr lang="pl-PL" sz="1800" dirty="0" smtClean="0">
                <a:hlinkClick r:id="rId10"/>
              </a:rPr>
              <a:t>javabrains.koushik.org/p/hibernate.html</a:t>
            </a:r>
            <a:endParaRPr lang="pl-PL" sz="1800" dirty="0" smtClean="0"/>
          </a:p>
          <a:p>
            <a:r>
              <a:rPr lang="pl-PL" sz="1800" dirty="0">
                <a:hlinkClick r:id="rId11"/>
              </a:rPr>
              <a:t>http://www.dzone.com/tutorials/java/hibernate/hibernate-example/hibernate-mapping-many-to-many-1.html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369453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652120" y="5301208"/>
            <a:ext cx="2808312" cy="648072"/>
          </a:xfrm>
        </p:spPr>
        <p:txBody>
          <a:bodyPr>
            <a:normAutofit/>
          </a:bodyPr>
          <a:lstStyle/>
          <a:p>
            <a:r>
              <a:rPr lang="pl-PL" sz="1400" dirty="0"/>
              <a:t>http://db-engines.com/en/ranking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9130109" cy="3841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155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2"/>
                </a:solidFill>
              </a:rPr>
              <a:t>MySQL</a:t>
            </a:r>
            <a:endParaRPr lang="pl-PL" dirty="0">
              <a:solidFill>
                <a:schemeClr val="tx2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70000" lnSpcReduction="20000"/>
          </a:bodyPr>
          <a:lstStyle/>
          <a:p>
            <a:r>
              <a:rPr lang="pl-PL" dirty="0" smtClean="0"/>
              <a:t>Podobnie jak inne </a:t>
            </a:r>
            <a:r>
              <a:rPr lang="pl-PL" dirty="0" err="1" smtClean="0"/>
              <a:t>SQLowe</a:t>
            </a:r>
            <a:r>
              <a:rPr lang="en-US" dirty="0"/>
              <a:t> </a:t>
            </a:r>
            <a:r>
              <a:rPr lang="pl-PL" dirty="0" smtClean="0"/>
              <a:t>bazy danych</a:t>
            </a:r>
            <a:r>
              <a:rPr lang="en-US" dirty="0" smtClean="0"/>
              <a:t>, </a:t>
            </a:r>
            <a:r>
              <a:rPr lang="en-US" dirty="0"/>
              <a:t>MySQL </a:t>
            </a:r>
            <a:r>
              <a:rPr lang="pl-PL" b="1" dirty="0" smtClean="0">
                <a:solidFill>
                  <a:schemeClr val="tx2"/>
                </a:solidFill>
              </a:rPr>
              <a:t>nie spełnia wszystkich wymagań zdefiniowanych przez standard </a:t>
            </a:r>
            <a:r>
              <a:rPr lang="en-US" b="1" dirty="0" smtClean="0">
                <a:solidFill>
                  <a:schemeClr val="tx2"/>
                </a:solidFill>
              </a:rPr>
              <a:t>SQL</a:t>
            </a:r>
            <a:r>
              <a:rPr lang="pl-PL" dirty="0" smtClean="0"/>
              <a:t>. (np. w silnikach innych niż </a:t>
            </a:r>
            <a:r>
              <a:rPr lang="pl-PL" dirty="0" err="1" smtClean="0"/>
              <a:t>InnoDB</a:t>
            </a:r>
            <a:r>
              <a:rPr lang="pl-PL" dirty="0" smtClean="0"/>
              <a:t> nie są obsługiwane klucze obce</a:t>
            </a:r>
            <a:r>
              <a:rPr lang="pl-PL" dirty="0" smtClean="0"/>
              <a:t>)</a:t>
            </a:r>
          </a:p>
          <a:p>
            <a:pPr marL="0" indent="0">
              <a:buNone/>
            </a:pPr>
            <a:endParaRPr lang="pl-PL" dirty="0" smtClean="0"/>
          </a:p>
          <a:p>
            <a:r>
              <a:rPr lang="pl-PL" dirty="0" smtClean="0"/>
              <a:t>Ilość </a:t>
            </a:r>
            <a:r>
              <a:rPr lang="pl-PL" dirty="0"/>
              <a:t>t</a:t>
            </a:r>
            <a:r>
              <a:rPr lang="en-US" dirty="0" smtClean="0"/>
              <a:t>rigger</a:t>
            </a:r>
            <a:r>
              <a:rPr lang="pl-PL" dirty="0" smtClean="0"/>
              <a:t>ów jest ograniczona do jednego na daną akcję  </a:t>
            </a:r>
            <a:r>
              <a:rPr lang="pl-PL" dirty="0"/>
              <a:t>(np</a:t>
            </a:r>
            <a:r>
              <a:rPr lang="pl-PL" dirty="0" smtClean="0"/>
              <a:t>. możemy dodać tylko po jednym </a:t>
            </a:r>
            <a:r>
              <a:rPr lang="pl-PL" dirty="0" err="1" smtClean="0"/>
              <a:t>triggerze</a:t>
            </a:r>
            <a:r>
              <a:rPr lang="pl-PL" dirty="0" smtClean="0"/>
              <a:t> przed i po wstawianiem do tej samej tabeli</a:t>
            </a:r>
            <a:r>
              <a:rPr lang="pl-PL" dirty="0" smtClean="0"/>
              <a:t>)</a:t>
            </a:r>
          </a:p>
          <a:p>
            <a:pPr marL="0" indent="0">
              <a:buNone/>
            </a:pPr>
            <a:endParaRPr lang="pl-PL" dirty="0" smtClean="0"/>
          </a:p>
          <a:p>
            <a:r>
              <a:rPr lang="pl-PL" dirty="0" smtClean="0"/>
              <a:t>Nie ma </a:t>
            </a:r>
            <a:r>
              <a:rPr lang="pl-PL" dirty="0" err="1" smtClean="0"/>
              <a:t>triggerów</a:t>
            </a:r>
            <a:r>
              <a:rPr lang="pl-PL" dirty="0" smtClean="0"/>
              <a:t> na </a:t>
            </a:r>
            <a:r>
              <a:rPr lang="pl-PL" dirty="0" smtClean="0"/>
              <a:t>widoki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 smtClean="0"/>
              <a:t>Podobnie jak inne transakcyjne relacyjne bazy danych </a:t>
            </a:r>
            <a:r>
              <a:rPr lang="en-US" dirty="0" smtClean="0"/>
              <a:t>MySQL</a:t>
            </a:r>
            <a:r>
              <a:rPr lang="pl-PL" dirty="0" smtClean="0"/>
              <a:t> jest </a:t>
            </a:r>
            <a:r>
              <a:rPr lang="pl-PL" b="1" dirty="0">
                <a:solidFill>
                  <a:schemeClr val="tx2"/>
                </a:solidFill>
              </a:rPr>
              <a:t>ograniczony przez </a:t>
            </a:r>
            <a:r>
              <a:rPr lang="pl-PL" b="1" dirty="0" smtClean="0">
                <a:solidFill>
                  <a:schemeClr val="tx2"/>
                </a:solidFill>
              </a:rPr>
              <a:t>wydajność </a:t>
            </a:r>
            <a:r>
              <a:rPr lang="pl-PL" b="1" dirty="0">
                <a:solidFill>
                  <a:schemeClr val="tx2"/>
                </a:solidFill>
              </a:rPr>
              <a:t>dysku</a:t>
            </a:r>
            <a:r>
              <a:rPr lang="pl-PL" dirty="0"/>
              <a:t>. Jest to szczególnie ważne w odniesieniu do </a:t>
            </a:r>
            <a:r>
              <a:rPr lang="pl-PL" dirty="0" smtClean="0"/>
              <a:t>zapisu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491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tx2"/>
                </a:solidFill>
              </a:rPr>
              <a:t>Hibernate</a:t>
            </a:r>
            <a:endParaRPr lang="pl-PL" dirty="0">
              <a:solidFill>
                <a:schemeClr val="tx2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79512" y="1628800"/>
            <a:ext cx="8507288" cy="4968552"/>
          </a:xfrm>
        </p:spPr>
        <p:txBody>
          <a:bodyPr>
            <a:noAutofit/>
          </a:bodyPr>
          <a:lstStyle/>
          <a:p>
            <a:r>
              <a:rPr lang="pl-PL" sz="2000" dirty="0" smtClean="0"/>
              <a:t>Open </a:t>
            </a:r>
            <a:r>
              <a:rPr lang="pl-PL" sz="2000" dirty="0" err="1" smtClean="0"/>
              <a:t>source</a:t>
            </a:r>
            <a:r>
              <a:rPr lang="pl-PL" sz="2000" dirty="0" smtClean="0"/>
              <a:t> - objęty licencją </a:t>
            </a:r>
            <a:r>
              <a:rPr lang="en-US" sz="2000" dirty="0"/>
              <a:t>source </a:t>
            </a:r>
            <a:r>
              <a:rPr lang="en-US" sz="2000" b="1" dirty="0">
                <a:solidFill>
                  <a:schemeClr val="tx2"/>
                </a:solidFill>
              </a:rPr>
              <a:t>GNU Lesser General Public </a:t>
            </a:r>
            <a:r>
              <a:rPr lang="en-US" sz="2000" b="1" dirty="0" smtClean="0">
                <a:solidFill>
                  <a:schemeClr val="tx2"/>
                </a:solidFill>
              </a:rPr>
              <a:t>License</a:t>
            </a:r>
            <a:r>
              <a:rPr lang="pl-PL" sz="2000" b="1" dirty="0" smtClean="0">
                <a:solidFill>
                  <a:schemeClr val="tx2"/>
                </a:solidFill>
              </a:rPr>
              <a:t> </a:t>
            </a:r>
            <a:r>
              <a:rPr lang="pl-PL" sz="2000" dirty="0" smtClean="0"/>
              <a:t>– </a:t>
            </a:r>
            <a:r>
              <a:rPr lang="pl-PL" sz="2000" dirty="0" smtClean="0"/>
              <a:t>można pobierać i używać kodu źródłowego </a:t>
            </a:r>
            <a:endParaRPr lang="pl-PL" sz="2000" dirty="0" smtClean="0"/>
          </a:p>
          <a:p>
            <a:pPr marL="0" indent="0">
              <a:buNone/>
            </a:pPr>
            <a:endParaRPr lang="pl-PL" sz="2000" dirty="0" smtClean="0"/>
          </a:p>
          <a:p>
            <a:r>
              <a:rPr lang="en-US" sz="2000" dirty="0" smtClean="0"/>
              <a:t>Hibernate </a:t>
            </a:r>
            <a:r>
              <a:rPr lang="pl-PL" sz="2000" dirty="0" smtClean="0"/>
              <a:t>zajmuje się </a:t>
            </a:r>
            <a:r>
              <a:rPr lang="pl-PL" sz="2000" b="1" dirty="0" smtClean="0">
                <a:solidFill>
                  <a:schemeClr val="tx2"/>
                </a:solidFill>
              </a:rPr>
              <a:t>mapowaniem </a:t>
            </a:r>
            <a:r>
              <a:rPr lang="pl-PL" sz="2000" b="1" dirty="0" err="1" smtClean="0">
                <a:solidFill>
                  <a:schemeClr val="tx2"/>
                </a:solidFill>
              </a:rPr>
              <a:t>javowych</a:t>
            </a:r>
            <a:r>
              <a:rPr lang="pl-PL" sz="2000" b="1" dirty="0" smtClean="0">
                <a:solidFill>
                  <a:schemeClr val="tx2"/>
                </a:solidFill>
              </a:rPr>
              <a:t> klas do tabel bazy danych oraz </a:t>
            </a:r>
            <a:r>
              <a:rPr lang="pl-PL" sz="2000" b="1" dirty="0" err="1" smtClean="0">
                <a:solidFill>
                  <a:schemeClr val="tx2"/>
                </a:solidFill>
              </a:rPr>
              <a:t>javowych</a:t>
            </a:r>
            <a:r>
              <a:rPr lang="pl-PL" sz="2000" b="1" dirty="0" smtClean="0">
                <a:solidFill>
                  <a:schemeClr val="tx2"/>
                </a:solidFill>
              </a:rPr>
              <a:t> typów do typów </a:t>
            </a:r>
            <a:r>
              <a:rPr lang="pl-PL" sz="2000" b="1" dirty="0" err="1" smtClean="0">
                <a:solidFill>
                  <a:schemeClr val="tx2"/>
                </a:solidFill>
              </a:rPr>
              <a:t>SQLowych</a:t>
            </a:r>
            <a:r>
              <a:rPr lang="pl-PL" sz="2000" dirty="0" smtClean="0"/>
              <a:t>. </a:t>
            </a:r>
            <a:r>
              <a:rPr lang="en-US" sz="2000" dirty="0" smtClean="0"/>
              <a:t> </a:t>
            </a:r>
            <a:r>
              <a:rPr lang="pl-PL" sz="2000" dirty="0" smtClean="0"/>
              <a:t>Zapewnia mechanizmy zwalniające programistę z zadań </a:t>
            </a:r>
            <a:r>
              <a:rPr lang="pl-PL" sz="2000" dirty="0" err="1" smtClean="0"/>
              <a:t>wziązanych</a:t>
            </a:r>
            <a:r>
              <a:rPr lang="pl-PL" sz="2000" dirty="0" smtClean="0"/>
              <a:t> z </a:t>
            </a:r>
            <a:r>
              <a:rPr lang="pl-PL" sz="2000" dirty="0" err="1" smtClean="0"/>
              <a:t>persystencją</a:t>
            </a:r>
            <a:r>
              <a:rPr lang="pl-PL" sz="2000" dirty="0" smtClean="0"/>
              <a:t>. Na stronie </a:t>
            </a:r>
            <a:r>
              <a:rPr lang="pl-PL" sz="2000" dirty="0" err="1" smtClean="0"/>
              <a:t>Hiberanate’a</a:t>
            </a:r>
            <a:r>
              <a:rPr lang="pl-PL" sz="2000" dirty="0" smtClean="0"/>
              <a:t> podano, że pozwala na zredukowanie ich nawet o </a:t>
            </a:r>
            <a:r>
              <a:rPr lang="en-US" sz="2000" b="1" dirty="0" smtClean="0">
                <a:solidFill>
                  <a:schemeClr val="tx2"/>
                </a:solidFill>
              </a:rPr>
              <a:t>95%</a:t>
            </a:r>
            <a:r>
              <a:rPr lang="pl-PL" sz="2000" dirty="0" smtClean="0"/>
              <a:t>. Można skupić się tylko na zagadnieniach </a:t>
            </a:r>
            <a:r>
              <a:rPr lang="pl-PL" sz="2000" dirty="0" smtClean="0"/>
              <a:t>biznesowych</a:t>
            </a:r>
          </a:p>
          <a:p>
            <a:pPr marL="0" indent="0">
              <a:buNone/>
            </a:pPr>
            <a:endParaRPr lang="pl-PL" sz="2000" dirty="0" smtClean="0"/>
          </a:p>
          <a:p>
            <a:r>
              <a:rPr lang="pl-PL" sz="2000" dirty="0" err="1" smtClean="0"/>
              <a:t>Hibernate</a:t>
            </a:r>
            <a:r>
              <a:rPr lang="pl-PL" sz="2000" dirty="0" smtClean="0"/>
              <a:t> jest buforem pomiędzy dwoma sposobami reprezentacji i pozwala na bardziej </a:t>
            </a:r>
            <a:r>
              <a:rPr lang="pl-PL" sz="2000" i="1" dirty="0" smtClean="0"/>
              <a:t>eleganckie</a:t>
            </a:r>
            <a:r>
              <a:rPr lang="pl-PL" sz="2000" dirty="0" smtClean="0"/>
              <a:t> rozwiązania. Programista posługuje się obiektami, ale relacyjny schemat bazy danych i warunki </a:t>
            </a:r>
            <a:r>
              <a:rPr lang="pl-PL" sz="2000" dirty="0" err="1" smtClean="0"/>
              <a:t>integralnościowe</a:t>
            </a:r>
            <a:r>
              <a:rPr lang="pl-PL" sz="2000" dirty="0" smtClean="0"/>
              <a:t> są zachowane</a:t>
            </a:r>
            <a:r>
              <a:rPr lang="pl-PL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Hibernate </a:t>
            </a:r>
            <a:r>
              <a:rPr lang="pl-PL" sz="2000" dirty="0" smtClean="0"/>
              <a:t>nie ukrywa przed programistą „mocy</a:t>
            </a:r>
            <a:r>
              <a:rPr lang="en-US" sz="2000" dirty="0" smtClean="0"/>
              <a:t> SQL</a:t>
            </a:r>
            <a:r>
              <a:rPr lang="pl-PL" sz="2000" dirty="0" smtClean="0"/>
              <a:t>a”. Wiedza o relacyjnych bazach danych wciąż jest ważna.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8665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tx2"/>
                </a:solidFill>
              </a:rPr>
              <a:t>Hibernate</a:t>
            </a:r>
            <a:endParaRPr lang="pl-PL" dirty="0">
              <a:solidFill>
                <a:schemeClr val="tx2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l-PL" sz="2800" dirty="0" smtClean="0"/>
          </a:p>
          <a:p>
            <a:r>
              <a:rPr lang="pl-PL" sz="2800" dirty="0" smtClean="0"/>
              <a:t>Przy </a:t>
            </a:r>
            <a:r>
              <a:rPr lang="pl-PL" sz="2800" b="1" dirty="0" smtClean="0">
                <a:solidFill>
                  <a:schemeClr val="tx2"/>
                </a:solidFill>
              </a:rPr>
              <a:t>skomplikowanych zapytaniach</a:t>
            </a:r>
            <a:r>
              <a:rPr lang="pl-PL" sz="2800" dirty="0" smtClean="0"/>
              <a:t> może okazać się, że użycie samego JDBC byłoby nieco </a:t>
            </a:r>
            <a:r>
              <a:rPr lang="pl-PL" sz="2800" dirty="0" smtClean="0"/>
              <a:t>szybsze</a:t>
            </a:r>
          </a:p>
          <a:p>
            <a:pPr marL="0" indent="0">
              <a:buNone/>
            </a:pPr>
            <a:endParaRPr lang="pl-PL" sz="2800" dirty="0" smtClean="0"/>
          </a:p>
          <a:p>
            <a:r>
              <a:rPr lang="pl-PL" sz="2800" dirty="0" smtClean="0"/>
              <a:t>ograniczenia </a:t>
            </a:r>
            <a:r>
              <a:rPr lang="pl-PL" sz="2800" dirty="0"/>
              <a:t>wynikające ze sposobu zadawania zapytań w </a:t>
            </a:r>
            <a:r>
              <a:rPr lang="pl-PL" sz="2800" b="1" dirty="0" err="1" smtClean="0">
                <a:solidFill>
                  <a:schemeClr val="tx2"/>
                </a:solidFill>
              </a:rPr>
              <a:t>Hibernate</a:t>
            </a:r>
            <a:r>
              <a:rPr lang="pl-PL" sz="2800" b="1" dirty="0" smtClean="0">
                <a:solidFill>
                  <a:schemeClr val="tx2"/>
                </a:solidFill>
              </a:rPr>
              <a:t> Query </a:t>
            </a:r>
            <a:r>
              <a:rPr lang="pl-PL" sz="2800" b="1" dirty="0" smtClean="0">
                <a:solidFill>
                  <a:schemeClr val="tx2"/>
                </a:solidFill>
              </a:rPr>
              <a:t>Language</a:t>
            </a:r>
          </a:p>
          <a:p>
            <a:pPr marL="0" indent="0">
              <a:buNone/>
            </a:pPr>
            <a:endParaRPr lang="pl-PL" sz="2800" dirty="0" smtClean="0"/>
          </a:p>
          <a:p>
            <a:r>
              <a:rPr lang="pl-PL" sz="2800" dirty="0" err="1" smtClean="0"/>
              <a:t>Hibernate</a:t>
            </a:r>
            <a:r>
              <a:rPr lang="pl-PL" sz="2800" dirty="0" smtClean="0"/>
              <a:t> </a:t>
            </a:r>
            <a:r>
              <a:rPr lang="pl-PL" sz="2800" b="1" dirty="0">
                <a:solidFill>
                  <a:schemeClr val="tx2"/>
                </a:solidFill>
              </a:rPr>
              <a:t>nie kompensuje ograniczeń nakładanych przez bazę danych</a:t>
            </a:r>
            <a:r>
              <a:rPr lang="pl-PL" sz="2800" dirty="0"/>
              <a:t> (np. brak wsparcia dla podzapytań przy pracy z bazą nie obsługującą </a:t>
            </a:r>
            <a:r>
              <a:rPr lang="pl-PL" sz="2800" dirty="0" smtClean="0"/>
              <a:t>ich)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18365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2"/>
                </a:solidFill>
              </a:rPr>
              <a:t>1. Instalacja MySQL</a:t>
            </a:r>
            <a:endParaRPr lang="pl-PL" dirty="0">
              <a:solidFill>
                <a:schemeClr val="tx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03953"/>
            <a:ext cx="7359352" cy="516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359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99" y="11177"/>
            <a:ext cx="9153099" cy="6878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973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5230</TotalTime>
  <Words>991</Words>
  <Application>Microsoft Office PowerPoint</Application>
  <PresentationFormat>Pokaz na ekranie (4:3)</PresentationFormat>
  <Paragraphs>225</Paragraphs>
  <Slides>30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30</vt:i4>
      </vt:variant>
    </vt:vector>
  </HeadingPairs>
  <TitlesOfParts>
    <vt:vector size="31" baseType="lpstr">
      <vt:lpstr>Motyw pakietu Office</vt:lpstr>
      <vt:lpstr>MySQL + Hibernate</vt:lpstr>
      <vt:lpstr>Agenda</vt:lpstr>
      <vt:lpstr>MySQL</vt:lpstr>
      <vt:lpstr>http://db-engines.com/en/ranking</vt:lpstr>
      <vt:lpstr>MySQL</vt:lpstr>
      <vt:lpstr>Hibernate</vt:lpstr>
      <vt:lpstr>Hibernate</vt:lpstr>
      <vt:lpstr>1. Instalacja MySQL</vt:lpstr>
      <vt:lpstr>Prezentacja programu PowerPoint</vt:lpstr>
      <vt:lpstr>Prezentacja programu PowerPoint</vt:lpstr>
      <vt:lpstr>2a. Uruchomienie – command line</vt:lpstr>
      <vt:lpstr>2b. Uruchomienie - Workbench</vt:lpstr>
      <vt:lpstr>3a. Tworzenie bazy danych</vt:lpstr>
      <vt:lpstr>3b. Tworzenie tabeli</vt:lpstr>
      <vt:lpstr>3b. Opis tabeli</vt:lpstr>
      <vt:lpstr>3c. Wstawianie danych</vt:lpstr>
      <vt:lpstr>4a. Wtyczka do Eclipsa </vt:lpstr>
      <vt:lpstr>4b. Nowe połączenie</vt:lpstr>
      <vt:lpstr>4c. Sterownik</vt:lpstr>
      <vt:lpstr>4d. Ping</vt:lpstr>
      <vt:lpstr>5a. hibernate.cfg.xml</vt:lpstr>
      <vt:lpstr>5b. POJO + mapping file</vt:lpstr>
      <vt:lpstr>5c. Order.hbm.xml</vt:lpstr>
      <vt:lpstr>5d. Session Factory</vt:lpstr>
      <vt:lpstr>6. Transakcje</vt:lpstr>
      <vt:lpstr>Create…</vt:lpstr>
      <vt:lpstr>Read…</vt:lpstr>
      <vt:lpstr>Update…</vt:lpstr>
      <vt:lpstr>Delete…</vt:lpstr>
      <vt:lpstr>Źródła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+ Hibernate</dc:title>
  <dc:creator>Alicja</dc:creator>
  <cp:lastModifiedBy>Alicja</cp:lastModifiedBy>
  <cp:revision>48</cp:revision>
  <dcterms:created xsi:type="dcterms:W3CDTF">2013-03-17T10:40:47Z</dcterms:created>
  <dcterms:modified xsi:type="dcterms:W3CDTF">2013-04-21T22:27:17Z</dcterms:modified>
</cp:coreProperties>
</file>