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2" r:id="rId5"/>
    <p:sldId id="284" r:id="rId6"/>
    <p:sldId id="260" r:id="rId7"/>
    <p:sldId id="271" r:id="rId8"/>
    <p:sldId id="272" r:id="rId9"/>
    <p:sldId id="263" r:id="rId10"/>
    <p:sldId id="264" r:id="rId11"/>
    <p:sldId id="265" r:id="rId12"/>
    <p:sldId id="266" r:id="rId13"/>
    <p:sldId id="273" r:id="rId14"/>
    <p:sldId id="267" r:id="rId15"/>
    <p:sldId id="274" r:id="rId16"/>
    <p:sldId id="268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69" r:id="rId25"/>
    <p:sldId id="270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7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0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3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4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5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7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43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0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7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1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0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832-2B65-426B-A192-34A16E977691}" type="datetimeFigureOut">
              <a:rPr lang="pl-PL" smtClean="0"/>
              <a:t>2013-06-08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4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dev.mysql.com/doc/refman/5.0/en/innodb-tuning.html" TargetMode="External"/><Relationship Id="rId3" Type="http://schemas.openxmlformats.org/officeDocument/2006/relationships/hyperlink" Target="http://docs.jboss.org/hibernate/orm/3.3/reference/en/html/performance.html" TargetMode="External"/><Relationship Id="rId7" Type="http://schemas.openxmlformats.org/officeDocument/2006/relationships/hyperlink" Target="http://www.mkyong.com/hibernate/hibernate-named-query-examples/" TargetMode="External"/><Relationship Id="rId2" Type="http://schemas.openxmlformats.org/officeDocument/2006/relationships/hyperlink" Target="http://java.dzone.com/articles/hibernate-performance-tuning?page=0,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0319205/hibernate-performance-best-practice" TargetMode="External"/><Relationship Id="rId5" Type="http://schemas.openxmlformats.org/officeDocument/2006/relationships/hyperlink" Target="http://arnosoftwaredev.blogspot.com/2011/01/hibernate-performance-tips.html" TargetMode="External"/><Relationship Id="rId4" Type="http://schemas.openxmlformats.org/officeDocument/2006/relationships/hyperlink" Target="http://www.laliluna.de/articles/java-persistence-hibernate/performance-tips-hibernate-java-persistenc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MySQL + </a:t>
            </a:r>
            <a:r>
              <a:rPr lang="pl-PL" dirty="0" err="1" smtClean="0">
                <a:solidFill>
                  <a:schemeClr val="accent1"/>
                </a:solidFill>
              </a:rPr>
              <a:t>Hibernate</a:t>
            </a:r>
            <a:r>
              <a:rPr lang="pl-PL" dirty="0" smtClean="0">
                <a:solidFill>
                  <a:schemeClr val="accent1"/>
                </a:solidFill>
              </a:rPr>
              <a:t/>
            </a:r>
            <a:br>
              <a:rPr lang="pl-PL" dirty="0" smtClean="0">
                <a:solidFill>
                  <a:schemeClr val="accent1"/>
                </a:solidFill>
              </a:rPr>
            </a:br>
            <a:r>
              <a:rPr lang="pl-PL" dirty="0" smtClean="0">
                <a:solidFill>
                  <a:schemeClr val="accent1"/>
                </a:solidFill>
              </a:rPr>
              <a:t>TUNING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Alicja Salamon, Dawid Aksamit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992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Ile zamówień z każdego kraju zostało zrealizowanych?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7776864" cy="46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aki </a:t>
            </a:r>
            <a:r>
              <a:rPr lang="pl-PL" dirty="0">
                <a:solidFill>
                  <a:schemeClr val="accent1"/>
                </a:solidFill>
              </a:rPr>
              <a:t>był średni czas realizacji zamówienia w każdym roku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39552" y="1844824"/>
            <a:ext cx="7704856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sql</a:t>
            </a:r>
            <a:r>
              <a:rPr lang="en-US" dirty="0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-query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"query2</a:t>
            </a:r>
            <a:r>
              <a:rPr lang="en-US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</a:b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&lt;![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CDATA[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(DATEDIFF(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)), year(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from orders group by year(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]]&gt;</a:t>
            </a:r>
            <a:r>
              <a:rPr lang="pl-PL" sz="2400" dirty="0" smtClean="0">
                <a:ea typeface="Calibri"/>
                <a:cs typeface="Times New Roman"/>
              </a:rPr>
              <a:t/>
            </a:r>
            <a:br>
              <a:rPr lang="pl-PL" sz="2400" dirty="0" smtClean="0">
                <a:ea typeface="Calibri"/>
                <a:cs typeface="Times New Roman"/>
              </a:rPr>
            </a:br>
            <a: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pl-PL" dirty="0" err="1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sql-query</a:t>
            </a: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400" dirty="0">
                <a:ea typeface="Calibri"/>
                <a:cs typeface="Times New Roman"/>
              </a:rPr>
              <a:t> </a:t>
            </a:r>
          </a:p>
        </p:txBody>
      </p:sp>
      <p:sp>
        <p:nvSpPr>
          <p:cNvPr id="9" name="Prostokąt 8"/>
          <p:cNvSpPr/>
          <p:nvPr/>
        </p:nvSpPr>
        <p:spPr>
          <a:xfrm>
            <a:off x="558889" y="4653136"/>
            <a:ext cx="769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session.getNamedQuery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("query2").list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Jaki był średni czas realizacji zamówienia w każdym roku</a:t>
            </a:r>
            <a:r>
              <a:rPr lang="pl-PL" dirty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7704856" cy="46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Słówko o indeksach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Rodzaje indeksów</a:t>
            </a:r>
          </a:p>
          <a:p>
            <a:r>
              <a:rPr lang="en-US" dirty="0" smtClean="0"/>
              <a:t>PRIMARY </a:t>
            </a:r>
            <a:r>
              <a:rPr lang="en-US" dirty="0"/>
              <a:t>KEY, UNIQUE, INDEX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FULLTEXT </a:t>
            </a:r>
            <a:endParaRPr lang="pl-PL" dirty="0" smtClean="0"/>
          </a:p>
          <a:p>
            <a:r>
              <a:rPr lang="pl-PL" dirty="0" smtClean="0"/>
              <a:t>Większość z </a:t>
            </a:r>
            <a:r>
              <a:rPr lang="pl-PL" dirty="0" err="1" smtClean="0"/>
              <a:t>MySQLowych</a:t>
            </a:r>
            <a:r>
              <a:rPr lang="pl-PL" dirty="0" smtClean="0"/>
              <a:t> indeksów jest trzymana </a:t>
            </a:r>
            <a:br>
              <a:rPr lang="pl-PL" dirty="0" smtClean="0"/>
            </a:br>
            <a:r>
              <a:rPr lang="pl-PL" dirty="0" smtClean="0"/>
              <a:t>w </a:t>
            </a:r>
            <a:r>
              <a:rPr lang="en-US" dirty="0" smtClean="0"/>
              <a:t>B-</a:t>
            </a:r>
            <a:r>
              <a:rPr lang="pl-PL" dirty="0" smtClean="0"/>
              <a:t>drzewach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Kiedy używać indeksów?</a:t>
            </a:r>
          </a:p>
          <a:p>
            <a:r>
              <a:rPr lang="pl-PL" dirty="0" smtClean="0"/>
              <a:t>Jeśli w zapytaniu z użyciem </a:t>
            </a:r>
            <a:r>
              <a:rPr lang="en-US" dirty="0" smtClean="0"/>
              <a:t>WHERE</a:t>
            </a:r>
            <a:r>
              <a:rPr lang="pl-PL" dirty="0" smtClean="0"/>
              <a:t> będziemy szukać wartości z kolumny z nałożonym indeksem</a:t>
            </a:r>
          </a:p>
          <a:p>
            <a:r>
              <a:rPr lang="pl-PL" dirty="0" smtClean="0"/>
              <a:t>Jeśli będziemy na szukali wartości </a:t>
            </a:r>
            <a:r>
              <a:rPr lang="en-US" dirty="0" smtClean="0"/>
              <a:t>MIN</a:t>
            </a:r>
            <a:r>
              <a:rPr lang="en-US" dirty="0"/>
              <a:t>() or MAX() </a:t>
            </a:r>
            <a:r>
              <a:rPr lang="pl-PL" dirty="0" smtClean="0"/>
              <a:t>dla indeksowanej kolumny</a:t>
            </a:r>
          </a:p>
          <a:p>
            <a:r>
              <a:rPr lang="pl-PL" dirty="0" smtClean="0"/>
              <a:t>Jeśli będziemy sortować wiersze tabeli po wartościach kolumny z indeksem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53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I</a:t>
            </a:r>
            <a:r>
              <a:rPr lang="pl-PL" dirty="0" smtClean="0">
                <a:solidFill>
                  <a:schemeClr val="accent1"/>
                </a:solidFill>
              </a:rPr>
              <a:t>le </a:t>
            </a:r>
            <a:r>
              <a:rPr lang="pl-PL" dirty="0">
                <a:solidFill>
                  <a:schemeClr val="accent1"/>
                </a:solidFill>
              </a:rPr>
              <a:t>sztuk produktów od każdego z dostawców udało się sprzedać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843808" y="2256510"/>
            <a:ext cx="5760640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CREATE INDEX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quantityIndex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ON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orderdetails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(Quantity);</a:t>
            </a:r>
            <a:endParaRPr lang="pl-PL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CREATE INDEX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companyNameIndex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ON suppliers(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companyName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l-PL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034"/>
            <a:ext cx="2051720" cy="542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I</a:t>
            </a:r>
            <a:r>
              <a:rPr lang="pl-PL" dirty="0" smtClean="0">
                <a:solidFill>
                  <a:schemeClr val="accent1"/>
                </a:solidFill>
              </a:rPr>
              <a:t>le </a:t>
            </a:r>
            <a:r>
              <a:rPr lang="pl-PL" dirty="0">
                <a:solidFill>
                  <a:schemeClr val="accent1"/>
                </a:solidFill>
              </a:rPr>
              <a:t>sztuk produktów od każdego z dostawców udało się sprzedać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632848" cy="45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7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kwota zamówień była zgłaszana w każdy z dni tygodnia</a:t>
            </a:r>
            <a:r>
              <a:rPr lang="pl-PL" dirty="0" smtClean="0">
                <a:solidFill>
                  <a:schemeClr val="accent1"/>
                </a:solidFill>
              </a:rPr>
              <a:t>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67544" y="2060848"/>
            <a:ext cx="8352928" cy="194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query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"query4"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&lt;![CDATA[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sum(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od.unitPrice</a:t>
            </a:r>
            <a:r>
              <a:rPr lang="pl-PL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od.quantity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OrderDetail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od join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od.orderID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 group by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]]&gt;</a:t>
            </a:r>
            <a:endParaRPr lang="pl-PL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pl-PL" dirty="0" err="1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query</a:t>
            </a: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2400" dirty="0">
              <a:ea typeface="Calibri"/>
              <a:cs typeface="Times New Roman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469504" y="494116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results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session.getNamedQuery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("query4").list();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Jaka kwota zamówień była zgłaszana w każdy z dni tygodnia?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4614"/>
            <a:ext cx="8074519" cy="485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1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wartość produktów zamówionych z każdego z krajów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625691" y="2204864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CREATE PROCEDURE `northwindmysql`.`proc_query5` ()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BEGIN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Country, YEAR(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sum(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UnitPrice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Quantity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inner join orders 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orderdetails.OrderID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orders.OrderID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inner join customers 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orders.OrderID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orderdetails.orderID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group by Country, YEAR(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pl-PL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4" name="Prostokąt 3"/>
          <p:cNvSpPr/>
          <p:nvPr/>
        </p:nvSpPr>
        <p:spPr>
          <a:xfrm>
            <a:off x="626637" y="6085685"/>
            <a:ext cx="851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session.createSQLQuery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("call proc_query5()").list();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5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wartość produktów zamówionych z każdego z krajów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66669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Agenda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Ładowanie danych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Zapytania 1-6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Zestawienie wyników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Bibliografia</a:t>
            </a:r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3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If set to 1, </a:t>
            </a:r>
            <a:r>
              <a:rPr lang="en-US" dirty="0" err="1"/>
              <a:t>InnoDB</a:t>
            </a:r>
            <a:r>
              <a:rPr lang="en-US" dirty="0"/>
              <a:t> will flush (</a:t>
            </a:r>
            <a:r>
              <a:rPr lang="en-US" dirty="0" err="1"/>
              <a:t>fsync</a:t>
            </a:r>
            <a:r>
              <a:rPr lang="en-US" dirty="0"/>
              <a:t>) the transaction logs to the</a:t>
            </a:r>
            <a:endParaRPr lang="pl-PL" dirty="0"/>
          </a:p>
          <a:p>
            <a:r>
              <a:rPr lang="en-US" dirty="0"/>
              <a:t># disk at each commit, which offers full ACID behavior. If you are</a:t>
            </a:r>
            <a:endParaRPr lang="pl-PL" dirty="0"/>
          </a:p>
          <a:p>
            <a:r>
              <a:rPr lang="en-US" dirty="0"/>
              <a:t># willing to compromise this safety, and you are running small</a:t>
            </a:r>
            <a:endParaRPr lang="pl-PL" dirty="0"/>
          </a:p>
          <a:p>
            <a:r>
              <a:rPr lang="en-US" dirty="0"/>
              <a:t># transactions, you may set this to 0 or 2 to reduce disk I/O to the</a:t>
            </a:r>
            <a:endParaRPr lang="pl-PL" dirty="0"/>
          </a:p>
          <a:p>
            <a:r>
              <a:rPr lang="en-US" dirty="0"/>
              <a:t># logs. Value 0 means that the log is only written to the log file and</a:t>
            </a:r>
            <a:endParaRPr lang="pl-PL" dirty="0"/>
          </a:p>
          <a:p>
            <a:r>
              <a:rPr lang="en-US" dirty="0"/>
              <a:t># the log file flushed to disk approximately once per second. Value 2</a:t>
            </a:r>
            <a:endParaRPr lang="pl-PL" dirty="0"/>
          </a:p>
          <a:p>
            <a:r>
              <a:rPr lang="en-US" dirty="0"/>
              <a:t># means the log is written to the log file at each commit, but the log</a:t>
            </a:r>
            <a:endParaRPr lang="pl-PL" dirty="0"/>
          </a:p>
          <a:p>
            <a:r>
              <a:rPr lang="en-US" dirty="0"/>
              <a:t># file is only flushed to disk approximately once per second.</a:t>
            </a:r>
            <a:endParaRPr lang="pl-PL" dirty="0"/>
          </a:p>
          <a:p>
            <a:r>
              <a:rPr lang="en-US" b="1" dirty="0" err="1"/>
              <a:t>innodb_flush_log_at_trx_commit</a:t>
            </a:r>
            <a:r>
              <a:rPr lang="en-US" b="1" dirty="0"/>
              <a:t>=0</a:t>
            </a:r>
            <a:endParaRPr lang="pl-PL" dirty="0"/>
          </a:p>
          <a:p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020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Query cache is used to cache SELECT results and later return them</a:t>
            </a:r>
            <a:endParaRPr lang="pl-PL" dirty="0"/>
          </a:p>
          <a:p>
            <a:r>
              <a:rPr lang="en-US" dirty="0"/>
              <a:t># without actual executing the same query once again. Having the query</a:t>
            </a:r>
            <a:endParaRPr lang="pl-PL" dirty="0"/>
          </a:p>
          <a:p>
            <a:r>
              <a:rPr lang="en-US" dirty="0"/>
              <a:t># cache enabled may result in significant speed improvements, if your</a:t>
            </a:r>
            <a:endParaRPr lang="pl-PL" dirty="0"/>
          </a:p>
          <a:p>
            <a:r>
              <a:rPr lang="en-US" dirty="0"/>
              <a:t># have a lot of identical queries and rarely changing tables. See the</a:t>
            </a:r>
            <a:endParaRPr lang="pl-PL" dirty="0"/>
          </a:p>
          <a:p>
            <a:r>
              <a:rPr lang="en-US" dirty="0"/>
              <a:t># "</a:t>
            </a:r>
            <a:r>
              <a:rPr lang="en-US" dirty="0" err="1"/>
              <a:t>Qcache_lowmem_prunes</a:t>
            </a:r>
            <a:r>
              <a:rPr lang="en-US" dirty="0"/>
              <a:t>" status variable to check if the current value</a:t>
            </a:r>
            <a:endParaRPr lang="pl-PL" dirty="0"/>
          </a:p>
          <a:p>
            <a:r>
              <a:rPr lang="en-US" dirty="0"/>
              <a:t># is high enough for your load.</a:t>
            </a:r>
            <a:endParaRPr lang="pl-PL" dirty="0"/>
          </a:p>
          <a:p>
            <a:r>
              <a:rPr lang="en-US" dirty="0"/>
              <a:t># Note: In case your tables change very often or if your queries are</a:t>
            </a:r>
            <a:endParaRPr lang="pl-PL" dirty="0"/>
          </a:p>
          <a:p>
            <a:r>
              <a:rPr lang="en-US" dirty="0"/>
              <a:t># textually different every time, the query cache may result in a</a:t>
            </a:r>
            <a:endParaRPr lang="pl-PL" dirty="0"/>
          </a:p>
          <a:p>
            <a:r>
              <a:rPr lang="en-US" dirty="0"/>
              <a:t># slowdown instead of a performance improvement.</a:t>
            </a:r>
            <a:endParaRPr lang="pl-PL" dirty="0"/>
          </a:p>
          <a:p>
            <a:r>
              <a:rPr lang="pl-PL" b="1" dirty="0" err="1"/>
              <a:t>query_cache_size</a:t>
            </a:r>
            <a:r>
              <a:rPr lang="pl-PL" b="1" dirty="0"/>
              <a:t>=1</a:t>
            </a:r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258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InnoDB</a:t>
            </a:r>
            <a:r>
              <a:rPr lang="en-US" dirty="0"/>
              <a:t>, unlike </a:t>
            </a:r>
            <a:r>
              <a:rPr lang="en-US" dirty="0" err="1"/>
              <a:t>MyISAM</a:t>
            </a:r>
            <a:r>
              <a:rPr lang="en-US" dirty="0"/>
              <a:t>, uses a buffer pool to cache both indexes and</a:t>
            </a:r>
            <a:endParaRPr lang="pl-PL" dirty="0"/>
          </a:p>
          <a:p>
            <a:r>
              <a:rPr lang="en-US" dirty="0"/>
              <a:t># row data. The bigger you set this the less disk I/O is needed to</a:t>
            </a:r>
            <a:endParaRPr lang="pl-PL" dirty="0"/>
          </a:p>
          <a:p>
            <a:r>
              <a:rPr lang="en-US" dirty="0"/>
              <a:t># access data in tables. On a dedicated database server you may set this</a:t>
            </a:r>
            <a:endParaRPr lang="pl-PL" dirty="0"/>
          </a:p>
          <a:p>
            <a:r>
              <a:rPr lang="en-US" dirty="0"/>
              <a:t># parameter up to 80% of the machine physical memory size. Do not set it</a:t>
            </a:r>
            <a:endParaRPr lang="pl-PL" dirty="0"/>
          </a:p>
          <a:p>
            <a:r>
              <a:rPr lang="en-US" dirty="0"/>
              <a:t># too large, though, because competition of the physical memory may</a:t>
            </a:r>
            <a:endParaRPr lang="pl-PL" dirty="0"/>
          </a:p>
          <a:p>
            <a:r>
              <a:rPr lang="en-US" dirty="0"/>
              <a:t># cause paging in the operating system.  Note that on 32bit systems you</a:t>
            </a:r>
            <a:endParaRPr lang="pl-PL" dirty="0"/>
          </a:p>
          <a:p>
            <a:r>
              <a:rPr lang="en-US" dirty="0"/>
              <a:t># might be limited to 2-3.5G of user level memory per process, so do not</a:t>
            </a:r>
            <a:endParaRPr lang="pl-PL" dirty="0"/>
          </a:p>
          <a:p>
            <a:r>
              <a:rPr lang="en-US" dirty="0"/>
              <a:t># set it too high.</a:t>
            </a:r>
            <a:endParaRPr lang="pl-PL" dirty="0"/>
          </a:p>
          <a:p>
            <a:r>
              <a:rPr lang="en-US" b="1" dirty="0" err="1"/>
              <a:t>innodb_buffer_pool_size</a:t>
            </a:r>
            <a:r>
              <a:rPr lang="en-US" b="1" dirty="0"/>
              <a:t>=2G</a:t>
            </a:r>
            <a:endParaRPr lang="pl-PL" dirty="0"/>
          </a:p>
          <a:p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966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564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1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Zestawienie wyników</a:t>
            </a:r>
            <a:endParaRPr lang="pl-PL" dirty="0">
              <a:solidFill>
                <a:srgbClr val="0070C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49303"/>
              </p:ext>
            </p:extLst>
          </p:nvPr>
        </p:nvGraphicFramePr>
        <p:xfrm>
          <a:off x="0" y="1196752"/>
          <a:ext cx="9114285" cy="5092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9762"/>
                <a:gridCol w="1906866"/>
                <a:gridCol w="2445546"/>
                <a:gridCol w="1902111"/>
              </a:tblGrid>
              <a:tr h="604884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Przed</a:t>
                      </a:r>
                    </a:p>
                    <a:p>
                      <a:pPr algn="ctr"/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Optymalizacja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po</a:t>
                      </a:r>
                      <a:endParaRPr lang="pl-PL" sz="1400" dirty="0"/>
                    </a:p>
                  </a:txBody>
                  <a:tcPr anchor="ctr"/>
                </a:tc>
              </a:tr>
              <a:tr h="60488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Ładowanie danych dotyczących zamówień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6783,067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dynamic-</a:t>
                      </a:r>
                      <a:r>
                        <a:rPr lang="pl-PL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nsert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pl-P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10029,333</a:t>
                      </a:r>
                      <a:endParaRPr lang="pl-PL" sz="1400" dirty="0"/>
                    </a:p>
                  </a:txBody>
                  <a:tcPr anchor="ctr"/>
                </a:tc>
              </a:tr>
              <a:tr h="604884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 zamówień z każdego kraju zostało zrealizowanych?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58,654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EhCache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62,156</a:t>
                      </a:r>
                      <a:endParaRPr lang="pl-PL" sz="1400" dirty="0"/>
                    </a:p>
                  </a:txBody>
                  <a:tcPr anchor="ctr"/>
                </a:tc>
              </a:tr>
              <a:tr h="604884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jaki był średni czas realizacji zamówienia w każdym roku?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39,832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-query name=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"query2"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l-PL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38,186</a:t>
                      </a:r>
                      <a:endParaRPr lang="pl-PL" sz="1400" dirty="0"/>
                    </a:p>
                  </a:txBody>
                  <a:tcPr anchor="ctr"/>
                </a:tc>
              </a:tr>
              <a:tr h="60488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sztuk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produktów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każdego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dostawców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udało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się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sprzedać</a:t>
                      </a:r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557,7575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indeksy</a:t>
                      </a:r>
                      <a:endParaRPr lang="pl-PL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347,0275</a:t>
                      </a:r>
                      <a:endParaRPr lang="pl-PL" sz="1400" dirty="0"/>
                    </a:p>
                  </a:txBody>
                  <a:tcPr anchor="ctr"/>
                </a:tc>
              </a:tr>
              <a:tr h="60488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Jaka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kwota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zamówień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była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zgłaszana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każdy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tygodnia</a:t>
                      </a:r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339,0367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&lt;query name=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"query4"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l-PL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288,5967</a:t>
                      </a:r>
                      <a:endParaRPr lang="pl-PL" sz="1400" dirty="0"/>
                    </a:p>
                  </a:txBody>
                  <a:tcPr anchor="ctr"/>
                </a:tc>
              </a:tr>
              <a:tr h="691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 była wartość produktów zamówionych z każdego z krajów w każdym roku?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15979,15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call proc_query5()</a:t>
                      </a:r>
                      <a:endParaRPr lang="pl-PL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15819,28</a:t>
                      </a:r>
                      <a:endParaRPr lang="pl-PL" sz="1400" dirty="0"/>
                    </a:p>
                  </a:txBody>
                  <a:tcPr anchor="ctr"/>
                </a:tc>
              </a:tr>
              <a:tr h="694631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 była kwota produktów zamówionych z każdego z krajów w każdym roku?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5952,77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innodb_buffer_pool_size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=2G</a:t>
                      </a:r>
                      <a:endParaRPr lang="pl-PL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592,27</a:t>
                      </a:r>
                      <a:endParaRPr lang="pl-PL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0070C0"/>
                </a:solidFill>
              </a:rPr>
              <a:t>Linkografia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java.dzone.com/articles/hibernate-performance-tuning?page=0,0</a:t>
            </a:r>
            <a:endParaRPr lang="pl-PL" u="sng" dirty="0" smtClean="0"/>
          </a:p>
          <a:p>
            <a:r>
              <a:rPr lang="pl-PL" dirty="0">
                <a:hlinkClick r:id="rId3"/>
              </a:rPr>
              <a:t>http://docs.jboss.org/hibernate/orm/3.3/reference/en/html/performance.html</a:t>
            </a:r>
            <a:endParaRPr lang="pl-PL" dirty="0"/>
          </a:p>
          <a:p>
            <a:r>
              <a:rPr lang="en-US" u="sng" dirty="0">
                <a:hlinkClick r:id="rId4"/>
              </a:rPr>
              <a:t>http://www.laliluna.de/articles/java-persistence-hibernate/performance-tips-hibernate-java-persistence.html</a:t>
            </a:r>
            <a:endParaRPr lang="pl-PL" dirty="0"/>
          </a:p>
          <a:p>
            <a:r>
              <a:rPr lang="en-US" u="sng" dirty="0">
                <a:hlinkClick r:id="rId5"/>
              </a:rPr>
              <a:t>http://arnosoftwaredev.blogspot.com/2011/01/hibernate-performance-tips.html</a:t>
            </a:r>
            <a:endParaRPr lang="pl-PL" dirty="0"/>
          </a:p>
          <a:p>
            <a:r>
              <a:rPr lang="en-US" u="sng" dirty="0">
                <a:hlinkClick r:id="rId6"/>
              </a:rPr>
              <a:t>http://stackoverflow.com/questions/10319205/hibernate-performance-best-practice</a:t>
            </a:r>
            <a:endParaRPr lang="pl-PL" dirty="0"/>
          </a:p>
          <a:p>
            <a:r>
              <a:rPr lang="en-US" u="sng" dirty="0">
                <a:hlinkClick r:id="rId7"/>
              </a:rPr>
              <a:t>http://www.mkyong.com/hibernate/hibernate-named-query-examples/</a:t>
            </a:r>
            <a:endParaRPr lang="pl-PL" dirty="0"/>
          </a:p>
          <a:p>
            <a:r>
              <a:rPr lang="en-US" u="sng" dirty="0">
                <a:hlinkClick r:id="rId8"/>
              </a:rPr>
              <a:t>http://dev.mysql.com/doc/refman/5.0/en/innodb-tuning.html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806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Wstęp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Indeksy</a:t>
            </a:r>
          </a:p>
          <a:p>
            <a:r>
              <a:rPr lang="pl-PL" dirty="0" smtClean="0"/>
              <a:t>Procedury składowane</a:t>
            </a:r>
          </a:p>
          <a:p>
            <a:r>
              <a:rPr lang="pl-PL" dirty="0" smtClean="0"/>
              <a:t>Widoki</a:t>
            </a:r>
          </a:p>
          <a:p>
            <a:r>
              <a:rPr lang="pl-PL" dirty="0" smtClean="0"/>
              <a:t>Konfiguracja bazy danych</a:t>
            </a:r>
          </a:p>
          <a:p>
            <a:r>
              <a:rPr lang="pl-PL" dirty="0" err="1"/>
              <a:t>batch_size</a:t>
            </a:r>
            <a:endParaRPr lang="pl-PL" dirty="0"/>
          </a:p>
          <a:p>
            <a:r>
              <a:rPr lang="pl-PL" dirty="0" err="1"/>
              <a:t>fetch_size</a:t>
            </a:r>
            <a:endParaRPr lang="pl-PL" dirty="0"/>
          </a:p>
          <a:p>
            <a:r>
              <a:rPr lang="pl-PL" dirty="0" err="1"/>
              <a:t>EhCache</a:t>
            </a:r>
            <a:endParaRPr lang="pl-PL" dirty="0"/>
          </a:p>
          <a:p>
            <a:r>
              <a:rPr lang="en-US" dirty="0">
                <a:solidFill>
                  <a:schemeClr val="dk1"/>
                </a:solidFill>
              </a:rPr>
              <a:t>dynamic-</a:t>
            </a:r>
            <a:r>
              <a:rPr lang="pl-PL" dirty="0">
                <a:solidFill>
                  <a:schemeClr val="dk1"/>
                </a:solidFill>
              </a:rPr>
              <a:t>i</a:t>
            </a:r>
            <a:r>
              <a:rPr lang="en-US" dirty="0" err="1">
                <a:solidFill>
                  <a:schemeClr val="dk1"/>
                </a:solidFill>
              </a:rPr>
              <a:t>nsert</a:t>
            </a:r>
            <a:endParaRPr lang="pl-PL" dirty="0">
              <a:solidFill>
                <a:schemeClr val="dk1"/>
              </a:solidFill>
            </a:endParaRPr>
          </a:p>
          <a:p>
            <a:r>
              <a:rPr lang="pl-PL" dirty="0" err="1">
                <a:solidFill>
                  <a:schemeClr val="dk1"/>
                </a:solidFill>
              </a:rPr>
              <a:t>NamedQuery</a:t>
            </a:r>
            <a:endParaRPr lang="pl-PL" dirty="0">
              <a:solidFill>
                <a:schemeClr val="dk1"/>
              </a:solidFill>
            </a:endParaRPr>
          </a:p>
          <a:p>
            <a:pPr lvl="1"/>
            <a:r>
              <a:rPr lang="pl-PL" dirty="0">
                <a:solidFill>
                  <a:schemeClr val="dk1"/>
                </a:solidFill>
              </a:rPr>
              <a:t>SQL</a:t>
            </a:r>
          </a:p>
          <a:p>
            <a:pPr lvl="1"/>
            <a:r>
              <a:rPr lang="pl-PL" dirty="0" smtClean="0">
                <a:solidFill>
                  <a:schemeClr val="dk1"/>
                </a:solidFill>
              </a:rPr>
              <a:t>HQL</a:t>
            </a:r>
            <a:endParaRPr lang="pl-PL" dirty="0"/>
          </a:p>
          <a:p>
            <a:r>
              <a:rPr lang="en-US" dirty="0" err="1" smtClean="0"/>
              <a:t>innodb_buffer_pool_size</a:t>
            </a:r>
            <a:endParaRPr lang="pl-PL" dirty="0" smtClean="0"/>
          </a:p>
          <a:p>
            <a:r>
              <a:rPr lang="pl-PL" dirty="0" err="1" smtClean="0"/>
              <a:t>query_cache_size</a:t>
            </a:r>
            <a:endParaRPr lang="pl-PL" dirty="0" smtClean="0"/>
          </a:p>
          <a:p>
            <a:r>
              <a:rPr lang="pl-PL" dirty="0" err="1" smtClean="0"/>
              <a:t>Optymistic</a:t>
            </a:r>
            <a:r>
              <a:rPr lang="pl-PL" dirty="0" smtClean="0"/>
              <a:t> lock</a:t>
            </a:r>
          </a:p>
          <a:p>
            <a:r>
              <a:rPr lang="pl-PL" dirty="0" smtClean="0"/>
              <a:t>…</a:t>
            </a:r>
          </a:p>
          <a:p>
            <a:endParaRPr lang="pl-PL" dirty="0"/>
          </a:p>
        </p:txBody>
      </p:sp>
      <p:sp>
        <p:nvSpPr>
          <p:cNvPr id="6" name="AutoShape 4" descr="data:image/jpeg;base64,/9j/4AAQSkZJRgABAQAAAQABAAD/2wCEAAkGBhIQEBQUEhQQFBQUEBUSGBAXFRUVEBUYGBYVFRMTFBcXHCYgGBojHhUUIC8gIycpLCwsFR8xNTAqNyYrLCoBCQoKDgwOGg8PGiolHyQtLS8qNSk1KiotMyw1LCwpLDI0LDUtLywsLCwsLywsLCwsLC8sLCwsLCwsLCwsLCosLP/AABEIAKEBOAMBIgACEQEDEQH/xAAcAAEAAwADAQEAAAAAAAAAAAAABQYHAwQIAgH/xABJEAACAQIBBQkKCwcFAQAAAAABAgADEQQFBhIhMQcTIkFRYXGBkRQWMjRScpKxstEjM0JTY3N0k6GzwRc1YoKj0uIkQ1SE8ML/xAAaAQEAAwEBAQAAAAAAAAAAAAAAAgQFAwEG/8QANhEAAgIBAQQHBgUEAwAAAAAAAAECAxEEBRIhMRNBUVJhcYEUM6HB0fAiMkKRsRU0U/EjcuH/2gAMAwEAAhEDEQA/ANxiIgCIiAIiIAiIgCIiAIiIAiIgCIiAIiIAiIgCIiAIiIBm2fWU8VisoU8n4aoaQKhmYMV0iVLnSK69EKNg2k9kVis0MsYDh0K1SqBrIpuzHrpPqboF5NbpeR6tGrSyjh/Do6IqDmB4LnlXWVPMRzy4ZuZwU8dh1rU+PUyfKRh4SH/2sEGXekcIRcUsdfmZ3RKyyUZtp9XkUfNvdb4QpY5NA30d+UEAH6RNq9I7BNJpVVYBlIYEXDA3BHEQRtlfzrzGw+UFuw3usNldQNLocfLHT1ESl1NxvEL8Xik61dPUTINVT4p7pNO+rg1vLt5M1eJkGIw2XMmcIPUq0l4wd/p251YaSjqHTLHmruq0cRaniQtCqdQe/wAA55ifAPMdXPIyoklmPFeBOGqi3uzTi/EvkQDErlsREQBERAEREAREQBERAEREAREQBERAEREAREQBERAEREAREQBERAEREAREQD5qUwwKsAQQQQdYIOogjkmXUKbZDyqqAnuTFEAXOpbmwvzoSNfktNTlI3W8kb9gd8A4VBw/PoNwX9an+Wd6Jfi3XyZV1Mfw765x4/Uu8q2VM9jhccmHr0StKrYU8SGupJsOEthaxNjr1XB2GSGaGVu6sFQqk3Y0wreevBf8QT1zsZZyDRxe9b6Cd6rLWW2rWvEf4TxjmkElGTU0dJOU4KUGSMqGdm5vh8aC9MCjX274o4Dn6RRt6Rr6dkt8SMZuDzEnOuNixJGP5GzqxmRqww2MV3o8XGVXZp0WPhL/AA+o6prGAx9OvTWpSZXRhcMNh9x5uKdPOHN2jjqJp1lvxq48NG8pT+mwzK8m5RxOQMYaVa70HNyB4LrsFWnyMOMc1jxGWcRvWVwl/JSUpaZ4lxh29htEThwmLSqi1KbBkdQysNhB2Gc0qGgIiIAiIgCIiAIiIAiIgCIiAIiIAiIgCIiAIiIAiIgCIiAIiIAiIgCIiAJw4zCrVpvTcXV0ZGHMwsfXOaIHMzXc3xzYLFV8nVjYioXpk6gxA1285QrDoM0qZ5utZIprTTGKxp16bpTUjUX1krrGxlszA8xHJa35sY2pWwdCpV8N6KM3FckeFbn1Hrli1byVi6+fmVKG4SdL6uXkSkRErlsSEzuzYTKGHNNrBxwqdTjRv7TsI9wk3E9jJxeURlFSW6+Rkm5vnK+DxDYHE3VTUKrf/bq31r5reu3LNbmX7r+bdtDGUxY3FOrbb9HU6fk382XHMbL/AHbgqdRjeovwdTz11E9Ys380s3JTirV18/Mp6aTrk6ZdXLyJ+IiVS8IiIAiIgCIiAIiIAiIgCIiAIiIAiIgCIiAIiIAiIgCIiAIiIAiIgCIiAZzun/6nFYHBj/cqabcwZggPUBUPVNEpUwqhVFgAABxADUBM6yudLOTDA7Foi3oVjNHne3hGK8MlWjjOcvHH7IRI/JmXqOJeslJtI0KgpueK5F9R4xtHSpkhOLTXMspprKERE8PTo5byWuKw9Wi2yohW/Ifkt1Gx6pl25dlRsJjauDrcHfGK24hVp31dYuOeyzX5ku6vkdsPiqWMpcHTYXYfJqpYo3WAPQPLLWne9mt9f8lHVJxcbl1c/I1qJG5uZaXGYWnWX5a8JfJYanXqIMkpWaw8MuxaksoRETw9EREAREQBERAEREAREQBERAEREAREQBERAEREAREQBERAEREAREQDNs9G7ny3ga51KwVC3FqZkbsFVTLTn3lZsLk+tUU2cqKanjBchbjnAJPVOlulZuNjMHemCatFt8UDwmFrOo57axzqJRc6M+UxuS6NIk90Cqm+LY6wqt8IDssTo6toJl2Eek3H2cGZ1k+hdi7eK/hnU3NssthMYmncUcTelpHwdIHgtfmYgHk05uUy9czjiMg0NBfh0DYhB8pg7Eso6V0bc6iWnc/zm7twg0z8NStTqA7SR4L/AMwHaDPNRif411cH8j3SZrxXLrWV80WeIiUzQEic6chDG4SpRNgWW6MfkuNaHt1HmJktE9TaeUeSipJpmO7m+dQwFWrhsUTTRnJu17U6q8Fg3ICANfKo5Zr2HxKVFDIyup2MpBU9BEr2cW5/hMaxd1ZKp21aZsxtqGkCCD02vzyoPuf5RyexqYCvpjaafgM3MUa6P23lqXR2vOcPx5FGHS0Lda3o+HP9jVIlIzV3SkrtvGLXufEA6Ou602bk4WtG5j1Hil3lecJQeGW67I2LMWIiJA6CIiAIiIAiIgCIiAIiIAiIgCIiAIiIAiIgCIiAIiIAiIgCIiAJWcfuc4CtW31qVmJ0mVWZUc8ZZR+lryzRJRk48mQlCM/zLJ806YUAKAAAAANQAGoACVTKmbj4bFd3YNbk6sRhRq35T4T0+LfBttxkcpN7bERk4icFJcTiwmKWqiuhurC4PvB1g8RB1gics61PB6NQshsG1snySfLHI3KeP8Z2Z4/Aks9YiInh6IiZrumZ247CVlp0itOk9MMtULeox2ONJrgEatg2Ecs6V1uyW6jldaqo7zLVnTmVh8oLwxoVQLLXUDTHIG8peY9VpWclZfxOSaqYbKB06DnRpYsEkKBxMTrsNWo615xIPI+Y+PyhTWtUxY3txcMatSq/OCtwARsIvqtJ3DbjVK437E16g5FCp+J0pZxCK3JyyUc2Te/XDD7c8/NGiA32ROvk7ALh6SUk0tFFCrpMWaw2Ak64lJmkvEomdu6t3NWejh6auyHRao5OgGG1VUazbZe41jjlZp7r+ODXIw5Hk6DAdoa8qeWj/qa/2ir+Y05qmRz3GmJFypxD0G5AQqOnbd/RmxGiuKWUfPz1V0pPD5G35nZ408o0iVGhUSwekTe19jKeNTY9ksM8/wCYWXu48dTYm1NzvT8mixFmPQdE9RnoCZ+oq6OXDka2kvd0MvmuYiIlctkDnfndTydSDMNN3JCUgbFiNpJ4lFxc84mZ1d1/HFrgYdR5Ogx/EteRm6Dl/uzHVCpvTp/BJyWUnSYdLXPRaRlDI5bCVcSbhUq06S8jM2kW7AB6U1KqIRinJcWYd+qsnNqt8EaVmpusd0Vko4mmqF2CrVQnQ0jqUMp1i51XvxzRp5lycbVqX1qe0J6albVVRg1u9Zc0N07Yve6hERKhoCIiAIiIAnSyllelh1vUaxOxRrY9A/Wd2Znl/FGpiahJ2OVHMFNgP/cszdpax6WtOK4vkXNJp1fPD5Ina+fpvwKWrlZtfYB+s4e/up82na04s2M3UxCs9QtYNohQbcQJJPXJ/vOwvkt6be+ZdK2jqIKxTST8voXLHpKpbji+H32kL391Pm07Wjv7qfNp2tJrvOwvkt6be+O87C+S3pt7529m2l/kX36EOm0fcf36kdk7PJ6tZENNAGcLe5uLy2SJw2a2HpurqrBlNwdNjr7ZwZ44tqeGsptpuEJ5rEnttbrl2qV+mpnPUPea48P9FexV3WRjSsZPnKGeNGmSFvUI8nUnpHb1XkY2fr8VJetif0lWAl1wGZFIKDVLMxGsA6KjmFtZmPTq9drZPomkl5Y+bL9lGm06W+snS7/H+aT0j7o7/H+aT0j7pL95uG8l/TaO83DeS/ptLfs+0/8AIvv0OHS6Puv79SNoZ++XS61a/wCBH6yw5NyxSxAvTbWNqnUw6R+sq+cOai0aZqUi1lI0kbXqJtcHrEg8lYw0qyOvEwB5wTZh2TgtoarS3KvU8V8u06PS031udXA0XK+ONCi9QAEqBqOzWQP1lWOflT5tO1pYM6fFKvQvtrM4MltbWXUXKNcsLHzZ5oKK7K25rPE1mi+koPKoPaJ9ziwvxa+YvqE5Z9HHikZD5iRWcmblLH0DSqjnVx4SNxMP1HGJKxJptPKIyipLDMUZco5Aqm3CoM22xOHqdPHTfsOrjE0nNPPehlBbLwKoF2oMeEP4lPyl5+0CT9WkrqVYBlIsVIBUjkIO2UrLO5lT0xWwLHDV0OkoBO9E9HyerVzSy7IWr8fB9pSVVlL/AON5j2P5F4iQubmXWrA0q6b1iqQG+UjsI2CrTPykPKNh1T8lZpp4ZcjJSWUYJlnxmv8AaKv5jTR8wcijGZFxFE2u9eponyXCUijdoHVeZxlnxmv9oq/mNNb3HPEH+1P7FKauobVaa8DC0iUrmn4mN1aRRirAhlJUqdoINiDN73P8vd2YGmzG9Sn8E/LpKBZj0ronpJmc7rGQN4xm/KLJiBpcwqCwcdfBbrMbk2Xt4xm8sbJiBo8wqLcoevhL1ieXJW1by++0lp29Pe4Pr4fQ2qVvdAy/3HgajKbVKnwVPl0mBuw6BpHqEskxPdWy/wB0YzelPAw4Kcxc2NQ9Wpf5TKOnr35pGnq7eirb63wRS6aFiAASSQABtJOoATU89MhjBZDpUdWktamXI43YMXPbq6AJXtyrIHdGN31hdMOBU5i5uKY6rFv5RLvuvfu7/sU/U0u22ZtjBGbp6sUTsfWuBjmT/jqf1qe0J6anmXJ/x1P61PaE9NTnrecTts3lL0MFrbouUQzDultTEeBS4j5k1Xc8yrVxWBSpWcu5eoCxCjUGIGpQBMGxPht57eszbtyj92U/rKvtmS1UIqvKRDQ2Tla1Jt8C4RETNNkic7MY9HA4ipTYq6UXZWFrggajr1TF/wBomUf+S/o0/wC2bFnx+7cV9nf1TzyZo6SEZReUZG0LJRkt1tcD0nkDENUwmHdzdnw9J2bjJZFJOrnJmfZXQriKoO3fW/Ekj1y+5r+I4X7LR/LWceWs26eJ4V9B7W0wL35Aw4581tbRz1MMV80z6LZ+ojU8y5NETmRlBFR6bMFYvpAE2uLAaufVLXvo5R2yhYjMzEL4IRxzMB+DWnB3q4r5o+kn90ztPq9Vpq1U6W8ef0Zdtoptm5qxLP32mib4OUds+rzOGzXxQ/2j6SH1GdVa9bDva9Smw4rkdo4xOr2xOv3tLS+/BHNaCMvyWJ/fmajK1n38Qn1w9h4zaznNZt6q207Eq41aVtZBHEYz7+IT64ew8tanUQ1GinOvlg401Sq1EYyKVT2jpHrmtTJae0dI9c1qUNgcrPT5lran6PX5CIifSmORWdPilXoX2lmd0fCXzh65omdPilXoX2lmd0fCXzh658ltv+5j5L+WbuzvdPz+SNDzp8Uq9A9tZnJmjZ0+KVege2szkyO3ffx/6/NnuzfdPz+SNXwvxa+YvqE5ZxYX4tfMX1Ccs+tj+VGFLmxERJHgiIgHG2GUurlRpKCA3ygDbSF+Q2GrmE/JyxAPNOWfGa/2ir+Y01vcc8Qf7U/sUpkmWfGa/wBoq/mNNb3HPEH+1P7FKaup91+xhaL+4fqTOfmQO7MFUQC9RBvtPl0lB4I6RpL1zAqNZkZWUkMrBgeMEG4PaJ6fmC7oub/cmOfRFqdW9VOQXPDUdDX1chE5aOznBnfaNXKxepqlbPJBkvu0WuaWpfpTwNDqf8BMFq1CzFmJJJLEnaSdZJnaOVqpw4w+l8EKxrBf4iuj2c3OZMbn+b/dmNRSL06fwtTksp4KnzjYdF5YrrVKkypbbLUyjFfb6zWdz3IHceBQMLVKnwr8t2Asp6F0R03kbuvfu7/sU/U0u8pG69+7v+xT9TTOrk5WpvtNe6ChQ4rqRjmT/jqf1qe0J6ZM8zZP+Op/Wp7QnpqWdbziU9m8peh5hr+G3nH1mbduUfuyn9ZV9szLc8s1KuBrsGUmkzk06vySCbhSeJhsI5rySzO3R3yfSNFqQq09IsOFoOpO0XsQRx259s73Rdtf4Crppqi59JwNwiZp+2yn/wAWp94v9sftsp/8Wp94v9soezW9hre2U97+S358fu3FfZ39U88maRl7dZTE4atRGHdTVpsmkaikC4te1pm8vaWuUItSRla62Fkk4PJ6PzX8Rwv2Wj+Wsk5GZr+I4X7LR/LWRGJz40HZd5vosVvvm2xIv4MwtVqqtO82vGX4n0WnpnbFKCzwLVEqPf8AfQ/1P8I7/vof6n+Ep/1bSd/4P6Fn2G/u/FfUt0p+fqi9E8dnF/Rn6c/j8yPvP8ZAZWyw+JcM9gALBRsHL0mZ20to6e6h11vLeOp9uest6TSW12qUlhI5c2vG6XnH2TLJn18Qn1w9h5GZnZIdqorEEIl7E/KJFtXMLnXLFnNk018OVXWykOo5bXBHYTI6Kix7PsWOeWvgS1FsVqovPLmZ2m0dImtTJGUgkEEEaiDtHMZZMn57PTQK6B7CwbS0W69RvKmydZVpnJW8M4+GTtrtPO5RcOol8pZ1HDuUei/M2kNFhyg2jJueNKq+gymnfYSQVJ5L8UiMo5108QhSpQJHEdMaSnlB0ZWp2v2rZXbmqalHyx6ckQq0UZwxOOH5/wDpo+dPilXoX2lmd0fCXzh653K+W6z0RRZrqD/MbbATxgT7yDkxq9ZQAdFWDM3EADe3Sdkqay9a7UQdafJL1ydtPV7NVLffiXTOnxSr0D21mcmanlHBitSemdWkpF+Q8R7bTMsXg3pOUcEMOLl5xyiW9u1y6SNmOGMfFnHZk1uOPXnJqOF+LTzF9QnLKLk7POpSQIyK4UWBuVaw2X1G87nf99D/AFP8JqV7X0risyx6P6FGehuy8L+C3RKj3/fQ/wBT/CO/76H+p/hOn9W0nf8Ag/oR9hv7vxX1LdI3GZaCMURTUYW0uEqot9gZ2Nr822fGQcud1K50NDRIHhaV7i/IJEpT0kprZDU7uqaYcaS6VqhGkOPVaSt1W9CMqXwfX6pdfXx7Oo8hRiTVi5f7JrB5YDsEdWpuwJW5Vke23QddRI5IkIKQFMeCKrY1PglGitNlIDBRyaIJvx3ie6fUTaxJZ++vxPLaop8Hg62J3JsFUdnLYi7uzmzra7EsbcHnlgzczcpYCkaVEuVLmpwyCbkKDrAGrgiSsTUlZOSw2UI0wi96K4iRuXs3qGNp73XTSANwwNnU8qni9UkokE2nlHRpSWGZ6dxfC6Xx2J0eT4O/bo/pLdkDNuhgaehQWwJuzE3dzxFj+mwSUiTlbOSw2coUVweYoSMzhzepY6jvVUuF0w/BIDXF7ayDyyTiQTaeUdZRUlhlJpbkeBVlYNibqwYcNbXBuPkS7RElKcpfmZCFcIflWDjr0FqKVdVZTqKsAVPSDtlbxe5pk6ob7xoE+Q7oOwGw7Jm2J3UMoh2AqpYOwHwVPYCQOKcf7U8o/Op91T90tx01seTKE9bRL80c+iNC/ZLk/wAmt960fslyf5Nb71pnv7U8o/Op91T90ftTyj86n3VP3SfQ3974nP2nS9z4ItudW5vgcNgq9VBUDpTLKTUJF9QGo7dsyWTGWs78XjBo16zMt772AqJfi4KgX67yTzR3P8RjXVnVqdC4LVGGiWHGtMHWSeXYPwliGao5sZUtxfNKmJsmbA/0WG+y0fy1nVrZm0HZmJq3Zix4Qtcm54pN06YUBQLAAADiAGoCfUwbqa7/AHkU/M+kqnOpYi8Ff7yMPy1fSHujvIw/LV9Ie6WCJX/p+m7iO3tV3eZX+8jD8tX0h7p2cLmrhqZvoaR/iJb8Nn4SXiSjotPF5UF+x49Ta1hyZ+AW2T9iJbOB0cfkSjX11EBPlDU3aNsi2zHw/lVhzaS/qssUSrZo6LHmcE2doX2QWIyZXO8ah5Vb0k/sn2uZOHHzp6WH6CWCJzWz9Mv0In7Vd3mZzl3N98M19bUydT//AC3IfXO1m3nLvFqdTXTJ1HjQnj5xLzWoq6lWAKkWIOwyN71sL80PSf3zNey7abul0skl2PP7eKLa1sLK9y5Z8iTp1AwBBBBFwRrBHKJxYrBU6otURWHOL26OSMHgUoro0xore9rkjqudU55upb0cTS8etGbnDzFkHVzNwx2K69DH9bzj7yMPy1fSHulgiVnoNM/0L9jstTcv1Mr/AHkYflq+kPdHeRh+Wr6Q90sETz+n6buIe1Xd5nQyVkanhgwp6XCIJ0jfZq5IxWSFd9NWem9rF0IGlbZpAgg9k78TuqK1BQS4Lkc+knvb2eJ0cJklUfTZnqVLWDuQSBxhQAAvZE70ScIRgsRRGUnJ5YiIkyIiIgCIiAIiIAiIgHmPGfGP9Y3tGcMRPoFyPknzERE9PC47m3jA6ZuMRMnV/nN7Z/uxERKhoCIiAIiIAiIgCIiAIiIAiIgCIiAIiIAiIgCIiAIi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 descr="data:image/jpeg;base64,/9j/4AAQSkZJRgABAQAAAQABAAD/2wCEAAkGBhIQEBQUEhQQFBQUEBUSGBAXFRUVEBUYGBYVFRMTFBcXHCYgGBojHhUUIC8gIycpLCwsFR8xNTAqNyYrLCoBCQoKDgwOGg8PGiolHyQtLS8qNSk1KiotMyw1LCwpLDI0LDUtLywsLCwsLywsLCwsLC8sLCwsLCwsLCwsLCosLP/AABEIAKEBOAMBIgACEQEDEQH/xAAcAAEAAwADAQEAAAAAAAAAAAAABQYHAwQIAgH/xABJEAACAQIBBQkKCwcFAQAAAAABAgADEQQFBhIhMQcTIkFRYXGBkRQWMjRScpKxstEjM0JTY3N0k6GzwRc1YoKj0uIkQ1SE8ML/xAAaAQEAAwEBAQAAAAAAAAAAAAAAAgQFAwEG/8QANhEAAgIBAQQHBgUEAwAAAAAAAAECAxEEBRIhMRNBUVJhcYEUM6HB0fAiMkKRsRU0U/EjcuH/2gAMAwEAAhEDEQA/ANxiIgCIiAIiIAiIgCIiAIiIAiIgCIiAIiIAiIgCIiAIiIBm2fWU8VisoU8n4aoaQKhmYMV0iVLnSK69EKNg2k9kVis0MsYDh0K1SqBrIpuzHrpPqboF5NbpeR6tGrSyjh/Do6IqDmB4LnlXWVPMRzy4ZuZwU8dh1rU+PUyfKRh4SH/2sEGXekcIRcUsdfmZ3RKyyUZtp9XkUfNvdb4QpY5NA30d+UEAH6RNq9I7BNJpVVYBlIYEXDA3BHEQRtlfzrzGw+UFuw3usNldQNLocfLHT1ESl1NxvEL8Xik61dPUTINVT4p7pNO+rg1vLt5M1eJkGIw2XMmcIPUq0l4wd/p251YaSjqHTLHmruq0cRaniQtCqdQe/wAA55ifAPMdXPIyoklmPFeBOGqi3uzTi/EvkQDErlsREQBERAEREAREQBERAEREAREQBERAEREAREQBERAEREAREQBERAEREAREQD5qUwwKsAQQQQdYIOogjkmXUKbZDyqqAnuTFEAXOpbmwvzoSNfktNTlI3W8kb9gd8A4VBw/PoNwX9an+Wd6Jfi3XyZV1Mfw765x4/Uu8q2VM9jhccmHr0StKrYU8SGupJsOEthaxNjr1XB2GSGaGVu6sFQqk3Y0wreevBf8QT1zsZZyDRxe9b6Cd6rLWW2rWvEf4TxjmkElGTU0dJOU4KUGSMqGdm5vh8aC9MCjX274o4Dn6RRt6Rr6dkt8SMZuDzEnOuNixJGP5GzqxmRqww2MV3o8XGVXZp0WPhL/AA+o6prGAx9OvTWpSZXRhcMNh9x5uKdPOHN2jjqJp1lvxq48NG8pT+mwzK8m5RxOQMYaVa70HNyB4LrsFWnyMOMc1jxGWcRvWVwl/JSUpaZ4lxh29htEThwmLSqi1KbBkdQysNhB2Gc0qGgIiIAiIgCIiAIiIAiIgCIiAIiIAiIgCIiAIiIAiIgCIiAIiIAiIgCIiAJw4zCrVpvTcXV0ZGHMwsfXOaIHMzXc3xzYLFV8nVjYioXpk6gxA1285QrDoM0qZ5utZIprTTGKxp16bpTUjUX1krrGxlszA8xHJa35sY2pWwdCpV8N6KM3FckeFbn1Hrli1byVi6+fmVKG4SdL6uXkSkRErlsSEzuzYTKGHNNrBxwqdTjRv7TsI9wk3E9jJxeURlFSW6+Rkm5vnK+DxDYHE3VTUKrf/bq31r5reu3LNbmX7r+bdtDGUxY3FOrbb9HU6fk382XHMbL/AHbgqdRjeovwdTz11E9Ys380s3JTirV18/Mp6aTrk6ZdXLyJ+IiVS8IiIAiIgCIiAIiIAiIgCIiAIiIAiIgCIiAIiIAiIgCIiAIiIAiIgCIiAZzun/6nFYHBj/cqabcwZggPUBUPVNEpUwqhVFgAABxADUBM6yudLOTDA7Foi3oVjNHne3hGK8MlWjjOcvHH7IRI/JmXqOJeslJtI0KgpueK5F9R4xtHSpkhOLTXMspprKERE8PTo5byWuKw9Wi2yohW/Ifkt1Gx6pl25dlRsJjauDrcHfGK24hVp31dYuOeyzX5ku6vkdsPiqWMpcHTYXYfJqpYo3WAPQPLLWne9mt9f8lHVJxcbl1c/I1qJG5uZaXGYWnWX5a8JfJYanXqIMkpWaw8MuxaksoRETw9EREAREQBERAEREAREQBERAEREAREQBERAEREAREQBERAEREAREQDNs9G7ny3ga51KwVC3FqZkbsFVTLTn3lZsLk+tUU2cqKanjBchbjnAJPVOlulZuNjMHemCatFt8UDwmFrOo57axzqJRc6M+UxuS6NIk90Cqm+LY6wqt8IDssTo6toJl2Eek3H2cGZ1k+hdi7eK/hnU3NssthMYmncUcTelpHwdIHgtfmYgHk05uUy9czjiMg0NBfh0DYhB8pg7Eso6V0bc6iWnc/zm7twg0z8NStTqA7SR4L/AMwHaDPNRif411cH8j3SZrxXLrWV80WeIiUzQEic6chDG4SpRNgWW6MfkuNaHt1HmJktE9TaeUeSipJpmO7m+dQwFWrhsUTTRnJu17U6q8Fg3ICANfKo5Zr2HxKVFDIyup2MpBU9BEr2cW5/hMaxd1ZKp21aZsxtqGkCCD02vzyoPuf5RyexqYCvpjaafgM3MUa6P23lqXR2vOcPx5FGHS0Lda3o+HP9jVIlIzV3SkrtvGLXufEA6Ou602bk4WtG5j1Hil3lecJQeGW67I2LMWIiJA6CIiAIiIAiIgCIiAIiIAiIgCIiAIiIAiIgCIiAIiIAiIgCIiAJWcfuc4CtW31qVmJ0mVWZUc8ZZR+lryzRJRk48mQlCM/zLJ806YUAKAAAAANQAGoACVTKmbj4bFd3YNbk6sRhRq35T4T0+LfBttxkcpN7bERk4icFJcTiwmKWqiuhurC4PvB1g8RB1gics61PB6NQshsG1snySfLHI3KeP8Z2Z4/Aks9YiInh6IiZrumZ247CVlp0itOk9MMtULeox2ONJrgEatg2Ecs6V1uyW6jldaqo7zLVnTmVh8oLwxoVQLLXUDTHIG8peY9VpWclZfxOSaqYbKB06DnRpYsEkKBxMTrsNWo615xIPI+Y+PyhTWtUxY3txcMatSq/OCtwARsIvqtJ3DbjVK437E16g5FCp+J0pZxCK3JyyUc2Te/XDD7c8/NGiA32ROvk7ALh6SUk0tFFCrpMWaw2Ak64lJmkvEomdu6t3NWejh6auyHRao5OgGG1VUazbZe41jjlZp7r+ODXIw5Hk6DAdoa8qeWj/qa/2ir+Y05qmRz3GmJFypxD0G5AQqOnbd/RmxGiuKWUfPz1V0pPD5G35nZ408o0iVGhUSwekTe19jKeNTY9ksM8/wCYWXu48dTYm1NzvT8mixFmPQdE9RnoCZ+oq6OXDka2kvd0MvmuYiIlctkDnfndTydSDMNN3JCUgbFiNpJ4lFxc84mZ1d1/HFrgYdR5Ogx/EteRm6Dl/uzHVCpvTp/BJyWUnSYdLXPRaRlDI5bCVcSbhUq06S8jM2kW7AB6U1KqIRinJcWYd+qsnNqt8EaVmpusd0Vko4mmqF2CrVQnQ0jqUMp1i51XvxzRp5lycbVqX1qe0J6albVVRg1u9Zc0N07Yve6hERKhoCIiAIiIAnSyllelh1vUaxOxRrY9A/Wd2Znl/FGpiahJ2OVHMFNgP/cszdpax6WtOK4vkXNJp1fPD5Ina+fpvwKWrlZtfYB+s4e/up82na04s2M3UxCs9QtYNohQbcQJJPXJ/vOwvkt6be+ZdK2jqIKxTST8voXLHpKpbji+H32kL391Pm07Wjv7qfNp2tJrvOwvkt6be+O87C+S3pt7529m2l/kX36EOm0fcf36kdk7PJ6tZENNAGcLe5uLy2SJw2a2HpurqrBlNwdNjr7ZwZ44tqeGsptpuEJ5rEnttbrl2qV+mpnPUPea48P9FexV3WRjSsZPnKGeNGmSFvUI8nUnpHb1XkY2fr8VJetif0lWAl1wGZFIKDVLMxGsA6KjmFtZmPTq9drZPomkl5Y+bL9lGm06W+snS7/H+aT0j7o7/H+aT0j7pL95uG8l/TaO83DeS/ptLfs+0/8AIvv0OHS6Puv79SNoZ++XS61a/wCBH6yw5NyxSxAvTbWNqnUw6R+sq+cOai0aZqUi1lI0kbXqJtcHrEg8lYw0qyOvEwB5wTZh2TgtoarS3KvU8V8u06PS031udXA0XK+ONCi9QAEqBqOzWQP1lWOflT5tO1pYM6fFKvQvtrM4MltbWXUXKNcsLHzZ5oKK7K25rPE1mi+koPKoPaJ9ziwvxa+YvqE5Z9HHikZD5iRWcmblLH0DSqjnVx4SNxMP1HGJKxJptPKIyipLDMUZco5Aqm3CoM22xOHqdPHTfsOrjE0nNPPehlBbLwKoF2oMeEP4lPyl5+0CT9WkrqVYBlIsVIBUjkIO2UrLO5lT0xWwLHDV0OkoBO9E9HyerVzSy7IWr8fB9pSVVlL/AON5j2P5F4iQubmXWrA0q6b1iqQG+UjsI2CrTPykPKNh1T8lZpp4ZcjJSWUYJlnxmv8AaKv5jTR8wcijGZFxFE2u9eponyXCUijdoHVeZxlnxmv9oq/mNNb3HPEH+1P7FKauobVaa8DC0iUrmn4mN1aRRirAhlJUqdoINiDN73P8vd2YGmzG9Sn8E/LpKBZj0ronpJmc7rGQN4xm/KLJiBpcwqCwcdfBbrMbk2Xt4xm8sbJiBo8wqLcoevhL1ieXJW1by++0lp29Pe4Pr4fQ2qVvdAy/3HgajKbVKnwVPl0mBuw6BpHqEskxPdWy/wB0YzelPAw4Kcxc2NQ9Wpf5TKOnr35pGnq7eirb63wRS6aFiAASSQABtJOoATU89MhjBZDpUdWktamXI43YMXPbq6AJXtyrIHdGN31hdMOBU5i5uKY6rFv5RLvuvfu7/sU/U0u22ZtjBGbp6sUTsfWuBjmT/jqf1qe0J6anmXJ/x1P61PaE9NTnrecTts3lL0MFrbouUQzDultTEeBS4j5k1Xc8yrVxWBSpWcu5eoCxCjUGIGpQBMGxPht57eszbtyj92U/rKvtmS1UIqvKRDQ2Tla1Jt8C4RETNNkic7MY9HA4ipTYq6UXZWFrggajr1TF/wBomUf+S/o0/wC2bFnx+7cV9nf1TzyZo6SEZReUZG0LJRkt1tcD0nkDENUwmHdzdnw9J2bjJZFJOrnJmfZXQriKoO3fW/Ekj1y+5r+I4X7LR/LWceWs26eJ4V9B7W0wL35Aw4581tbRz1MMV80z6LZ+ojU8y5NETmRlBFR6bMFYvpAE2uLAaufVLXvo5R2yhYjMzEL4IRxzMB+DWnB3q4r5o+kn90ztPq9Vpq1U6W8ef0Zdtoptm5qxLP32mib4OUds+rzOGzXxQ/2j6SH1GdVa9bDva9Smw4rkdo4xOr2xOv3tLS+/BHNaCMvyWJ/fmajK1n38Qn1w9h4zaznNZt6q207Eq41aVtZBHEYz7+IT64ew8tanUQ1GinOvlg401Sq1EYyKVT2jpHrmtTJae0dI9c1qUNgcrPT5lran6PX5CIifSmORWdPilXoX2lmd0fCXzh65omdPilXoX2lmd0fCXzh658ltv+5j5L+WbuzvdPz+SNDzp8Uq9A9tZnJmjZ0+KVege2szkyO3ffx/6/NnuzfdPz+SNXwvxa+YvqE5ZxYX4tfMX1Ccs+tj+VGFLmxERJHgiIgHG2GUurlRpKCA3ygDbSF+Q2GrmE/JyxAPNOWfGa/2ir+Y01vcc8Qf7U/sUpkmWfGa/wBoq/mNNb3HPEH+1P7FKaup91+xhaL+4fqTOfmQO7MFUQC9RBvtPl0lB4I6RpL1zAqNZkZWUkMrBgeMEG4PaJ6fmC7oub/cmOfRFqdW9VOQXPDUdDX1chE5aOznBnfaNXKxepqlbPJBkvu0WuaWpfpTwNDqf8BMFq1CzFmJJJLEnaSdZJnaOVqpw4w+l8EKxrBf4iuj2c3OZMbn+b/dmNRSL06fwtTksp4KnzjYdF5YrrVKkypbbLUyjFfb6zWdz3IHceBQMLVKnwr8t2Asp6F0R03kbuvfu7/sU/U0u8pG69+7v+xT9TTOrk5WpvtNe6ChQ4rqRjmT/jqf1qe0J6ZM8zZP+Op/Wp7QnpqWdbziU9m8peh5hr+G3nH1mbduUfuyn9ZV9szLc8s1KuBrsGUmkzk06vySCbhSeJhsI5rySzO3R3yfSNFqQq09IsOFoOpO0XsQRx259s73Rdtf4Crppqi59JwNwiZp+2yn/wAWp94v9sftsp/8Wp94v9soezW9hre2U97+S358fu3FfZ39U88maRl7dZTE4atRGHdTVpsmkaikC4te1pm8vaWuUItSRla62Fkk4PJ6PzX8Rwv2Wj+Wsk5GZr+I4X7LR/LWRGJz40HZd5vosVvvm2xIv4MwtVqqtO82vGX4n0WnpnbFKCzwLVEqPf8AfQ/1P8I7/vof6n+Ep/1bSd/4P6Fn2G/u/FfUt0p+fqi9E8dnF/Rn6c/j8yPvP8ZAZWyw+JcM9gALBRsHL0mZ20to6e6h11vLeOp9uest6TSW12qUlhI5c2vG6XnH2TLJn18Qn1w9h5GZnZIdqorEEIl7E/KJFtXMLnXLFnNk018OVXWykOo5bXBHYTI6Kix7PsWOeWvgS1FsVqovPLmZ2m0dImtTJGUgkEEEaiDtHMZZMn57PTQK6B7CwbS0W69RvKmydZVpnJW8M4+GTtrtPO5RcOol8pZ1HDuUei/M2kNFhyg2jJueNKq+gymnfYSQVJ5L8UiMo5108QhSpQJHEdMaSnlB0ZWp2v2rZXbmqalHyx6ckQq0UZwxOOH5/wDpo+dPilXoX2lmd0fCXzh653K+W6z0RRZrqD/MbbATxgT7yDkxq9ZQAdFWDM3EADe3Sdkqay9a7UQdafJL1ydtPV7NVLffiXTOnxSr0D21mcmanlHBitSemdWkpF+Q8R7bTMsXg3pOUcEMOLl5xyiW9u1y6SNmOGMfFnHZk1uOPXnJqOF+LTzF9QnLKLk7POpSQIyK4UWBuVaw2X1G87nf99D/AFP8JqV7X0risyx6P6FGehuy8L+C3RKj3/fQ/wBT/CO/76H+p/hOn9W0nf8Ag/oR9hv7vxX1LdI3GZaCMURTUYW0uEqot9gZ2Nr822fGQcud1K50NDRIHhaV7i/IJEpT0kprZDU7uqaYcaS6VqhGkOPVaSt1W9CMqXwfX6pdfXx7Oo8hRiTVi5f7JrB5YDsEdWpuwJW5Vke23QddRI5IkIKQFMeCKrY1PglGitNlIDBRyaIJvx3ie6fUTaxJZ++vxPLaop8Hg62J3JsFUdnLYi7uzmzra7EsbcHnlgzczcpYCkaVEuVLmpwyCbkKDrAGrgiSsTUlZOSw2UI0wi96K4iRuXs3qGNp73XTSANwwNnU8qni9UkokE2nlHRpSWGZ6dxfC6Xx2J0eT4O/bo/pLdkDNuhgaehQWwJuzE3dzxFj+mwSUiTlbOSw2coUVweYoSMzhzepY6jvVUuF0w/BIDXF7ayDyyTiQTaeUdZRUlhlJpbkeBVlYNibqwYcNbXBuPkS7RElKcpfmZCFcIflWDjr0FqKVdVZTqKsAVPSDtlbxe5pk6ob7xoE+Q7oOwGw7Jm2J3UMoh2AqpYOwHwVPYCQOKcf7U8o/Op91T90tx01seTKE9bRL80c+iNC/ZLk/wAmt960fslyf5Nb71pnv7U8o/Op91T90ftTyj86n3VP3SfQ3974nP2nS9z4ItudW5vgcNgq9VBUDpTLKTUJF9QGo7dsyWTGWs78XjBo16zMt772AqJfi4KgX67yTzR3P8RjXVnVqdC4LVGGiWHGtMHWSeXYPwliGao5sZUtxfNKmJsmbA/0WG+y0fy1nVrZm0HZmJq3Zix4Qtcm54pN06YUBQLAAADiAGoCfUwbqa7/AHkU/M+kqnOpYi8Ff7yMPy1fSHujvIw/LV9Ie6WCJX/p+m7iO3tV3eZX+8jD8tX0h7p2cLmrhqZvoaR/iJb8Nn4SXiSjotPF5UF+x49Ta1hyZ+AW2T9iJbOB0cfkSjX11EBPlDU3aNsi2zHw/lVhzaS/qssUSrZo6LHmcE2doX2QWIyZXO8ah5Vb0k/sn2uZOHHzp6WH6CWCJzWz9Mv0In7Vd3mZzl3N98M19bUydT//AC3IfXO1m3nLvFqdTXTJ1HjQnj5xLzWoq6lWAKkWIOwyN71sL80PSf3zNey7abul0skl2PP7eKLa1sLK9y5Z8iTp1AwBBBBFwRrBHKJxYrBU6otURWHOL26OSMHgUoro0xore9rkjqudU55upb0cTS8etGbnDzFkHVzNwx2K69DH9bzj7yMPy1fSHulgiVnoNM/0L9jstTcv1Mr/AHkYflq+kPdHeRh+Wr6Q90sETz+n6buIe1Xd5nQyVkanhgwp6XCIJ0jfZq5IxWSFd9NWem9rF0IGlbZpAgg9k78TuqK1BQS4Lkc+knvb2eJ0cJklUfTZnqVLWDuQSBxhQAAvZE70ScIRgsRRGUnJ5YiIkyIiIgCIiAIiIAiIgHmPGfGP9Y3tGcMRPoFyPknzERE9PC47m3jA6ZuMRMnV/nN7Z/uxERKhoCIiAIiIAiIgCIiAIiIAiIgCIiAIiIAiIgCIiAIiI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153669" cy="214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http://www.solidbeans.com/image/image_gallery?uuid=8005a09b-0f5d-4abc-893a-d426f938d545&amp;groupId=10861&amp;t=12959725701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84" y="5233924"/>
            <a:ext cx="5851227" cy="16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accent1"/>
                </a:solidFill>
              </a:rPr>
              <a:t>Co rozsądny programista skonfigurować powinien…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b="1" dirty="0" smtClean="0">
                <a:solidFill>
                  <a:schemeClr val="accent1"/>
                </a:solidFill>
                <a:cs typeface="Consolas" pitchFamily="49" charset="0"/>
              </a:rPr>
              <a:t>…jeśli chce zwiększyć wydajność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"&gt;false&lt;/property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l-PL" sz="1200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itchFamily="49" charset="0"/>
                <a:cs typeface="Consolas" pitchFamily="49" charset="0"/>
              </a:rPr>
              <a:t>log4j.logger.org.hibernate.SQL=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debug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 </a:t>
            </a:r>
            <a:endParaRPr lang="pl-PL" sz="12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b="1" i="1" dirty="0">
              <a:latin typeface="+mj-lt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200" b="1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…jeśli chce badać wydajność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&lt;property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pl-PL" sz="1200" i="1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property&gt;</a:t>
            </a:r>
            <a:endParaRPr lang="pl-PL" sz="1200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logs the SQL statements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log4j.logger.org.hibernate.SQL=debug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Some more useful loggings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SQL statements for id generation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log4j.logger.org.hibernate.id=info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the JDBC-Parameter which are passed to a query (very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verbose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log4j.logger.org.hibernate.type=debug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cache related activities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log4j.logger.org.hibernate.cache=debug 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"&gt;</a:t>
            </a:r>
            <a:r>
              <a:rPr lang="pl-PL" sz="1200" i="1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&lt;/property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name=“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format_sql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”&gt;true&lt;/property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name=“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use_sql_comments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”&gt;true&lt;/property&gt;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Statistics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sessionFactory.getStatistics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statistics.setStatisticsEnabled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(true);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statistics.logSummary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  <a:endParaRPr lang="pl-PL" sz="1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Legenda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Oś x – numer testu</a:t>
            </a:r>
          </a:p>
          <a:p>
            <a:r>
              <a:rPr lang="pl-PL" dirty="0" smtClean="0"/>
              <a:t>Oś y – czas w milisekundach</a:t>
            </a:r>
          </a:p>
          <a:p>
            <a:pPr marL="0" indent="0">
              <a:buNone/>
            </a:pPr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Punkty niebieskie – czas przed optymalizacją</a:t>
            </a:r>
          </a:p>
          <a:p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Punkty czerwone – czas po optymalizacji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Ładowanie danych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ea typeface="Calibri"/>
                <a:cs typeface="Consolas" pitchFamily="49" charset="0"/>
              </a:rPr>
              <a:t>property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hibernate.jdbc.batch_size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ea typeface="Calibri"/>
                <a:cs typeface="Consolas" pitchFamily="49" charset="0"/>
              </a:rPr>
              <a:t>property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endParaRPr lang="pl-PL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sessionFactory.openSession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session.beginTransaction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i=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i&lt;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i++ )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b="1" dirty="0" err="1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(.....);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session.save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b="1" dirty="0" err="1" smtClean="0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 i % 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) { //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same as the JDBC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batch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batch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of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inserts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release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memory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session.flush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session.clear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tx.commit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session.close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Ładowanie danych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nsolas"/>
              </a:rPr>
              <a:t>class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mapping.OrderDetail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nsolas"/>
              </a:rPr>
              <a:t>table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"ORDERDETAILS" </a:t>
            </a:r>
            <a:r>
              <a:rPr lang="en-US" sz="1400" i="1" dirty="0" smtClean="0">
                <a:solidFill>
                  <a:srgbClr val="7F007F"/>
                </a:solidFill>
                <a:latin typeface="Consolas"/>
              </a:rPr>
              <a:t>dynamic-</a:t>
            </a:r>
            <a:r>
              <a:rPr lang="pl-PL" sz="1400" i="1" dirty="0" smtClean="0">
                <a:solidFill>
                  <a:srgbClr val="7F007F"/>
                </a:solidFill>
                <a:latin typeface="Consolas"/>
              </a:rPr>
              <a:t>i</a:t>
            </a:r>
            <a:r>
              <a:rPr lang="en-US" sz="1400" i="1" dirty="0" err="1" smtClean="0">
                <a:solidFill>
                  <a:srgbClr val="7F007F"/>
                </a:solidFill>
                <a:latin typeface="Consolas"/>
              </a:rPr>
              <a:t>nsert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"true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400" i="1" dirty="0" smtClean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endParaRPr lang="pl-PL" sz="1400" dirty="0" smtClean="0">
              <a:solidFill>
                <a:srgbClr val="000000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560840" cy="454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Słówko o </a:t>
            </a:r>
            <a:r>
              <a:rPr lang="pl-PL" dirty="0" err="1" smtClean="0">
                <a:solidFill>
                  <a:schemeClr val="accent1"/>
                </a:solidFill>
              </a:rPr>
              <a:t>cache’u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371829" cy="443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5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Ile zamówień z każdego kraju zostało zrealizowanych?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39552" y="1772816"/>
            <a:ext cx="8604448" cy="415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hibernate.cache.use_second_level_cache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000" dirty="0" smtClean="0">
                <a:ea typeface="Calibri"/>
                <a:cs typeface="Times New Roman"/>
              </a:rPr>
              <a:t/>
            </a:r>
            <a:br>
              <a:rPr lang="pl-PL" sz="2000" dirty="0" smtClean="0"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hibernate.cache.use_query_cache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000" dirty="0" smtClean="0">
                <a:ea typeface="Calibri"/>
                <a:cs typeface="Times New Roman"/>
              </a:rPr>
              <a:t/>
            </a:r>
            <a:br>
              <a:rPr lang="pl-PL" sz="2000" dirty="0" smtClean="0"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pl-PL" sz="1600" dirty="0" smtClean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hibernate.cache.region.factory_class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org.hibernate.cache.ehcache.EhCacheRegionFactory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1600" dirty="0" smtClean="0">
              <a:solidFill>
                <a:srgbClr val="00808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l-PL" sz="1200" dirty="0">
              <a:solidFill>
                <a:srgbClr val="008080"/>
              </a:solidFill>
              <a:latin typeface="Consolas"/>
              <a:ea typeface="Calibri"/>
              <a:cs typeface="Times New Roman"/>
            </a:endParaRP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ehcache</a:t>
            </a:r>
            <a:r>
              <a:rPr lang="pl-PL" sz="16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pl-PL" sz="1600" dirty="0" err="1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updateCheck</a:t>
            </a:r>
            <a:r>
              <a:rPr lang="pl-PL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false</a:t>
            </a:r>
            <a:r>
              <a:rPr lang="pl-PL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pl-PL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latin typeface="Consolas"/>
              </a:rPr>
              <a:t>diskStore</a:t>
            </a:r>
            <a:r>
              <a:rPr lang="pl-PL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path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java.io.tmpdir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>
                <a:solidFill>
                  <a:srgbClr val="008080"/>
                </a:solidFill>
                <a:latin typeface="Consolas"/>
              </a:rPr>
              <a:t>/&gt;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latin typeface="Consolas"/>
              </a:rPr>
              <a:t>defaultCache</a:t>
            </a:r>
            <a:endParaRPr lang="pl-PL" sz="1600" dirty="0">
              <a:solidFill>
                <a:srgbClr val="3F7F7F"/>
              </a:solidFill>
              <a:latin typeface="Consolas"/>
            </a:endParaRP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maxElementsInMemory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"10000"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eternal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false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    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timeToIdleSeconds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"120"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timeToLiveSeconds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"120"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overflowToDisk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true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           </a:t>
            </a: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ehcache</a:t>
            </a:r>
            <a:r>
              <a:rPr lang="pl-PL" sz="16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pl-PL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78683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885</Words>
  <Application>Microsoft Office PowerPoint</Application>
  <PresentationFormat>Pokaz na ekranie (4:3)</PresentationFormat>
  <Paragraphs>182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Motyw pakietu Office</vt:lpstr>
      <vt:lpstr>MySQL + Hibernate TUNING</vt:lpstr>
      <vt:lpstr>Agenda</vt:lpstr>
      <vt:lpstr>Wstęp</vt:lpstr>
      <vt:lpstr>Co rozsądny programista skonfigurować powinien…</vt:lpstr>
      <vt:lpstr>Legenda</vt:lpstr>
      <vt:lpstr>Ładowanie danych</vt:lpstr>
      <vt:lpstr>Ładowanie danych</vt:lpstr>
      <vt:lpstr>Słówko o cache’u</vt:lpstr>
      <vt:lpstr>Ile zamówień z każdego kraju zostało zrealizowanych?</vt:lpstr>
      <vt:lpstr>Ile zamówień z każdego kraju zostało zrealizowanych?</vt:lpstr>
      <vt:lpstr>Jaki był średni czas realizacji zamówienia w każdym roku?</vt:lpstr>
      <vt:lpstr>Jaki był średni czas realizacji zamówienia w każdym roku?</vt:lpstr>
      <vt:lpstr>Słówko o indeksach</vt:lpstr>
      <vt:lpstr>Ile sztuk produktów od każdego z dostawców udało się sprzedać?</vt:lpstr>
      <vt:lpstr>Ile sztuk produktów od każdego z dostawców udało się sprzedać?</vt:lpstr>
      <vt:lpstr>Jaka kwota zamówień była zgłaszana w każdy z dni tygodnia?</vt:lpstr>
      <vt:lpstr>Jaka kwota zamówień była zgłaszana w każdy z dni tygodnia?</vt:lpstr>
      <vt:lpstr>Jaka była wartość produktów zamówionych z każdego z krajów w każdym roku?</vt:lpstr>
      <vt:lpstr>Jaka była wartość produktów zamówionych z każdego z krajów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Zestawienie wyników</vt:lpstr>
      <vt:lpstr>Linkografia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+ Hibernate TUNING</dc:title>
  <dc:creator>Alicja</dc:creator>
  <cp:lastModifiedBy>Alicja</cp:lastModifiedBy>
  <cp:revision>24</cp:revision>
  <dcterms:created xsi:type="dcterms:W3CDTF">2013-05-04T17:09:15Z</dcterms:created>
  <dcterms:modified xsi:type="dcterms:W3CDTF">2013-06-08T12:32:24Z</dcterms:modified>
</cp:coreProperties>
</file>