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9" r:id="rId4"/>
    <p:sldId id="277" r:id="rId5"/>
    <p:sldId id="268" r:id="rId6"/>
    <p:sldId id="257" r:id="rId7"/>
    <p:sldId id="269" r:id="rId8"/>
    <p:sldId id="270" r:id="rId9"/>
    <p:sldId id="272" r:id="rId10"/>
    <p:sldId id="271" r:id="rId11"/>
    <p:sldId id="258" r:id="rId12"/>
    <p:sldId id="278" r:id="rId13"/>
    <p:sldId id="261" r:id="rId14"/>
    <p:sldId id="259" r:id="rId15"/>
    <p:sldId id="265" r:id="rId16"/>
    <p:sldId id="262" r:id="rId17"/>
    <p:sldId id="273" r:id="rId18"/>
    <p:sldId id="274" r:id="rId19"/>
    <p:sldId id="264" r:id="rId20"/>
    <p:sldId id="275" r:id="rId21"/>
    <p:sldId id="276" r:id="rId22"/>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94676" autoAdjust="0"/>
  </p:normalViewPr>
  <p:slideViewPr>
    <p:cSldViewPr>
      <p:cViewPr>
        <p:scale>
          <a:sx n="60" d="100"/>
          <a:sy n="60" d="100"/>
        </p:scale>
        <p:origin x="-216" y="-4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9986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45494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131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5146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CC7F0E2-2019-447E-84F0-9EF471FF89E6}" type="datetimeFigureOut">
              <a:rPr lang="pl-PL" smtClean="0"/>
              <a:t>2013-04-05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0089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53794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1CC7F0E2-2019-447E-84F0-9EF471FF89E6}" type="datetimeFigureOut">
              <a:rPr lang="pl-PL" smtClean="0"/>
              <a:t>2013-04-05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141120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1CC7F0E2-2019-447E-84F0-9EF471FF89E6}" type="datetimeFigureOut">
              <a:rPr lang="pl-PL" smtClean="0"/>
              <a:t>2013-04-05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317837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CC7F0E2-2019-447E-84F0-9EF471FF89E6}" type="datetimeFigureOut">
              <a:rPr lang="pl-PL" smtClean="0"/>
              <a:t>2013-04-05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7910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920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CC7F0E2-2019-447E-84F0-9EF471FF89E6}" type="datetimeFigureOut">
              <a:rPr lang="pl-PL" smtClean="0"/>
              <a:t>2013-04-05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109980B-C6FF-40D6-9D39-79BF82C72BE1}" type="slidenum">
              <a:rPr lang="pl-PL" smtClean="0"/>
              <a:t>‹#›</a:t>
            </a:fld>
            <a:endParaRPr lang="pl-PL"/>
          </a:p>
        </p:txBody>
      </p:sp>
    </p:spTree>
    <p:extLst>
      <p:ext uri="{BB962C8B-B14F-4D97-AF65-F5344CB8AC3E}">
        <p14:creationId xmlns:p14="http://schemas.microsoft.com/office/powerpoint/2010/main" val="247715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7F0E2-2019-447E-84F0-9EF471FF89E6}" type="datetimeFigureOut">
              <a:rPr lang="pl-PL" smtClean="0"/>
              <a:t>2013-04-05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9980B-C6FF-40D6-9D39-79BF82C72BE1}" type="slidenum">
              <a:rPr lang="pl-PL" smtClean="0"/>
              <a:t>‹#›</a:t>
            </a:fld>
            <a:endParaRPr lang="pl-PL"/>
          </a:p>
        </p:txBody>
      </p:sp>
    </p:spTree>
    <p:extLst>
      <p:ext uri="{BB962C8B-B14F-4D97-AF65-F5344CB8AC3E}">
        <p14:creationId xmlns:p14="http://schemas.microsoft.com/office/powerpoint/2010/main" val="586752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MySQL + </a:t>
            </a:r>
            <a:r>
              <a:rPr lang="pl-PL" dirty="0" err="1" smtClean="0"/>
              <a:t>Hibernate</a:t>
            </a:r>
            <a:endParaRPr lang="pl-PL" dirty="0"/>
          </a:p>
        </p:txBody>
      </p:sp>
      <p:sp>
        <p:nvSpPr>
          <p:cNvPr id="3" name="Podtytuł 2"/>
          <p:cNvSpPr>
            <a:spLocks noGrp="1"/>
          </p:cNvSpPr>
          <p:nvPr>
            <p:ph type="subTitle" idx="1"/>
          </p:nvPr>
        </p:nvSpPr>
        <p:spPr/>
        <p:txBody>
          <a:bodyPr/>
          <a:lstStyle/>
          <a:p>
            <a:r>
              <a:rPr lang="pl-PL" dirty="0" smtClean="0"/>
              <a:t>Alicja Salamon, Dawid Aksamit</a:t>
            </a:r>
          </a:p>
          <a:p>
            <a:endParaRPr lang="pl-PL" dirty="0"/>
          </a:p>
        </p:txBody>
      </p:sp>
    </p:spTree>
    <p:extLst>
      <p:ext uri="{BB962C8B-B14F-4D97-AF65-F5344CB8AC3E}">
        <p14:creationId xmlns:p14="http://schemas.microsoft.com/office/powerpoint/2010/main" val="1695915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Skąd </a:t>
            </a:r>
            <a:r>
              <a:rPr lang="pl-PL" dirty="0" err="1" smtClean="0"/>
              <a:t>Hibernate</a:t>
            </a:r>
            <a:r>
              <a:rPr lang="pl-PL" dirty="0" smtClean="0"/>
              <a:t>?</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Tree>
    <p:extLst>
      <p:ext uri="{BB962C8B-B14F-4D97-AF65-F5344CB8AC3E}">
        <p14:creationId xmlns:p14="http://schemas.microsoft.com/office/powerpoint/2010/main" val="16318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Uruchomienie – </a:t>
            </a:r>
            <a:r>
              <a:rPr lang="pl-PL" dirty="0" err="1" smtClean="0"/>
              <a:t>command</a:t>
            </a:r>
            <a:r>
              <a:rPr lang="pl-PL" dirty="0" smtClean="0"/>
              <a:t> </a:t>
            </a:r>
            <a:r>
              <a:rPr lang="pl-PL" dirty="0" err="1" smtClean="0"/>
              <a:t>line</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0808"/>
            <a:ext cx="9143933" cy="46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34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Uruchomienie - </a:t>
            </a:r>
            <a:r>
              <a:rPr lang="pl-PL" dirty="0"/>
              <a:t>W</a:t>
            </a:r>
            <a:r>
              <a:rPr lang="pl-PL" dirty="0" smtClean="0"/>
              <a:t>orkbench</a:t>
            </a:r>
            <a:endParaRPr lang="pl-P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3944"/>
            <a:ext cx="9144000" cy="492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810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bazy danych</a:t>
            </a:r>
            <a:endParaRPr lang="pl-PL" dirty="0"/>
          </a:p>
        </p:txBody>
      </p:sp>
      <p:sp>
        <p:nvSpPr>
          <p:cNvPr id="3" name="Symbol zastępczy zawartości 2"/>
          <p:cNvSpPr>
            <a:spLocks noGrp="1"/>
          </p:cNvSpPr>
          <p:nvPr>
            <p:ph idx="1"/>
          </p:nvPr>
        </p:nvSpPr>
        <p:spPr>
          <a:xfrm>
            <a:off x="395536" y="1491613"/>
            <a:ext cx="3898776" cy="4525963"/>
          </a:xfrm>
        </p:spPr>
        <p:txBody>
          <a:bodyPr>
            <a:noAutofit/>
          </a:bodyPr>
          <a:lstStyle/>
          <a:p>
            <a:pPr marL="0" indent="0">
              <a:buNone/>
            </a:pPr>
            <a:r>
              <a:rPr lang="en-US" sz="1200" dirty="0" err="1" smtClean="0">
                <a:latin typeface="Lucida Console" pitchFamily="49" charset="0"/>
              </a:rPr>
              <a:t>mysql</a:t>
            </a:r>
            <a:r>
              <a:rPr lang="en-US" sz="1200" dirty="0" smtClean="0">
                <a:latin typeface="Lucida Console" pitchFamily="49" charset="0"/>
              </a:rPr>
              <a:t>&gt; CREATE DATABASE </a:t>
            </a:r>
            <a:r>
              <a:rPr lang="pl-PL" sz="1200" dirty="0" err="1" smtClean="0">
                <a:latin typeface="Lucida Console" pitchFamily="49" charset="0"/>
              </a:rPr>
              <a:t>northwind</a:t>
            </a:r>
            <a:r>
              <a:rPr lang="en-US" sz="1200" dirty="0" smtClean="0">
                <a:latin typeface="Lucida Console" pitchFamily="49" charset="0"/>
              </a:rPr>
              <a:t>;</a:t>
            </a:r>
          </a:p>
          <a:p>
            <a:pPr marL="0" indent="0">
              <a:buNone/>
            </a:pPr>
            <a:r>
              <a:rPr lang="en-US" sz="1200" dirty="0" smtClean="0">
                <a:latin typeface="Lucida Console" pitchFamily="49" charset="0"/>
              </a:rPr>
              <a:t>Query OK, 1 row affected (0.16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en-US" sz="1200" dirty="0" err="1" smtClean="0">
                <a:latin typeface="Lucida Console" pitchFamily="49" charset="0"/>
              </a:rPr>
              <a:t>mysql</a:t>
            </a:r>
            <a:r>
              <a:rPr lang="en-US" sz="1200" dirty="0" smtClean="0">
                <a:latin typeface="Lucida Console" pitchFamily="49" charset="0"/>
              </a:rPr>
              <a:t>&gt; drop DATABASE </a:t>
            </a:r>
            <a:r>
              <a:rPr lang="pl-PL" sz="1200" dirty="0" err="1" smtClean="0">
                <a:latin typeface="Lucida Console" pitchFamily="49" charset="0"/>
              </a:rPr>
              <a:t>nortwind</a:t>
            </a:r>
            <a:r>
              <a:rPr lang="en-US" sz="1200" dirty="0" smtClean="0">
                <a:latin typeface="Lucida Console" pitchFamily="49" charset="0"/>
              </a:rPr>
              <a:t>;</a:t>
            </a:r>
          </a:p>
          <a:p>
            <a:pPr marL="0" indent="0">
              <a:buNone/>
            </a:pPr>
            <a:r>
              <a:rPr lang="en-US" sz="1200" dirty="0" smtClean="0">
                <a:latin typeface="Lucida Console" pitchFamily="49" charset="0"/>
              </a:rPr>
              <a:t>Query OK, 0 rows affected (1.28 sec)</a:t>
            </a:r>
            <a:endParaRPr lang="pl-PL" sz="1200" dirty="0" smtClean="0">
              <a:latin typeface="Lucida Console" pitchFamily="49" charset="0"/>
            </a:endParaRPr>
          </a:p>
          <a:p>
            <a:pPr marL="0" inden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databases</a:t>
            </a:r>
            <a:r>
              <a:rPr lang="pl-PL" sz="1200" dirty="0" smtClean="0">
                <a:latin typeface="Lucida Console" pitchFamily="49" charset="0"/>
              </a:rPr>
              <a:t>;</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Database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information_schema</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mysql</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northwind</a:t>
            </a:r>
            <a:r>
              <a:rPr lang="pl-PL" sz="1200" dirty="0" smtClean="0">
                <a:latin typeface="Lucida Console" pitchFamily="49" charset="0"/>
              </a:rPr>
              <a:t>          |</a:t>
            </a:r>
          </a:p>
          <a:p>
            <a:pPr marL="0" indent="0">
              <a:buNone/>
            </a:pPr>
            <a:r>
              <a:rPr lang="pl-PL" sz="1200" dirty="0" smtClean="0">
                <a:latin typeface="Lucida Console" pitchFamily="49" charset="0"/>
              </a:rPr>
              <a:t>| test               |</a:t>
            </a:r>
          </a:p>
          <a:p>
            <a:pPr marL="0" indent="0">
              <a:buNone/>
            </a:pPr>
            <a:r>
              <a:rPr lang="pl-PL" sz="1200" dirty="0" smtClean="0">
                <a:latin typeface="Lucida Console" pitchFamily="49" charset="0"/>
              </a:rPr>
              <a:t>| </a:t>
            </a:r>
            <a:r>
              <a:rPr lang="pl-PL" sz="1200" dirty="0" err="1" smtClean="0">
                <a:latin typeface="Lucida Console" pitchFamily="49" charset="0"/>
              </a:rPr>
              <a:t>world</a:t>
            </a:r>
            <a:r>
              <a:rPr lang="pl-PL" sz="1200" dirty="0" smtClean="0">
                <a:latin typeface="Lucida Console" pitchFamily="49" charset="0"/>
              </a:rPr>
              <a:t>              |</a:t>
            </a:r>
          </a:p>
          <a:p>
            <a:pPr marL="0" indent="0">
              <a:buNone/>
            </a:pPr>
            <a:r>
              <a:rPr lang="pl-PL" sz="1200" dirty="0" smtClean="0">
                <a:latin typeface="Lucida Console" pitchFamily="49" charset="0"/>
              </a:rPr>
              <a:t>+--------------------+</a:t>
            </a:r>
          </a:p>
          <a:p>
            <a:pPr marL="0" indent="0">
              <a:buNone/>
            </a:pPr>
            <a:endParaRPr lang="pl-PL" sz="1400" dirty="0" smtClean="0">
              <a:latin typeface="Lucida Console" pitchFamily="49" charset="0"/>
            </a:endParaRPr>
          </a:p>
        </p:txBody>
      </p:sp>
      <p:sp>
        <p:nvSpPr>
          <p:cNvPr id="4" name="Symbol zastępczy zawartości 2"/>
          <p:cNvSpPr txBox="1">
            <a:spLocks/>
          </p:cNvSpPr>
          <p:nvPr/>
        </p:nvSpPr>
        <p:spPr>
          <a:xfrm>
            <a:off x="4788024" y="1484784"/>
            <a:ext cx="3898776"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err="1" smtClean="0">
                <a:latin typeface="Lucida Console" pitchFamily="49" charset="0"/>
              </a:rPr>
              <a:t>mysql</a:t>
            </a:r>
            <a:r>
              <a:rPr lang="en-US" sz="1200" dirty="0" smtClean="0">
                <a:latin typeface="Lucida Console" pitchFamily="49" charset="0"/>
              </a:rPr>
              <a:t>&gt; USE </a:t>
            </a:r>
            <a:r>
              <a:rPr lang="pl-PL" sz="1200" dirty="0" err="1" smtClean="0">
                <a:latin typeface="Lucida Console" pitchFamily="49" charset="0"/>
              </a:rPr>
              <a:t>northwind</a:t>
            </a:r>
            <a:endParaRPr lang="pl-PL" sz="1200" dirty="0" smtClean="0">
              <a:latin typeface="Lucida Console" pitchFamily="49" charset="0"/>
            </a:endParaRPr>
          </a:p>
          <a:p>
            <a:pPr marL="0" indent="0">
              <a:buFont typeface="Arial" pitchFamily="34" charset="0"/>
              <a:buNone/>
            </a:pPr>
            <a:r>
              <a:rPr lang="en-US" sz="1200" dirty="0" smtClean="0">
                <a:latin typeface="Lucida Console" pitchFamily="49" charset="0"/>
              </a:rPr>
              <a:t>Database changed</a:t>
            </a:r>
            <a:endParaRPr lang="pl-PL" sz="1200" dirty="0" smtClean="0">
              <a:latin typeface="Lucida Console" pitchFamily="49" charset="0"/>
            </a:endParaRPr>
          </a:p>
          <a:p>
            <a:pPr marL="0" indent="0">
              <a:buFont typeface="Arial" pitchFamily="34" charset="0"/>
              <a:buNone/>
            </a:pPr>
            <a:endParaRPr lang="pl-PL" sz="1200" dirty="0">
              <a:latin typeface="Lucida Console" pitchFamily="49" charset="0"/>
            </a:endParaRPr>
          </a:p>
          <a:p>
            <a:pPr marL="0" indent="0">
              <a:buNone/>
            </a:pPr>
            <a:r>
              <a:rPr lang="pl-PL" sz="1200" dirty="0" err="1" smtClean="0">
                <a:latin typeface="Lucida Console" pitchFamily="49" charset="0"/>
              </a:rPr>
              <a:t>mysql</a:t>
            </a:r>
            <a:r>
              <a:rPr lang="pl-PL" sz="1200" dirty="0" smtClean="0">
                <a:latin typeface="Lucida Console" pitchFamily="49" charset="0"/>
              </a:rPr>
              <a:t>&gt; show </a:t>
            </a:r>
            <a:r>
              <a:rPr lang="pl-PL" sz="1200" dirty="0" err="1" smtClean="0">
                <a:latin typeface="Lucida Console" pitchFamily="49" charset="0"/>
              </a:rPr>
              <a:t>tables</a:t>
            </a:r>
            <a:r>
              <a:rPr lang="pl-PL" sz="1200" dirty="0" smtClean="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smtClean="0">
                <a:latin typeface="Lucida Console" pitchFamily="49" charset="0"/>
              </a:rPr>
              <a:t>Tables_in_northwind</a:t>
            </a:r>
            <a:r>
              <a:rPr lang="pl-PL" sz="1200" dirty="0" smtClean="0">
                <a:latin typeface="Lucida Console" pitchFamily="49" charset="0"/>
              </a:rPr>
              <a:t> </a:t>
            </a:r>
            <a:r>
              <a:rPr lang="pl-PL" sz="1200" dirty="0">
                <a:latin typeface="Lucida Console" pitchFamily="49" charset="0"/>
              </a:rPr>
              <a:t>|</a:t>
            </a:r>
          </a:p>
          <a:p>
            <a:pPr marL="0" indent="0">
              <a:buNone/>
            </a:pPr>
            <a:r>
              <a:rPr lang="pl-PL" sz="1200" dirty="0">
                <a:latin typeface="Lucida Console" pitchFamily="49" charset="0"/>
              </a:rPr>
              <a:t>+--------------------------+</a:t>
            </a:r>
          </a:p>
          <a:p>
            <a:pPr marL="0" indent="0">
              <a:buNone/>
            </a:pPr>
            <a:r>
              <a:rPr lang="pl-PL" sz="1200" dirty="0">
                <a:latin typeface="Lucida Console" pitchFamily="49" charset="0"/>
              </a:rPr>
              <a:t>| </a:t>
            </a:r>
            <a:r>
              <a:rPr lang="pl-PL" sz="1200" dirty="0" err="1">
                <a:latin typeface="Lucida Console" pitchFamily="49" charset="0"/>
              </a:rPr>
              <a:t>categories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customers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employees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orderdetails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orders</a:t>
            </a:r>
            <a:r>
              <a:rPr lang="pl-PL" sz="1200" dirty="0">
                <a:latin typeface="Lucida Console" pitchFamily="49" charset="0"/>
              </a:rPr>
              <a:t>                   |</a:t>
            </a:r>
          </a:p>
          <a:p>
            <a:pPr marL="0" indent="0">
              <a:buNone/>
            </a:pPr>
            <a:r>
              <a:rPr lang="pl-PL" sz="1200" dirty="0">
                <a:latin typeface="Lucida Console" pitchFamily="49" charset="0"/>
              </a:rPr>
              <a:t>| products                 |</a:t>
            </a:r>
          </a:p>
          <a:p>
            <a:pPr marL="0" indent="0">
              <a:buNone/>
            </a:pPr>
            <a:r>
              <a:rPr lang="pl-PL" sz="1200" dirty="0">
                <a:latin typeface="Lucida Console" pitchFamily="49" charset="0"/>
              </a:rPr>
              <a:t>| </a:t>
            </a:r>
            <a:r>
              <a:rPr lang="pl-PL" sz="1200" dirty="0" err="1">
                <a:latin typeface="Lucida Console" pitchFamily="49" charset="0"/>
              </a:rPr>
              <a:t>shippers</a:t>
            </a:r>
            <a:r>
              <a:rPr lang="pl-PL" sz="1200" dirty="0">
                <a:latin typeface="Lucida Console" pitchFamily="49" charset="0"/>
              </a:rPr>
              <a:t>                 |</a:t>
            </a:r>
          </a:p>
          <a:p>
            <a:pPr marL="0" indent="0">
              <a:buNone/>
            </a:pPr>
            <a:r>
              <a:rPr lang="pl-PL" sz="1200" dirty="0">
                <a:latin typeface="Lucida Console" pitchFamily="49" charset="0"/>
              </a:rPr>
              <a:t>| </a:t>
            </a:r>
            <a:r>
              <a:rPr lang="pl-PL" sz="1200" dirty="0" err="1">
                <a:latin typeface="Lucida Console" pitchFamily="49" charset="0"/>
              </a:rPr>
              <a:t>suppliers</a:t>
            </a:r>
            <a:r>
              <a:rPr lang="pl-PL" sz="1200" dirty="0">
                <a:latin typeface="Lucida Console" pitchFamily="49" charset="0"/>
              </a:rPr>
              <a:t>                |</a:t>
            </a:r>
          </a:p>
          <a:p>
            <a:pPr marL="0" indent="0">
              <a:buNone/>
            </a:pPr>
            <a:r>
              <a:rPr lang="pl-PL" sz="1200" dirty="0">
                <a:latin typeface="Lucida Console" pitchFamily="49" charset="0"/>
              </a:rPr>
              <a:t>+--------------------------+</a:t>
            </a:r>
          </a:p>
        </p:txBody>
      </p:sp>
    </p:spTree>
    <p:extLst>
      <p:ext uri="{BB962C8B-B14F-4D97-AF65-F5344CB8AC3E}">
        <p14:creationId xmlns:p14="http://schemas.microsoft.com/office/powerpoint/2010/main" val="3571852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Tworzenie tabeli</a:t>
            </a:r>
            <a:endParaRPr lang="pl-PL" dirty="0"/>
          </a:p>
        </p:txBody>
      </p:sp>
      <p:sp>
        <p:nvSpPr>
          <p:cNvPr id="3" name="Symbol zastępczy zawartości 2"/>
          <p:cNvSpPr>
            <a:spLocks noGrp="1"/>
          </p:cNvSpPr>
          <p:nvPr>
            <p:ph idx="1"/>
          </p:nvPr>
        </p:nvSpPr>
        <p:spPr>
          <a:xfrm>
            <a:off x="1043608" y="1628800"/>
            <a:ext cx="7632848" cy="4392488"/>
          </a:xfrm>
        </p:spPr>
        <p:txBody>
          <a:bodyPr>
            <a:noAutofit/>
          </a:bodyPr>
          <a:lstStyle/>
          <a:p>
            <a:pPr marL="0" indent="0">
              <a:buNone/>
            </a:pPr>
            <a:r>
              <a:rPr lang="pl-PL" sz="1600" dirty="0"/>
              <a:t>CREATE TABLE Products(</a:t>
            </a:r>
            <a:br>
              <a:rPr lang="pl-PL" sz="1600" dirty="0"/>
            </a:br>
            <a:r>
              <a:rPr lang="pl-PL" sz="1600" dirty="0" smtClean="0"/>
              <a:t>	</a:t>
            </a:r>
            <a:r>
              <a:rPr lang="pl-PL" sz="1600" dirty="0" err="1" smtClean="0"/>
              <a:t>ProductID</a:t>
            </a:r>
            <a:r>
              <a:rPr lang="pl-PL" sz="1600" dirty="0" smtClean="0"/>
              <a:t> </a:t>
            </a:r>
            <a:r>
              <a:rPr lang="pl-PL" sz="1600" dirty="0" smtClean="0">
                <a:solidFill>
                  <a:srgbClr val="FF0000"/>
                </a:solidFill>
              </a:rPr>
              <a:t>INT NOT NULL AUTO_INCREMENT</a:t>
            </a:r>
            <a:r>
              <a:rPr lang="pl-PL" sz="1600" dirty="0" smtClean="0"/>
              <a:t>,</a:t>
            </a:r>
            <a:br>
              <a:rPr lang="pl-PL" sz="1600" dirty="0" smtClean="0"/>
            </a:br>
            <a:r>
              <a:rPr lang="pl-PL" sz="1600" dirty="0" smtClean="0"/>
              <a:t>	</a:t>
            </a:r>
            <a:r>
              <a:rPr lang="pl-PL" sz="1600" dirty="0" err="1" smtClean="0"/>
              <a:t>ProductName</a:t>
            </a:r>
            <a:r>
              <a:rPr lang="pl-PL" sz="1600" dirty="0" smtClean="0"/>
              <a:t> VARCHAR(40) NOT NULL,</a:t>
            </a:r>
            <a:br>
              <a:rPr lang="pl-PL" sz="1600" dirty="0" smtClean="0"/>
            </a:br>
            <a:r>
              <a:rPr lang="pl-PL" sz="1600" dirty="0" smtClean="0"/>
              <a:t>	</a:t>
            </a:r>
            <a:r>
              <a:rPr lang="pl-PL" sz="1600" dirty="0" err="1" smtClean="0"/>
              <a:t>SupplierID</a:t>
            </a:r>
            <a:r>
              <a:rPr lang="pl-PL" sz="1600" dirty="0" smtClean="0"/>
              <a:t> INT NOT NULL,</a:t>
            </a:r>
            <a:br>
              <a:rPr lang="pl-PL" sz="1600" dirty="0" smtClean="0"/>
            </a:br>
            <a:r>
              <a:rPr lang="pl-PL" sz="1600" dirty="0" smtClean="0"/>
              <a:t>	</a:t>
            </a:r>
            <a:r>
              <a:rPr lang="pl-PL" sz="1600" dirty="0" err="1" smtClean="0"/>
              <a:t>CategoryID</a:t>
            </a:r>
            <a:r>
              <a:rPr lang="pl-PL" sz="1600" dirty="0" smtClean="0"/>
              <a:t> INT NOT NULL,</a:t>
            </a:r>
            <a:br>
              <a:rPr lang="pl-PL" sz="1600" dirty="0" smtClean="0"/>
            </a:br>
            <a:r>
              <a:rPr lang="pl-PL" sz="1600" dirty="0" smtClean="0"/>
              <a:t>	</a:t>
            </a:r>
            <a:r>
              <a:rPr lang="pl-PL" sz="1600" dirty="0" err="1" smtClean="0"/>
              <a:t>QuantityPerUnit</a:t>
            </a:r>
            <a:r>
              <a:rPr lang="pl-PL" sz="1600" dirty="0" smtClean="0"/>
              <a:t> VARCHAR(20),</a:t>
            </a:r>
            <a:br>
              <a:rPr lang="pl-PL" sz="1600" dirty="0" smtClean="0"/>
            </a:br>
            <a:r>
              <a:rPr lang="pl-PL" sz="1600" dirty="0" smtClean="0"/>
              <a:t>	</a:t>
            </a:r>
            <a:r>
              <a:rPr lang="pl-PL" sz="1600" dirty="0" err="1" smtClean="0"/>
              <a:t>UnitPrice</a:t>
            </a:r>
            <a:r>
              <a:rPr lang="pl-PL" sz="1600" dirty="0" smtClean="0"/>
              <a:t> FLOAT </a:t>
            </a:r>
            <a:r>
              <a:rPr lang="pl-PL" sz="1600" dirty="0" smtClean="0">
                <a:solidFill>
                  <a:srgbClr val="FF0000"/>
                </a:solidFill>
              </a:rPr>
              <a:t>DEFAULT 0,</a:t>
            </a:r>
            <a:r>
              <a:rPr lang="pl-PL" sz="1600" dirty="0" smtClean="0"/>
              <a:t/>
            </a:r>
            <a:br>
              <a:rPr lang="pl-PL" sz="1600" dirty="0" smtClean="0"/>
            </a:br>
            <a:r>
              <a:rPr lang="pl-PL" sz="1600" dirty="0" smtClean="0"/>
              <a:t>	</a:t>
            </a:r>
            <a:r>
              <a:rPr lang="pl-PL" sz="1600" dirty="0" err="1" smtClean="0"/>
              <a:t>UnitsInStock</a:t>
            </a:r>
            <a:r>
              <a:rPr lang="pl-PL" sz="1600" dirty="0" smtClean="0"/>
              <a:t> SMALLINT DEFAULT 0,</a:t>
            </a:r>
            <a:br>
              <a:rPr lang="pl-PL" sz="1600" dirty="0" smtClean="0"/>
            </a:br>
            <a:r>
              <a:rPr lang="pl-PL" sz="1600" dirty="0" smtClean="0"/>
              <a:t>	</a:t>
            </a:r>
            <a:r>
              <a:rPr lang="pl-PL" sz="1600" dirty="0" err="1" smtClean="0"/>
              <a:t>UnitsOnOrder</a:t>
            </a:r>
            <a:r>
              <a:rPr lang="pl-PL" sz="1600" dirty="0" smtClean="0"/>
              <a:t> SMALLINT DEFAULT 0,</a:t>
            </a:r>
            <a:br>
              <a:rPr lang="pl-PL" sz="1600" dirty="0" smtClean="0"/>
            </a:br>
            <a:r>
              <a:rPr lang="pl-PL" sz="1600" dirty="0" smtClean="0"/>
              <a:t>	</a:t>
            </a:r>
            <a:r>
              <a:rPr lang="pl-PL" sz="1600" dirty="0" err="1" smtClean="0"/>
              <a:t>ReorderLevel</a:t>
            </a:r>
            <a:r>
              <a:rPr lang="pl-PL" sz="1600" dirty="0" smtClean="0"/>
              <a:t> SMALLINT DEFAULT 0,</a:t>
            </a:r>
            <a:br>
              <a:rPr lang="pl-PL" sz="1600" dirty="0" smtClean="0"/>
            </a:br>
            <a:r>
              <a:rPr lang="pl-PL" sz="1600" dirty="0" smtClean="0"/>
              <a:t>	</a:t>
            </a:r>
            <a:r>
              <a:rPr lang="pl-PL" sz="1600" dirty="0" err="1" smtClean="0"/>
              <a:t>Discontinued</a:t>
            </a:r>
            <a:r>
              <a:rPr lang="pl-PL" sz="1600" dirty="0" smtClean="0"/>
              <a:t> TINYINT DEFAULT 0 NOT NULL,</a:t>
            </a:r>
            <a:br>
              <a:rPr lang="pl-PL" sz="1600" dirty="0" smtClean="0"/>
            </a:br>
            <a:r>
              <a:rPr lang="pl-PL" sz="1600" dirty="0" smtClean="0"/>
              <a:t>	</a:t>
            </a:r>
            <a:r>
              <a:rPr lang="pl-PL" sz="1600" dirty="0" smtClean="0">
                <a:solidFill>
                  <a:srgbClr val="FF0000"/>
                </a:solidFill>
              </a:rPr>
              <a:t>FOREIGN KEY (</a:t>
            </a:r>
            <a:r>
              <a:rPr lang="pl-PL" sz="1600" dirty="0" err="1" smtClean="0">
                <a:solidFill>
                  <a:srgbClr val="FF0000"/>
                </a:solidFill>
              </a:rPr>
              <a:t>CategoryID</a:t>
            </a:r>
            <a:r>
              <a:rPr lang="pl-PL" sz="1600" dirty="0" smtClean="0">
                <a:solidFill>
                  <a:srgbClr val="FF0000"/>
                </a:solidFill>
              </a:rPr>
              <a:t>) REFERENCES </a:t>
            </a:r>
            <a:r>
              <a:rPr lang="pl-PL" sz="1600" dirty="0" err="1" smtClean="0">
                <a:solidFill>
                  <a:srgbClr val="FF0000"/>
                </a:solidFill>
              </a:rPr>
              <a:t>Categories</a:t>
            </a:r>
            <a:r>
              <a:rPr lang="pl-PL" sz="1600" dirty="0" smtClean="0">
                <a:solidFill>
                  <a:srgbClr val="FF0000"/>
                </a:solidFill>
              </a:rPr>
              <a:t> (</a:t>
            </a:r>
            <a:r>
              <a:rPr lang="pl-PL" sz="1600" dirty="0" err="1" smtClean="0">
                <a:solidFill>
                  <a:srgbClr val="FF0000"/>
                </a:solidFill>
              </a:rPr>
              <a:t>CategoryID</a:t>
            </a:r>
            <a:r>
              <a:rPr lang="pl-PL" sz="1600" dirty="0" smtClean="0">
                <a:solidFill>
                  <a:srgbClr val="FF0000"/>
                </a:solidFill>
              </a:rPr>
              <a:t>),</a:t>
            </a:r>
            <a:br>
              <a:rPr lang="pl-PL" sz="1600" dirty="0" smtClean="0">
                <a:solidFill>
                  <a:srgbClr val="FF0000"/>
                </a:solidFill>
              </a:rPr>
            </a:br>
            <a:r>
              <a:rPr lang="pl-PL" sz="1600" dirty="0" smtClean="0"/>
              <a:t>	FOREIGN KEY (</a:t>
            </a:r>
            <a:r>
              <a:rPr lang="pl-PL" sz="1600" dirty="0" err="1" smtClean="0"/>
              <a:t>SupplierID</a:t>
            </a:r>
            <a:r>
              <a:rPr lang="pl-PL" sz="1600" dirty="0" smtClean="0"/>
              <a:t>) REFERENCES Suppliers (</a:t>
            </a:r>
            <a:r>
              <a:rPr lang="pl-PL" sz="1600" dirty="0" err="1" smtClean="0"/>
              <a:t>SupplierID</a:t>
            </a:r>
            <a:r>
              <a:rPr lang="pl-PL" sz="1600" dirty="0" smtClean="0"/>
              <a:t>),</a:t>
            </a:r>
            <a:br>
              <a:rPr lang="pl-PL" sz="1600" dirty="0" smtClean="0"/>
            </a:br>
            <a:r>
              <a:rPr lang="pl-PL" sz="1600" dirty="0" smtClean="0"/>
              <a:t>	</a:t>
            </a:r>
            <a:r>
              <a:rPr lang="pl-PL" sz="1600" dirty="0" smtClean="0">
                <a:solidFill>
                  <a:srgbClr val="FF0000"/>
                </a:solidFill>
              </a:rPr>
              <a:t>PRIMARY KEY (</a:t>
            </a:r>
            <a:r>
              <a:rPr lang="pl-PL" sz="1600" dirty="0" err="1" smtClean="0">
                <a:solidFill>
                  <a:srgbClr val="FF0000"/>
                </a:solidFill>
              </a:rPr>
              <a:t>ProductID</a:t>
            </a:r>
            <a:r>
              <a:rPr lang="pl-PL" sz="1600" dirty="0" smtClean="0">
                <a:solidFill>
                  <a:srgbClr val="FF0000"/>
                </a:solidFill>
              </a:rPr>
              <a:t>),</a:t>
            </a:r>
            <a:br>
              <a:rPr lang="pl-PL" sz="1600" dirty="0" smtClean="0">
                <a:solidFill>
                  <a:srgbClr val="FF0000"/>
                </a:solidFill>
              </a:rPr>
            </a:br>
            <a:r>
              <a:rPr lang="pl-PL" sz="1600" dirty="0" smtClean="0">
                <a:solidFill>
                  <a:srgbClr val="FF0000"/>
                </a:solidFill>
              </a:rPr>
              <a:t>	INDEX </a:t>
            </a:r>
            <a:r>
              <a:rPr lang="pl-PL" sz="1600" dirty="0" err="1" smtClean="0">
                <a:solidFill>
                  <a:srgbClr val="FF0000"/>
                </a:solidFill>
              </a:rPr>
              <a:t>ProductName</a:t>
            </a:r>
            <a:r>
              <a:rPr lang="pl-PL" sz="1600" dirty="0" smtClean="0">
                <a:solidFill>
                  <a:srgbClr val="FF0000"/>
                </a:solidFill>
              </a:rPr>
              <a:t> (</a:t>
            </a:r>
            <a:r>
              <a:rPr lang="pl-PL" sz="1600" dirty="0" err="1" smtClean="0">
                <a:solidFill>
                  <a:srgbClr val="FF0000"/>
                </a:solidFill>
              </a:rPr>
              <a:t>ProductName</a:t>
            </a:r>
            <a:r>
              <a:rPr lang="pl-PL" sz="1600" dirty="0" smtClean="0">
                <a:solidFill>
                  <a:srgbClr val="FF0000"/>
                </a:solidFill>
              </a:rPr>
              <a:t>)</a:t>
            </a:r>
          </a:p>
          <a:p>
            <a:pPr marL="0" indent="0">
              <a:buNone/>
            </a:pPr>
            <a:r>
              <a:rPr lang="pl-PL" sz="1600" dirty="0" smtClean="0"/>
              <a:t>)</a:t>
            </a:r>
            <a:r>
              <a:rPr lang="pl-PL" sz="1600" dirty="0" smtClean="0">
                <a:solidFill>
                  <a:srgbClr val="FF0000"/>
                </a:solidFill>
              </a:rPr>
              <a:t>ENGINE=</a:t>
            </a:r>
            <a:r>
              <a:rPr lang="pl-PL" sz="1600" dirty="0" err="1" smtClean="0">
                <a:solidFill>
                  <a:srgbClr val="FF0000"/>
                </a:solidFill>
              </a:rPr>
              <a:t>InnoDB</a:t>
            </a:r>
            <a:r>
              <a:rPr lang="pl-PL" sz="1600" dirty="0" smtClean="0">
                <a:solidFill>
                  <a:srgbClr val="FF0000"/>
                </a:solidFill>
              </a:rPr>
              <a:t>;</a:t>
            </a:r>
            <a:endParaRPr lang="pl-PL" sz="1600" dirty="0" smtClean="0">
              <a:solidFill>
                <a:srgbClr val="FF0000"/>
              </a:solidFill>
              <a:latin typeface="Lucida Console" pitchFamily="49" charset="0"/>
            </a:endParaRPr>
          </a:p>
        </p:txBody>
      </p:sp>
    </p:spTree>
    <p:extLst>
      <p:ext uri="{BB962C8B-B14F-4D97-AF65-F5344CB8AC3E}">
        <p14:creationId xmlns:p14="http://schemas.microsoft.com/office/powerpoint/2010/main" val="2266273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Opis tabeli</a:t>
            </a:r>
            <a:endParaRPr lang="pl-PL" dirty="0"/>
          </a:p>
        </p:txBody>
      </p:sp>
      <p:sp>
        <p:nvSpPr>
          <p:cNvPr id="3" name="Symbol zastępczy zawartości 2"/>
          <p:cNvSpPr>
            <a:spLocks noGrp="1"/>
          </p:cNvSpPr>
          <p:nvPr>
            <p:ph idx="1"/>
          </p:nvPr>
        </p:nvSpPr>
        <p:spPr>
          <a:xfrm>
            <a:off x="914400" y="1700808"/>
            <a:ext cx="8229600" cy="4525963"/>
          </a:xfrm>
        </p:spPr>
        <p:txBody>
          <a:bodyPr>
            <a:normAutofit/>
          </a:bodyPr>
          <a:lstStyle/>
          <a:p>
            <a:pPr marL="0" indent="0">
              <a:buNone/>
            </a:pPr>
            <a:r>
              <a:rPr lang="pl-PL" sz="1200" dirty="0" err="1" smtClean="0">
                <a:latin typeface="Lucida Console" pitchFamily="49" charset="0"/>
              </a:rPr>
              <a:t>mysql</a:t>
            </a:r>
            <a:r>
              <a:rPr lang="pl-PL" sz="1200" dirty="0" smtClean="0">
                <a:latin typeface="Lucida Console" pitchFamily="49" charset="0"/>
              </a:rPr>
              <a:t>&gt; </a:t>
            </a:r>
            <a:r>
              <a:rPr lang="pl-PL" sz="1200" dirty="0" err="1" smtClean="0">
                <a:latin typeface="Lucida Console" pitchFamily="49" charset="0"/>
              </a:rPr>
              <a:t>describe</a:t>
            </a:r>
            <a:r>
              <a:rPr lang="pl-PL" sz="1200" dirty="0" smtClean="0">
                <a:latin typeface="Lucida Console" pitchFamily="49" charset="0"/>
              </a:rPr>
              <a:t> Products;</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Field           | </a:t>
            </a:r>
            <a:r>
              <a:rPr lang="pl-PL" sz="1200" dirty="0" err="1" smtClean="0">
                <a:latin typeface="Lucida Console" pitchFamily="49" charset="0"/>
              </a:rPr>
              <a:t>Type</a:t>
            </a:r>
            <a:r>
              <a:rPr lang="pl-PL" sz="1200" dirty="0" smtClean="0">
                <a:latin typeface="Lucida Console" pitchFamily="49" charset="0"/>
              </a:rPr>
              <a:t>          | </a:t>
            </a:r>
            <a:r>
              <a:rPr lang="pl-PL" sz="1200" dirty="0" err="1" smtClean="0">
                <a:latin typeface="Lucida Console" pitchFamily="49" charset="0"/>
              </a:rPr>
              <a:t>Null</a:t>
            </a:r>
            <a:r>
              <a:rPr lang="pl-PL" sz="1200" dirty="0" smtClean="0">
                <a:latin typeface="Lucida Console" pitchFamily="49" charset="0"/>
              </a:rPr>
              <a:t> | </a:t>
            </a:r>
            <a:r>
              <a:rPr lang="pl-PL" sz="1200" dirty="0" err="1" smtClean="0">
                <a:latin typeface="Lucida Console" pitchFamily="49" charset="0"/>
              </a:rPr>
              <a:t>Key</a:t>
            </a:r>
            <a:r>
              <a:rPr lang="pl-PL" sz="1200" dirty="0" smtClean="0">
                <a:latin typeface="Lucida Console" pitchFamily="49" charset="0"/>
              </a:rPr>
              <a:t> | </a:t>
            </a:r>
            <a:r>
              <a:rPr lang="pl-PL" sz="1200" dirty="0" err="1" smtClean="0">
                <a:latin typeface="Lucida Console" pitchFamily="49" charset="0"/>
              </a:rPr>
              <a:t>Default</a:t>
            </a:r>
            <a:r>
              <a:rPr lang="pl-PL" sz="1200" dirty="0" smtClean="0">
                <a:latin typeface="Lucida Console" pitchFamily="49" charset="0"/>
              </a:rPr>
              <a:t> | Extra          |</a:t>
            </a:r>
          </a:p>
          <a:p>
            <a:pPr marL="0" indent="0">
              <a:buNone/>
            </a:pPr>
            <a:r>
              <a:rPr lang="pl-PL" sz="1200" dirty="0" smtClean="0">
                <a:latin typeface="Lucida Console" pitchFamily="49" charset="0"/>
              </a:rPr>
              <a:t>+-----------------+---------------+------+-----+---------+----------------+</a:t>
            </a:r>
          </a:p>
          <a:p>
            <a:pPr marL="0" indent="0">
              <a:buNone/>
            </a:pPr>
            <a:r>
              <a:rPr lang="pl-PL" sz="1200" dirty="0" smtClean="0">
                <a:latin typeface="Lucida Console" pitchFamily="49" charset="0"/>
              </a:rPr>
              <a:t>| </a:t>
            </a:r>
            <a:r>
              <a:rPr lang="pl-PL" sz="1200" dirty="0" err="1" smtClean="0">
                <a:latin typeface="Lucida Console" pitchFamily="49" charset="0"/>
              </a:rPr>
              <a:t>ProductID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PRI | NULL    | </a:t>
            </a:r>
            <a:r>
              <a:rPr lang="pl-PL" sz="1200" dirty="0" err="1" smtClean="0">
                <a:latin typeface="Lucida Console" pitchFamily="49" charset="0"/>
              </a:rPr>
              <a:t>auto_increment</a:t>
            </a:r>
            <a:r>
              <a:rPr lang="pl-PL" sz="1200" dirty="0" smtClean="0">
                <a:latin typeface="Lucida Console" pitchFamily="49" charset="0"/>
              </a:rPr>
              <a:t> |</a:t>
            </a:r>
          </a:p>
          <a:p>
            <a:pPr marL="0" indent="0">
              <a:buNone/>
            </a:pPr>
            <a:r>
              <a:rPr lang="pl-PL" sz="1200" dirty="0" smtClean="0">
                <a:latin typeface="Lucida Console" pitchFamily="49" charset="0"/>
              </a:rPr>
              <a:t>| </a:t>
            </a:r>
            <a:r>
              <a:rPr lang="pl-PL" sz="1200" dirty="0" err="1" smtClean="0">
                <a:latin typeface="Lucida Console" pitchFamily="49" charset="0"/>
              </a:rPr>
              <a:t>ProductName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(40)   | NO   |     | NULL    |                |</a:t>
            </a:r>
          </a:p>
          <a:p>
            <a:pPr marL="0" indent="0">
              <a:buNone/>
            </a:pPr>
            <a:r>
              <a:rPr lang="pl-PL" sz="1200" dirty="0" smtClean="0">
                <a:latin typeface="Lucida Console" pitchFamily="49" charset="0"/>
              </a:rPr>
              <a:t>| </a:t>
            </a:r>
            <a:r>
              <a:rPr lang="pl-PL" sz="1200" dirty="0" err="1" smtClean="0">
                <a:latin typeface="Lucida Console" pitchFamily="49" charset="0"/>
              </a:rPr>
              <a:t>SupplierID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CategoryID</a:t>
            </a:r>
            <a:r>
              <a:rPr lang="pl-PL" sz="1200" dirty="0" smtClean="0">
                <a:latin typeface="Lucida Console" pitchFamily="49" charset="0"/>
              </a:rPr>
              <a:t>      | </a:t>
            </a:r>
            <a:r>
              <a:rPr lang="pl-PL" sz="1200" dirty="0" err="1" smtClean="0">
                <a:latin typeface="Lucida Console" pitchFamily="49" charset="0"/>
              </a:rPr>
              <a:t>int</a:t>
            </a:r>
            <a:r>
              <a:rPr lang="pl-PL" sz="1200" dirty="0" smtClean="0">
                <a:latin typeface="Lucida Console" pitchFamily="49" charset="0"/>
              </a:rPr>
              <a:t>(11)       | NO   | MUL | NULL    |                |</a:t>
            </a:r>
          </a:p>
          <a:p>
            <a:pPr marL="0" indent="0">
              <a:buNone/>
            </a:pPr>
            <a:r>
              <a:rPr lang="pl-PL" sz="1200" dirty="0" smtClean="0">
                <a:latin typeface="Lucida Console" pitchFamily="49" charset="0"/>
              </a:rPr>
              <a:t>| </a:t>
            </a:r>
            <a:r>
              <a:rPr lang="pl-PL" sz="1200" dirty="0" err="1" smtClean="0">
                <a:latin typeface="Lucida Console" pitchFamily="49" charset="0"/>
              </a:rPr>
              <a:t>ContactName</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(30)   | NO   |     | NULL    |                |</a:t>
            </a:r>
          </a:p>
          <a:p>
            <a:pPr marL="0" indent="0">
              <a:buNone/>
            </a:pPr>
            <a:r>
              <a:rPr lang="pl-PL" sz="1200" dirty="0" smtClean="0">
                <a:latin typeface="Lucida Console" pitchFamily="49" charset="0"/>
              </a:rPr>
              <a:t>| </a:t>
            </a:r>
            <a:r>
              <a:rPr lang="pl-PL" sz="1200" dirty="0" err="1" smtClean="0">
                <a:latin typeface="Lucida Console" pitchFamily="49" charset="0"/>
              </a:rPr>
              <a:t>QuantityPerUnit</a:t>
            </a:r>
            <a:r>
              <a:rPr lang="pl-PL" sz="1200" dirty="0" smtClean="0">
                <a:latin typeface="Lucida Console" pitchFamily="49" charset="0"/>
              </a:rPr>
              <a:t> | </a:t>
            </a:r>
            <a:r>
              <a:rPr lang="pl-PL" sz="1200" dirty="0" err="1" smtClean="0">
                <a:latin typeface="Lucida Console" pitchFamily="49" charset="0"/>
              </a:rPr>
              <a:t>varchar</a:t>
            </a:r>
            <a:r>
              <a:rPr lang="pl-PL" sz="1200" dirty="0" smtClean="0">
                <a:latin typeface="Lucida Console" pitchFamily="49" charset="0"/>
              </a:rPr>
              <a:t>(20)   | NO   |     | NULL    |                |</a:t>
            </a:r>
          </a:p>
          <a:p>
            <a:pPr marL="0" indent="0">
              <a:buNone/>
            </a:pPr>
            <a:r>
              <a:rPr lang="pl-PL" sz="1200" dirty="0" smtClean="0">
                <a:latin typeface="Lucida Console" pitchFamily="49" charset="0"/>
              </a:rPr>
              <a:t>| </a:t>
            </a:r>
            <a:r>
              <a:rPr lang="pl-PL" sz="1200" dirty="0" err="1" smtClean="0">
                <a:latin typeface="Lucida Console" pitchFamily="49" charset="0"/>
              </a:rPr>
              <a:t>UnitPrice</a:t>
            </a:r>
            <a:r>
              <a:rPr lang="pl-PL" sz="1200" dirty="0" smtClean="0">
                <a:latin typeface="Lucida Console" pitchFamily="49" charset="0"/>
              </a:rPr>
              <a:t>       | </a:t>
            </a:r>
            <a:r>
              <a:rPr lang="pl-PL" sz="1200" dirty="0" err="1" smtClean="0">
                <a:latin typeface="Lucida Console" pitchFamily="49" charset="0"/>
              </a:rPr>
              <a:t>decimal</a:t>
            </a:r>
            <a:r>
              <a:rPr lang="pl-PL" sz="1200" dirty="0" smtClean="0">
                <a:latin typeface="Lucida Console" pitchFamily="49" charset="0"/>
              </a:rPr>
              <a:t>(10,2) | NO   |     | NULL    |                |</a:t>
            </a:r>
          </a:p>
          <a:p>
            <a:pPr marL="0" indent="0">
              <a:buNone/>
            </a:pPr>
            <a:r>
              <a:rPr lang="pl-PL" sz="1200" dirty="0" smtClean="0">
                <a:latin typeface="Lucida Console" pitchFamily="49" charset="0"/>
              </a:rPr>
              <a:t>| </a:t>
            </a:r>
            <a:r>
              <a:rPr lang="pl-PL" sz="1200" dirty="0" err="1" smtClean="0">
                <a:latin typeface="Lucida Console" pitchFamily="49" charset="0"/>
              </a:rPr>
              <a:t>UnitsInStock</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UnitsOnOrder</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NO   |     | NULL    |                |</a:t>
            </a:r>
          </a:p>
          <a:p>
            <a:pPr marL="0" indent="0">
              <a:buNone/>
            </a:pPr>
            <a:r>
              <a:rPr lang="pl-PL" sz="1200" dirty="0" smtClean="0">
                <a:latin typeface="Lucida Console" pitchFamily="49" charset="0"/>
              </a:rPr>
              <a:t>| </a:t>
            </a:r>
            <a:r>
              <a:rPr lang="pl-PL" sz="1200" dirty="0" err="1" smtClean="0">
                <a:latin typeface="Lucida Console" pitchFamily="49" charset="0"/>
              </a:rPr>
              <a:t>ReorderLevel</a:t>
            </a:r>
            <a:r>
              <a:rPr lang="pl-PL" sz="1200" dirty="0" smtClean="0">
                <a:latin typeface="Lucida Console" pitchFamily="49" charset="0"/>
              </a:rPr>
              <a:t>    | </a:t>
            </a:r>
            <a:r>
              <a:rPr lang="pl-PL" sz="1200" dirty="0" err="1" smtClean="0">
                <a:latin typeface="Lucida Console" pitchFamily="49" charset="0"/>
              </a:rPr>
              <a:t>smallint</a:t>
            </a:r>
            <a:r>
              <a:rPr lang="pl-PL" sz="1200" dirty="0" smtClean="0">
                <a:latin typeface="Lucida Console" pitchFamily="49" charset="0"/>
              </a:rPr>
              <a:t>(6)   | YES  |     | NULL    |                |</a:t>
            </a:r>
          </a:p>
          <a:p>
            <a:pPr marL="0" indent="0">
              <a:buNone/>
            </a:pPr>
            <a:r>
              <a:rPr lang="pl-PL" sz="1200" dirty="0" smtClean="0">
                <a:latin typeface="Lucida Console" pitchFamily="49" charset="0"/>
              </a:rPr>
              <a:t>| </a:t>
            </a:r>
            <a:r>
              <a:rPr lang="pl-PL" sz="1200" dirty="0" err="1" smtClean="0">
                <a:latin typeface="Lucida Console" pitchFamily="49" charset="0"/>
              </a:rPr>
              <a:t>Discounted</a:t>
            </a:r>
            <a:r>
              <a:rPr lang="pl-PL" sz="1200" dirty="0" smtClean="0">
                <a:latin typeface="Lucida Console" pitchFamily="49" charset="0"/>
              </a:rPr>
              <a:t>      | bit(1)        | NO   |     | NULL    |                |</a:t>
            </a:r>
          </a:p>
          <a:p>
            <a:pPr marL="0" indent="0">
              <a:buNone/>
            </a:pPr>
            <a:r>
              <a:rPr lang="pl-PL" sz="1200" dirty="0" smtClean="0">
                <a:latin typeface="Lucida Console" pitchFamily="49" charset="0"/>
              </a:rPr>
              <a:t>+-----------------+---------------+------+-----+---------+----------------+</a:t>
            </a:r>
            <a:endParaRPr lang="pl-PL" sz="1200" dirty="0"/>
          </a:p>
        </p:txBody>
      </p:sp>
    </p:spTree>
    <p:extLst>
      <p:ext uri="{BB962C8B-B14F-4D97-AF65-F5344CB8AC3E}">
        <p14:creationId xmlns:p14="http://schemas.microsoft.com/office/powerpoint/2010/main" val="1461797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Wstawianie danych</a:t>
            </a:r>
            <a:endParaRPr lang="pl-PL" dirty="0"/>
          </a:p>
        </p:txBody>
      </p:sp>
      <p:sp>
        <p:nvSpPr>
          <p:cNvPr id="3" name="Symbol zastępczy zawartości 2"/>
          <p:cNvSpPr>
            <a:spLocks noGrp="1"/>
          </p:cNvSpPr>
          <p:nvPr>
            <p:ph idx="1"/>
          </p:nvPr>
        </p:nvSpPr>
        <p:spPr/>
        <p:txBody>
          <a:bodyPr>
            <a:normAutofit/>
          </a:bodyPr>
          <a:lstStyle/>
          <a:p>
            <a:pPr marL="0" indent="0">
              <a:buNone/>
            </a:pPr>
            <a:r>
              <a:rPr lang="pl-PL" sz="1600" dirty="0">
                <a:latin typeface="Lucida Console" pitchFamily="49" charset="0"/>
              </a:rPr>
              <a:t>INSERT INTO `</a:t>
            </a:r>
            <a:r>
              <a:rPr lang="pl-PL" sz="1600" dirty="0" err="1">
                <a:latin typeface="Lucida Console" pitchFamily="49" charset="0"/>
              </a:rPr>
              <a:t>categories</a:t>
            </a:r>
            <a:r>
              <a:rPr lang="pl-PL" sz="1600" dirty="0">
                <a:latin typeface="Lucida Console" pitchFamily="49" charset="0"/>
              </a:rPr>
              <a:t>` </a:t>
            </a:r>
            <a:endParaRPr lang="pl-PL" sz="1600" dirty="0" smtClean="0">
              <a:latin typeface="Lucida Console" pitchFamily="49" charset="0"/>
            </a:endParaRPr>
          </a:p>
          <a:p>
            <a:pPr marL="0" indent="0">
              <a:buNone/>
            </a:pPr>
            <a:r>
              <a:rPr lang="pl-PL" sz="1600" dirty="0" smtClean="0">
                <a:latin typeface="Lucida Console" pitchFamily="49" charset="0"/>
              </a:rPr>
              <a:t>(`</a:t>
            </a:r>
            <a:r>
              <a:rPr lang="pl-PL" sz="1600" dirty="0" err="1">
                <a:latin typeface="Lucida Console" pitchFamily="49" charset="0"/>
              </a:rPr>
              <a:t>CategoryID</a:t>
            </a:r>
            <a:r>
              <a:rPr lang="pl-PL" sz="1600" dirty="0">
                <a:latin typeface="Lucida Console" pitchFamily="49" charset="0"/>
              </a:rPr>
              <a:t>`, `</a:t>
            </a:r>
            <a:r>
              <a:rPr lang="pl-PL" sz="1600" dirty="0" err="1">
                <a:latin typeface="Lucida Console" pitchFamily="49" charset="0"/>
              </a:rPr>
              <a:t>CategoryName</a:t>
            </a:r>
            <a:r>
              <a:rPr lang="pl-PL" sz="1600" dirty="0">
                <a:latin typeface="Lucida Console" pitchFamily="49" charset="0"/>
              </a:rPr>
              <a:t>`, `</a:t>
            </a:r>
            <a:r>
              <a:rPr lang="pl-PL" sz="1600" dirty="0" err="1">
                <a:latin typeface="Lucida Console" pitchFamily="49" charset="0"/>
              </a:rPr>
              <a:t>Description</a:t>
            </a:r>
            <a:r>
              <a:rPr lang="pl-PL" sz="1600" dirty="0">
                <a:latin typeface="Lucida Console" pitchFamily="49" charset="0"/>
              </a:rPr>
              <a:t>`, `Picture`) </a:t>
            </a:r>
            <a:r>
              <a:rPr lang="pl-PL" sz="1600" dirty="0" smtClean="0">
                <a:latin typeface="Lucida Console" pitchFamily="49" charset="0"/>
              </a:rPr>
              <a:t>VALUES</a:t>
            </a:r>
          </a:p>
          <a:p>
            <a:pPr marL="0" indent="0">
              <a:buNone/>
            </a:pPr>
            <a:r>
              <a:rPr lang="pl-PL" sz="1600" dirty="0" smtClean="0">
                <a:latin typeface="Lucida Console" pitchFamily="49" charset="0"/>
              </a:rPr>
              <a:t>(</a:t>
            </a:r>
            <a:r>
              <a:rPr lang="pl-PL" sz="1600" dirty="0">
                <a:latin typeface="Lucida Console" pitchFamily="49" charset="0"/>
              </a:rPr>
              <a:t>1, '</a:t>
            </a:r>
            <a:r>
              <a:rPr lang="pl-PL" sz="1600" dirty="0" err="1">
                <a:latin typeface="Lucida Console" pitchFamily="49" charset="0"/>
              </a:rPr>
              <a:t>Beverages</a:t>
            </a:r>
            <a:r>
              <a:rPr lang="pl-PL" sz="1600" dirty="0">
                <a:latin typeface="Lucida Console" pitchFamily="49" charset="0"/>
              </a:rPr>
              <a:t>', '</a:t>
            </a:r>
            <a:r>
              <a:rPr lang="pl-PL" sz="1600" dirty="0" err="1">
                <a:latin typeface="Lucida Console" pitchFamily="49" charset="0"/>
              </a:rPr>
              <a:t>Soft</a:t>
            </a:r>
            <a:r>
              <a:rPr lang="pl-PL" sz="1600" dirty="0">
                <a:latin typeface="Lucida Console" pitchFamily="49" charset="0"/>
              </a:rPr>
              <a:t> </a:t>
            </a:r>
            <a:r>
              <a:rPr lang="pl-PL" sz="1600" dirty="0" err="1">
                <a:latin typeface="Lucida Console" pitchFamily="49" charset="0"/>
              </a:rPr>
              <a:t>drinks</a:t>
            </a:r>
            <a:r>
              <a:rPr lang="pl-PL" sz="1600" dirty="0">
                <a:latin typeface="Lucida Console" pitchFamily="49" charset="0"/>
              </a:rPr>
              <a:t>, </a:t>
            </a:r>
            <a:r>
              <a:rPr lang="pl-PL" sz="1600" dirty="0" err="1" smtClean="0">
                <a:latin typeface="Lucida Console" pitchFamily="49" charset="0"/>
              </a:rPr>
              <a:t>beers</a:t>
            </a:r>
            <a:r>
              <a:rPr lang="pl-PL" sz="1600" dirty="0">
                <a:latin typeface="Lucida Console" pitchFamily="49" charset="0"/>
              </a:rPr>
              <a:t>, and </a:t>
            </a:r>
            <a:r>
              <a:rPr lang="pl-PL" sz="1600" dirty="0" err="1">
                <a:latin typeface="Lucida Console" pitchFamily="49" charset="0"/>
              </a:rPr>
              <a:t>ales</a:t>
            </a:r>
            <a:r>
              <a:rPr lang="pl-PL" sz="1600" dirty="0">
                <a:latin typeface="Lucida Console" pitchFamily="49" charset="0"/>
              </a:rPr>
              <a:t>', NULL</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2, '</a:t>
            </a:r>
            <a:r>
              <a:rPr lang="pl-PL" sz="1600" dirty="0" err="1">
                <a:latin typeface="Lucida Console" pitchFamily="49" charset="0"/>
              </a:rPr>
              <a:t>Condiments</a:t>
            </a:r>
            <a:r>
              <a:rPr lang="pl-PL" sz="1600" dirty="0">
                <a:latin typeface="Lucida Console" pitchFamily="49" charset="0"/>
              </a:rPr>
              <a:t>', '</a:t>
            </a:r>
            <a:r>
              <a:rPr lang="pl-PL" sz="1600" dirty="0" err="1">
                <a:latin typeface="Lucida Console" pitchFamily="49" charset="0"/>
              </a:rPr>
              <a:t>Sweet</a:t>
            </a:r>
            <a:r>
              <a:rPr lang="pl-PL" sz="1600" dirty="0">
                <a:latin typeface="Lucida Console" pitchFamily="49" charset="0"/>
              </a:rPr>
              <a:t> and </a:t>
            </a:r>
            <a:r>
              <a:rPr lang="pl-PL" sz="1600" dirty="0" err="1">
                <a:latin typeface="Lucida Console" pitchFamily="49" charset="0"/>
              </a:rPr>
              <a:t>savory</a:t>
            </a:r>
            <a:r>
              <a:rPr lang="pl-PL" sz="1600" dirty="0">
                <a:latin typeface="Lucida Console" pitchFamily="49" charset="0"/>
              </a:rPr>
              <a:t> </a:t>
            </a:r>
            <a:r>
              <a:rPr lang="pl-PL" sz="1600" dirty="0" err="1" smtClean="0">
                <a:latin typeface="Lucida Console" pitchFamily="49" charset="0"/>
              </a:rPr>
              <a:t>sauces</a:t>
            </a:r>
            <a:r>
              <a:rPr lang="pl-PL" sz="1600" dirty="0" smtClean="0">
                <a:latin typeface="Lucida Console" pitchFamily="49" charset="0"/>
              </a:rPr>
              <a:t>', ''),</a:t>
            </a:r>
          </a:p>
          <a:p>
            <a:pPr marL="0" indent="0">
              <a:buNone/>
            </a:pPr>
            <a:r>
              <a:rPr lang="pl-PL" sz="1600" dirty="0" smtClean="0">
                <a:latin typeface="Lucida Console" pitchFamily="49" charset="0"/>
              </a:rPr>
              <a:t>(</a:t>
            </a:r>
            <a:r>
              <a:rPr lang="pl-PL" sz="1600" dirty="0">
                <a:latin typeface="Lucida Console" pitchFamily="49" charset="0"/>
              </a:rPr>
              <a:t>3, '</a:t>
            </a:r>
            <a:r>
              <a:rPr lang="pl-PL" sz="1600" dirty="0" err="1">
                <a:latin typeface="Lucida Console" pitchFamily="49" charset="0"/>
              </a:rPr>
              <a:t>Confections</a:t>
            </a:r>
            <a:r>
              <a:rPr lang="pl-PL" sz="1600" dirty="0">
                <a:latin typeface="Lucida Console" pitchFamily="49" charset="0"/>
              </a:rPr>
              <a:t>', '</a:t>
            </a:r>
            <a:r>
              <a:rPr lang="pl-PL" sz="1600" dirty="0" err="1">
                <a:latin typeface="Lucida Console" pitchFamily="49" charset="0"/>
              </a:rPr>
              <a:t>Desserts</a:t>
            </a:r>
            <a:r>
              <a:rPr lang="pl-PL" sz="1600" dirty="0">
                <a:latin typeface="Lucida Console" pitchFamily="49" charset="0"/>
              </a:rPr>
              <a:t>, </a:t>
            </a:r>
            <a:r>
              <a:rPr lang="pl-PL" sz="1600" dirty="0" err="1">
                <a:latin typeface="Lucida Console" pitchFamily="49" charset="0"/>
              </a:rPr>
              <a:t>candies</a:t>
            </a:r>
            <a:r>
              <a:rPr lang="pl-PL" sz="1600" dirty="0">
                <a:latin typeface="Lucida Console" pitchFamily="49" charset="0"/>
              </a:rPr>
              <a:t>, and </a:t>
            </a:r>
            <a:r>
              <a:rPr lang="pl-PL" sz="1600" dirty="0" err="1">
                <a:latin typeface="Lucida Console" pitchFamily="49" charset="0"/>
              </a:rPr>
              <a:t>sweet</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4, '</a:t>
            </a:r>
            <a:r>
              <a:rPr lang="pl-PL" sz="1600" dirty="0" err="1">
                <a:latin typeface="Lucida Console" pitchFamily="49" charset="0"/>
              </a:rPr>
              <a:t>Dairy</a:t>
            </a:r>
            <a:r>
              <a:rPr lang="pl-PL" sz="1600" dirty="0">
                <a:latin typeface="Lucida Console" pitchFamily="49" charset="0"/>
              </a:rPr>
              <a:t> Products', '</a:t>
            </a:r>
            <a:r>
              <a:rPr lang="pl-PL" sz="1600" dirty="0" err="1">
                <a:latin typeface="Lucida Console" pitchFamily="49" charset="0"/>
              </a:rPr>
              <a:t>Cheeses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5, '</a:t>
            </a:r>
            <a:r>
              <a:rPr lang="pl-PL" sz="1600" dirty="0" err="1">
                <a:latin typeface="Lucida Console" pitchFamily="49" charset="0"/>
              </a:rPr>
              <a:t>Grains</a:t>
            </a:r>
            <a:r>
              <a:rPr lang="pl-PL" sz="1600" dirty="0">
                <a:latin typeface="Lucida Console" pitchFamily="49" charset="0"/>
              </a:rPr>
              <a:t>/</a:t>
            </a:r>
            <a:r>
              <a:rPr lang="pl-PL" sz="1600" dirty="0" err="1">
                <a:latin typeface="Lucida Console" pitchFamily="49" charset="0"/>
              </a:rPr>
              <a:t>Cereals</a:t>
            </a:r>
            <a:r>
              <a:rPr lang="pl-PL" sz="1600" dirty="0">
                <a:latin typeface="Lucida Console" pitchFamily="49" charset="0"/>
              </a:rPr>
              <a:t>', '</a:t>
            </a:r>
            <a:r>
              <a:rPr lang="pl-PL" sz="1600" dirty="0" err="1">
                <a:latin typeface="Lucida Console" pitchFamily="49" charset="0"/>
              </a:rPr>
              <a:t>Breads</a:t>
            </a:r>
            <a:r>
              <a:rPr lang="pl-PL" sz="1600" dirty="0">
                <a:latin typeface="Lucida Console" pitchFamily="49" charset="0"/>
              </a:rPr>
              <a:t>, </a:t>
            </a:r>
            <a:r>
              <a:rPr lang="pl-PL" sz="1600" dirty="0" err="1">
                <a:latin typeface="Lucida Console" pitchFamily="49" charset="0"/>
              </a:rPr>
              <a:t>crackers</a:t>
            </a:r>
            <a:r>
              <a:rPr lang="pl-PL" sz="1600" dirty="0">
                <a:latin typeface="Lucida Console" pitchFamily="49" charset="0"/>
              </a:rPr>
              <a:t>, pasta, and </a:t>
            </a:r>
            <a:r>
              <a:rPr lang="pl-PL" sz="1600" dirty="0" err="1">
                <a:latin typeface="Lucida Console" pitchFamily="49" charset="0"/>
              </a:rPr>
              <a:t>cereal</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6, '</a:t>
            </a:r>
            <a:r>
              <a:rPr lang="pl-PL" sz="1600" dirty="0" err="1">
                <a:latin typeface="Lucida Console" pitchFamily="49" charset="0"/>
              </a:rPr>
              <a:t>Meat</a:t>
            </a:r>
            <a:r>
              <a:rPr lang="pl-PL" sz="1600" dirty="0">
                <a:latin typeface="Lucida Console" pitchFamily="49" charset="0"/>
              </a:rPr>
              <a:t>/</a:t>
            </a:r>
            <a:r>
              <a:rPr lang="pl-PL" sz="1600" dirty="0" err="1">
                <a:latin typeface="Lucida Console" pitchFamily="49" charset="0"/>
              </a:rPr>
              <a:t>Poultry</a:t>
            </a:r>
            <a:r>
              <a:rPr lang="pl-PL" sz="1600" dirty="0">
                <a:latin typeface="Lucida Console" pitchFamily="49" charset="0"/>
              </a:rPr>
              <a:t>', '</a:t>
            </a:r>
            <a:r>
              <a:rPr lang="pl-PL" sz="1600" dirty="0" err="1">
                <a:latin typeface="Lucida Console" pitchFamily="49" charset="0"/>
              </a:rPr>
              <a:t>Prepared</a:t>
            </a:r>
            <a:r>
              <a:rPr lang="pl-PL" sz="1600" dirty="0">
                <a:latin typeface="Lucida Console" pitchFamily="49" charset="0"/>
              </a:rPr>
              <a:t> </a:t>
            </a:r>
            <a:r>
              <a:rPr lang="pl-PL" sz="1600" dirty="0" err="1">
                <a:latin typeface="Lucida Console" pitchFamily="49" charset="0"/>
              </a:rPr>
              <a:t>meats</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7, '</a:t>
            </a:r>
            <a:r>
              <a:rPr lang="pl-PL" sz="1600" dirty="0" err="1">
                <a:latin typeface="Lucida Console" pitchFamily="49" charset="0"/>
              </a:rPr>
              <a:t>Produce</a:t>
            </a:r>
            <a:r>
              <a:rPr lang="pl-PL" sz="1600" dirty="0">
                <a:latin typeface="Lucida Console" pitchFamily="49" charset="0"/>
              </a:rPr>
              <a:t>', '</a:t>
            </a:r>
            <a:r>
              <a:rPr lang="pl-PL" sz="1600" dirty="0" err="1">
                <a:latin typeface="Lucida Console" pitchFamily="49" charset="0"/>
              </a:rPr>
              <a:t>Dried</a:t>
            </a:r>
            <a:r>
              <a:rPr lang="pl-PL" sz="1600" dirty="0">
                <a:latin typeface="Lucida Console" pitchFamily="49" charset="0"/>
              </a:rPr>
              <a:t> </a:t>
            </a:r>
            <a:r>
              <a:rPr lang="pl-PL" sz="1600" dirty="0" err="1">
                <a:latin typeface="Lucida Console" pitchFamily="49" charset="0"/>
              </a:rPr>
              <a:t>fruit</a:t>
            </a:r>
            <a:r>
              <a:rPr lang="pl-PL" sz="1600" dirty="0">
                <a:latin typeface="Lucida Console" pitchFamily="49" charset="0"/>
              </a:rPr>
              <a:t> and bean </a:t>
            </a:r>
            <a:r>
              <a:rPr lang="pl-PL" sz="1600" dirty="0" err="1">
                <a:latin typeface="Lucida Console" pitchFamily="49" charset="0"/>
              </a:rPr>
              <a:t>curd</a:t>
            </a:r>
            <a:r>
              <a:rPr lang="pl-PL" sz="1600" dirty="0">
                <a:latin typeface="Lucida Console" pitchFamily="49" charset="0"/>
              </a:rPr>
              <a:t>', </a:t>
            </a:r>
            <a:r>
              <a:rPr lang="pl-PL" sz="1600" dirty="0" smtClean="0">
                <a:latin typeface="Lucida Console" pitchFamily="49" charset="0"/>
              </a:rPr>
              <a:t>''),</a:t>
            </a:r>
          </a:p>
          <a:p>
            <a:pPr marL="0" indent="0">
              <a:buNone/>
            </a:pPr>
            <a:r>
              <a:rPr lang="pl-PL" sz="1600" dirty="0" smtClean="0">
                <a:latin typeface="Lucida Console" pitchFamily="49" charset="0"/>
              </a:rPr>
              <a:t>(</a:t>
            </a:r>
            <a:r>
              <a:rPr lang="pl-PL" sz="1600" dirty="0">
                <a:latin typeface="Lucida Console" pitchFamily="49" charset="0"/>
              </a:rPr>
              <a:t>8, '</a:t>
            </a:r>
            <a:r>
              <a:rPr lang="pl-PL" sz="1600" dirty="0" err="1">
                <a:latin typeface="Lucida Console" pitchFamily="49" charset="0"/>
              </a:rPr>
              <a:t>Seafood</a:t>
            </a:r>
            <a:r>
              <a:rPr lang="pl-PL" sz="1600" dirty="0">
                <a:latin typeface="Lucida Console" pitchFamily="49" charset="0"/>
              </a:rPr>
              <a:t>', '</a:t>
            </a:r>
            <a:r>
              <a:rPr lang="pl-PL" sz="1600" dirty="0" err="1">
                <a:latin typeface="Lucida Console" pitchFamily="49" charset="0"/>
              </a:rPr>
              <a:t>Seaweed</a:t>
            </a:r>
            <a:r>
              <a:rPr lang="pl-PL" sz="1600" dirty="0">
                <a:latin typeface="Lucida Console" pitchFamily="49" charset="0"/>
              </a:rPr>
              <a:t> and </a:t>
            </a:r>
            <a:r>
              <a:rPr lang="pl-PL" sz="1600" dirty="0" err="1">
                <a:latin typeface="Lucida Console" pitchFamily="49" charset="0"/>
              </a:rPr>
              <a:t>fish</a:t>
            </a:r>
            <a:r>
              <a:rPr lang="pl-PL" sz="1600" dirty="0">
                <a:latin typeface="Lucida Console" pitchFamily="49" charset="0"/>
              </a:rPr>
              <a:t>', '');</a:t>
            </a:r>
            <a:endParaRPr lang="pl-PL" sz="1600" dirty="0">
              <a:latin typeface="Lucida Console" pitchFamily="49" charset="0"/>
            </a:endParaRPr>
          </a:p>
        </p:txBody>
      </p:sp>
    </p:spTree>
    <p:extLst>
      <p:ext uri="{BB962C8B-B14F-4D97-AF65-F5344CB8AC3E}">
        <p14:creationId xmlns:p14="http://schemas.microsoft.com/office/powerpoint/2010/main" val="114326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Sposób nawiązywania połączenia</a:t>
            </a:r>
            <a:endParaRPr lang="pl-PL" dirty="0"/>
          </a:p>
        </p:txBody>
      </p:sp>
    </p:spTree>
    <p:extLst>
      <p:ext uri="{BB962C8B-B14F-4D97-AF65-F5344CB8AC3E}">
        <p14:creationId xmlns:p14="http://schemas.microsoft.com/office/powerpoint/2010/main" val="157338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CRUD na wybranej tabeli</a:t>
            </a:r>
            <a:endParaRPr lang="pl-PL" dirty="0"/>
          </a:p>
        </p:txBody>
      </p:sp>
    </p:spTree>
    <p:extLst>
      <p:ext uri="{BB962C8B-B14F-4D97-AF65-F5344CB8AC3E}">
        <p14:creationId xmlns:p14="http://schemas.microsoft.com/office/powerpoint/2010/main" val="157338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Obsługa relacji</a:t>
            </a:r>
            <a:endParaRPr lang="pl-PL" dirty="0"/>
          </a:p>
        </p:txBody>
      </p:sp>
    </p:spTree>
    <p:extLst>
      <p:ext uri="{BB962C8B-B14F-4D97-AF65-F5344CB8AC3E}">
        <p14:creationId xmlns:p14="http://schemas.microsoft.com/office/powerpoint/2010/main" val="30567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a:t>
            </a:r>
            <a:endParaRPr lang="pl-PL" dirty="0"/>
          </a:p>
        </p:txBody>
      </p:sp>
      <p:sp>
        <p:nvSpPr>
          <p:cNvPr id="3" name="Symbol zastępczy zawartości 2"/>
          <p:cNvSpPr>
            <a:spLocks noGrp="1"/>
          </p:cNvSpPr>
          <p:nvPr>
            <p:ph idx="1"/>
          </p:nvPr>
        </p:nvSpPr>
        <p:spPr/>
        <p:txBody>
          <a:bodyPr>
            <a:normAutofit fontScale="77500" lnSpcReduction="20000"/>
          </a:bodyPr>
          <a:lstStyle/>
          <a:p>
            <a:r>
              <a:rPr lang="pl-PL" dirty="0" smtClean="0"/>
              <a:t>Założenia i cele twórców - </a:t>
            </a:r>
            <a:r>
              <a:rPr lang="pl-PL" dirty="0"/>
              <a:t>MySQL był pisany raczej z myślą o szybkości niż kompatybilności ze standardem </a:t>
            </a:r>
            <a:r>
              <a:rPr lang="pl-PL" u="sng" dirty="0" smtClean="0"/>
              <a:t>SQL (</a:t>
            </a:r>
            <a:r>
              <a:rPr lang="pl-PL" dirty="0"/>
              <a:t>przez dłuższy czas MySQL nie obsługiwał </a:t>
            </a:r>
            <a:r>
              <a:rPr lang="pl-PL" dirty="0" smtClean="0"/>
              <a:t>nawet </a:t>
            </a:r>
            <a:r>
              <a:rPr lang="pl-PL" u="sng" dirty="0" smtClean="0"/>
              <a:t>transakcji)</a:t>
            </a:r>
          </a:p>
          <a:p>
            <a:r>
              <a:rPr lang="en-US" dirty="0"/>
              <a:t>MySQL is a popular choice of database for use in web applications, and is a central component of the widely used LAMP open source web application software stack </a:t>
            </a:r>
            <a:r>
              <a:rPr lang="en-US" dirty="0" smtClean="0"/>
              <a:t>Linux</a:t>
            </a:r>
            <a:r>
              <a:rPr lang="en-US" dirty="0"/>
              <a:t>, Apache, MySQL, </a:t>
            </a:r>
            <a:r>
              <a:rPr lang="en-US" dirty="0" smtClean="0"/>
              <a:t>Perl/PHP/Python</a:t>
            </a:r>
            <a:r>
              <a:rPr lang="pl-PL" dirty="0" smtClean="0"/>
              <a:t>)</a:t>
            </a:r>
            <a:endParaRPr lang="pl-PL" dirty="0"/>
          </a:p>
          <a:p>
            <a:r>
              <a:rPr lang="en-US" dirty="0" smtClean="0"/>
              <a:t>Free-software-open </a:t>
            </a:r>
            <a:r>
              <a:rPr lang="en-US" dirty="0"/>
              <a:t>source projects that require a full-featured database management system often use MySQL.</a:t>
            </a:r>
            <a:r>
              <a:rPr lang="pl-PL" dirty="0" smtClean="0"/>
              <a:t>Ciekawe cechy, zalety, wady, przeznaczenie -&gt; w wersji 5 dodano procedury składowane, wyzwalacze</a:t>
            </a:r>
            <a:r>
              <a:rPr lang="pl-PL" dirty="0"/>
              <a:t> </a:t>
            </a:r>
            <a:r>
              <a:rPr lang="pl-PL" dirty="0" smtClean="0"/>
              <a:t>, widoki</a:t>
            </a:r>
          </a:p>
          <a:p>
            <a:r>
              <a:rPr lang="en-US" dirty="0"/>
              <a:t>the world's most widely used</a:t>
            </a:r>
            <a:endParaRPr lang="pl-PL" dirty="0" smtClean="0"/>
          </a:p>
        </p:txBody>
      </p:sp>
    </p:spTree>
    <p:extLst>
      <p:ext uri="{BB962C8B-B14F-4D97-AF65-F5344CB8AC3E}">
        <p14:creationId xmlns:p14="http://schemas.microsoft.com/office/powerpoint/2010/main" val="3244559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Hibernate</a:t>
            </a:r>
            <a:r>
              <a:rPr lang="pl-PL" dirty="0" smtClean="0"/>
              <a:t> – dostęp do bazy</a:t>
            </a:r>
            <a:endParaRPr lang="pl-PL" dirty="0"/>
          </a:p>
        </p:txBody>
      </p:sp>
      <p:sp>
        <p:nvSpPr>
          <p:cNvPr id="3" name="Symbol zastępczy zawartości 2"/>
          <p:cNvSpPr>
            <a:spLocks noGrp="1"/>
          </p:cNvSpPr>
          <p:nvPr>
            <p:ph idx="1"/>
          </p:nvPr>
        </p:nvSpPr>
        <p:spPr/>
        <p:txBody>
          <a:bodyPr/>
          <a:lstStyle/>
          <a:p>
            <a:r>
              <a:rPr lang="pl-PL" dirty="0" smtClean="0"/>
              <a:t>Obsługa transakcji</a:t>
            </a:r>
            <a:endParaRPr lang="pl-PL" dirty="0"/>
          </a:p>
        </p:txBody>
      </p:sp>
    </p:spTree>
    <p:extLst>
      <p:ext uri="{BB962C8B-B14F-4D97-AF65-F5344CB8AC3E}">
        <p14:creationId xmlns:p14="http://schemas.microsoft.com/office/powerpoint/2010/main" val="157338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369453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MySQL - wady</a:t>
            </a:r>
            <a:endParaRPr lang="pl-PL"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en-US" dirty="0"/>
              <a:t>Like other SQL databases, MySQL does not currently comply with the full SQL standard for some of the implemented functionality, including foreign key references when using some storage engines other than the 'standard' </a:t>
            </a:r>
            <a:r>
              <a:rPr lang="en-US" dirty="0" err="1"/>
              <a:t>InnoDB</a:t>
            </a:r>
            <a:r>
              <a:rPr lang="en-US" dirty="0" smtClean="0"/>
              <a:t>.</a:t>
            </a:r>
            <a:endParaRPr lang="pl-PL" dirty="0" smtClean="0"/>
          </a:p>
          <a:p>
            <a:pPr marL="0" indent="0">
              <a:buNone/>
            </a:pPr>
            <a:r>
              <a:rPr lang="en-US" dirty="0"/>
              <a:t>Triggers are currently limited to one per action / timing, i.e. maximum one after insert and one before insert on the same </a:t>
            </a:r>
            <a:r>
              <a:rPr lang="en-US" dirty="0" smtClean="0"/>
              <a:t>table.</a:t>
            </a:r>
            <a:r>
              <a:rPr lang="pl-PL" baseline="30000" dirty="0"/>
              <a:t> </a:t>
            </a:r>
            <a:r>
              <a:rPr lang="en-US" dirty="0" smtClean="0"/>
              <a:t>There </a:t>
            </a:r>
            <a:r>
              <a:rPr lang="en-US" dirty="0"/>
              <a:t>are no triggers on views.</a:t>
            </a:r>
            <a:endParaRPr lang="pl-PL" dirty="0"/>
          </a:p>
          <a:p>
            <a:pPr marL="0" indent="0">
              <a:buNone/>
            </a:pPr>
            <a:r>
              <a:rPr lang="en-US" dirty="0"/>
              <a:t>MySQL, like most other transactional relational databases, is strongly limited by hard disk performance. This is especially true in terms of write latency.</a:t>
            </a:r>
            <a:endParaRPr lang="pl-PL" dirty="0"/>
          </a:p>
        </p:txBody>
      </p:sp>
    </p:spTree>
    <p:extLst>
      <p:ext uri="{BB962C8B-B14F-4D97-AF65-F5344CB8AC3E}">
        <p14:creationId xmlns:p14="http://schemas.microsoft.com/office/powerpoint/2010/main" val="102491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67736" y="0"/>
            <a:ext cx="2376264" cy="360040"/>
          </a:xfrm>
        </p:spPr>
        <p:txBody>
          <a:bodyPr>
            <a:normAutofit/>
          </a:bodyPr>
          <a:lstStyle/>
          <a:p>
            <a:r>
              <a:rPr lang="pl-PL" sz="1100" dirty="0"/>
              <a:t>http://db-engines.com/en/ranking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1" y="404664"/>
            <a:ext cx="9130109" cy="384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rostokąt 3"/>
          <p:cNvSpPr/>
          <p:nvPr/>
        </p:nvSpPr>
        <p:spPr>
          <a:xfrm>
            <a:off x="971600" y="4653136"/>
            <a:ext cx="6552728" cy="2031325"/>
          </a:xfrm>
          <a:prstGeom prst="rect">
            <a:avLst/>
          </a:prstGeom>
        </p:spPr>
        <p:txBody>
          <a:bodyPr wrap="square">
            <a:spAutoFit/>
          </a:bodyPr>
          <a:lstStyle/>
          <a:p>
            <a:r>
              <a:rPr lang="pl-PL" dirty="0" smtClean="0"/>
              <a:t>M</a:t>
            </a:r>
            <a:r>
              <a:rPr lang="en-US" dirty="0" err="1" smtClean="0"/>
              <a:t>ySQL</a:t>
            </a:r>
            <a:r>
              <a:rPr lang="en-US" dirty="0" smtClean="0"/>
              <a:t> </a:t>
            </a:r>
            <a:r>
              <a:rPr lang="en-US" dirty="0"/>
              <a:t>is also used in many high-profile, large-scale World Wide Web products, including </a:t>
            </a:r>
            <a:endParaRPr lang="pl-PL" dirty="0" smtClean="0"/>
          </a:p>
          <a:p>
            <a:pPr marL="285750" indent="-285750">
              <a:buFont typeface="Arial" pitchFamily="34" charset="0"/>
              <a:buChar char="•"/>
            </a:pPr>
            <a:r>
              <a:rPr lang="en-US" dirty="0" smtClean="0"/>
              <a:t>Wikipedia</a:t>
            </a:r>
            <a:endParaRPr lang="pl-PL" dirty="0"/>
          </a:p>
          <a:p>
            <a:pPr marL="285750" indent="-285750">
              <a:buFont typeface="Arial" pitchFamily="34" charset="0"/>
              <a:buChar char="•"/>
            </a:pPr>
            <a:r>
              <a:rPr lang="en-US" dirty="0" smtClean="0"/>
              <a:t>Google</a:t>
            </a:r>
            <a:r>
              <a:rPr lang="pl-PL" dirty="0" smtClean="0"/>
              <a:t> </a:t>
            </a:r>
            <a:r>
              <a:rPr lang="en-US" dirty="0" smtClean="0"/>
              <a:t>(though </a:t>
            </a:r>
            <a:r>
              <a:rPr lang="en-US" dirty="0"/>
              <a:t>not for </a:t>
            </a:r>
            <a:r>
              <a:rPr lang="pl-PL" dirty="0" smtClean="0"/>
              <a:t>s</a:t>
            </a:r>
            <a:r>
              <a:rPr lang="en-US" dirty="0" err="1" smtClean="0"/>
              <a:t>earches</a:t>
            </a:r>
            <a:r>
              <a:rPr lang="en-US" dirty="0"/>
              <a:t>), </a:t>
            </a:r>
            <a:endParaRPr lang="pl-PL" dirty="0" smtClean="0"/>
          </a:p>
          <a:p>
            <a:pPr marL="285750" indent="-285750">
              <a:buFont typeface="Arial" pitchFamily="34" charset="0"/>
              <a:buChar char="•"/>
            </a:pPr>
            <a:r>
              <a:rPr lang="en-US" dirty="0" smtClean="0"/>
              <a:t>Facebook</a:t>
            </a:r>
            <a:r>
              <a:rPr lang="en-US" dirty="0"/>
              <a:t> </a:t>
            </a:r>
            <a:endParaRPr lang="pl-PL" dirty="0" smtClean="0"/>
          </a:p>
          <a:p>
            <a:pPr marL="285750" indent="-285750">
              <a:buFont typeface="Arial" pitchFamily="34" charset="0"/>
              <a:buChar char="•"/>
            </a:pPr>
            <a:r>
              <a:rPr lang="en-US" dirty="0" smtClean="0"/>
              <a:t>Twitter,</a:t>
            </a:r>
            <a:endParaRPr lang="pl-PL" baseline="30000" dirty="0"/>
          </a:p>
          <a:p>
            <a:pPr marL="285750" indent="-285750">
              <a:buFont typeface="Arial" pitchFamily="34" charset="0"/>
              <a:buChar char="•"/>
            </a:pPr>
            <a:r>
              <a:rPr lang="en-US" dirty="0" smtClean="0"/>
              <a:t> YouTube</a:t>
            </a:r>
            <a:endParaRPr lang="pl-PL" dirty="0"/>
          </a:p>
        </p:txBody>
      </p:sp>
    </p:spTree>
    <p:extLst>
      <p:ext uri="{BB962C8B-B14F-4D97-AF65-F5344CB8AC3E}">
        <p14:creationId xmlns:p14="http://schemas.microsoft.com/office/powerpoint/2010/main" val="330155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 </a:t>
            </a:r>
            <a:r>
              <a:rPr lang="pl-PL" dirty="0" err="1" smtClean="0"/>
              <a:t>Hibernate</a:t>
            </a:r>
            <a:endParaRPr lang="pl-PL" dirty="0"/>
          </a:p>
        </p:txBody>
      </p:sp>
      <p:sp>
        <p:nvSpPr>
          <p:cNvPr id="3" name="Symbol zastępczy zawartości 2"/>
          <p:cNvSpPr>
            <a:spLocks noGrp="1"/>
          </p:cNvSpPr>
          <p:nvPr>
            <p:ph idx="1"/>
          </p:nvPr>
        </p:nvSpPr>
        <p:spPr/>
        <p:txBody>
          <a:bodyPr/>
          <a:lstStyle/>
          <a:p>
            <a:r>
              <a:rPr lang="pl-PL" dirty="0" smtClean="0"/>
              <a:t>Założenia i cele twórców</a:t>
            </a:r>
          </a:p>
          <a:p>
            <a:r>
              <a:rPr lang="pl-PL" dirty="0" smtClean="0"/>
              <a:t>Ciekawe </a:t>
            </a:r>
            <a:r>
              <a:rPr lang="pl-PL" dirty="0"/>
              <a:t>cechy, zalety, wady, przeznaczenie</a:t>
            </a:r>
          </a:p>
          <a:p>
            <a:pPr marL="0" indent="0">
              <a:buNone/>
            </a:pPr>
            <a:endParaRPr lang="pl-PL" dirty="0"/>
          </a:p>
        </p:txBody>
      </p:sp>
    </p:spTree>
    <p:extLst>
      <p:ext uri="{BB962C8B-B14F-4D97-AF65-F5344CB8AC3E}">
        <p14:creationId xmlns:p14="http://schemas.microsoft.com/office/powerpoint/2010/main" val="348665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 MySQL</a:t>
            </a:r>
            <a:endParaRPr lang="pl-PL"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3953"/>
            <a:ext cx="7359352" cy="516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9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318973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406513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Konfiguracja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158629636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3129</TotalTime>
  <Words>489</Words>
  <Application>Microsoft Office PowerPoint</Application>
  <PresentationFormat>Pokaz na ekranie (4:3)</PresentationFormat>
  <Paragraphs>101</Paragraphs>
  <Slides>21</Slides>
  <Notes>0</Notes>
  <HiddenSlides>0</HiddenSlides>
  <MMClips>0</MMClips>
  <ScaleCrop>false</ScaleCrop>
  <HeadingPairs>
    <vt:vector size="4" baseType="variant">
      <vt:variant>
        <vt:lpstr>Motyw</vt:lpstr>
      </vt:variant>
      <vt:variant>
        <vt:i4>1</vt:i4>
      </vt:variant>
      <vt:variant>
        <vt:lpstr>Tytuły slajdów</vt:lpstr>
      </vt:variant>
      <vt:variant>
        <vt:i4>21</vt:i4>
      </vt:variant>
    </vt:vector>
  </HeadingPairs>
  <TitlesOfParts>
    <vt:vector size="22" baseType="lpstr">
      <vt:lpstr>Motyw pakietu Office</vt:lpstr>
      <vt:lpstr>MySQL + Hibernate</vt:lpstr>
      <vt:lpstr>O MySQL</vt:lpstr>
      <vt:lpstr>O MySQL - wady</vt:lpstr>
      <vt:lpstr>http://db-engines.com/en/ranking</vt:lpstr>
      <vt:lpstr>O Hibernate</vt:lpstr>
      <vt:lpstr>Instalacja MySQL</vt:lpstr>
      <vt:lpstr>Instalacja</vt:lpstr>
      <vt:lpstr>Instalacja</vt:lpstr>
      <vt:lpstr>Konfiguracja</vt:lpstr>
      <vt:lpstr>Skąd Hibernate?</vt:lpstr>
      <vt:lpstr>Uruchomienie – command line</vt:lpstr>
      <vt:lpstr>Uruchomienie - Workbench</vt:lpstr>
      <vt:lpstr>Tworzenie bazy danych</vt:lpstr>
      <vt:lpstr>Tworzenie tabeli</vt:lpstr>
      <vt:lpstr>Opis tabeli</vt:lpstr>
      <vt:lpstr>Wstawianie danych</vt:lpstr>
      <vt:lpstr>Hibernate – dostęp do bazy</vt:lpstr>
      <vt:lpstr>Hibernate – dostęp do bazy</vt:lpstr>
      <vt:lpstr>Hibernate – dostęp do bazy</vt:lpstr>
      <vt:lpstr>Hibernate – dostęp do bazy</vt:lpstr>
      <vt:lpstr>Źródła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 Hibernate</dc:title>
  <dc:creator>Alicja</dc:creator>
  <cp:lastModifiedBy>Alicja</cp:lastModifiedBy>
  <cp:revision>21</cp:revision>
  <dcterms:created xsi:type="dcterms:W3CDTF">2013-03-17T10:40:47Z</dcterms:created>
  <dcterms:modified xsi:type="dcterms:W3CDTF">2013-04-06T15:06:43Z</dcterms:modified>
</cp:coreProperties>
</file>