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sldIdLst>
    <p:sldId id="256" r:id="rId2"/>
    <p:sldId id="259" r:id="rId3"/>
    <p:sldId id="260" r:id="rId4"/>
    <p:sldId id="273" r:id="rId5"/>
    <p:sldId id="276" r:id="rId6"/>
    <p:sldId id="277" r:id="rId7"/>
    <p:sldId id="278" r:id="rId8"/>
    <p:sldId id="279" r:id="rId9"/>
    <p:sldId id="261" r:id="rId10"/>
    <p:sldId id="262" r:id="rId11"/>
    <p:sldId id="263" r:id="rId12"/>
    <p:sldId id="264" r:id="rId13"/>
    <p:sldId id="266" r:id="rId14"/>
    <p:sldId id="285" r:id="rId15"/>
    <p:sldId id="280" r:id="rId16"/>
    <p:sldId id="281" r:id="rId17"/>
    <p:sldId id="282" r:id="rId18"/>
    <p:sldId id="283" r:id="rId19"/>
    <p:sldId id="284" r:id="rId20"/>
    <p:sldId id="291" r:id="rId21"/>
    <p:sldId id="290" r:id="rId22"/>
    <p:sldId id="293" r:id="rId23"/>
    <p:sldId id="299" r:id="rId24"/>
    <p:sldId id="300" r:id="rId25"/>
    <p:sldId id="294" r:id="rId26"/>
    <p:sldId id="295" r:id="rId27"/>
    <p:sldId id="296" r:id="rId28"/>
    <p:sldId id="302" r:id="rId29"/>
    <p:sldId id="298" r:id="rId30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0" autoAdjust="0"/>
    <p:restoredTop sz="94635" autoAdjust="0"/>
  </p:normalViewPr>
  <p:slideViewPr>
    <p:cSldViewPr snapToGrid="0">
      <p:cViewPr>
        <p:scale>
          <a:sx n="75" d="100"/>
          <a:sy n="75" d="100"/>
        </p:scale>
        <p:origin x="-234" y="-300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196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712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86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pl-P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57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pl-PL" dirty="0" smtClean="0"/>
              <a:t>Łukasz Czarnecki,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smtClean="0"/>
              <a:t>Paweł Jędrzejczak,                      Alicja </a:t>
            </a:r>
            <a:r>
              <a:rPr lang="pl-PL" dirty="0" err="1" smtClean="0"/>
              <a:t>Stendera</a:t>
            </a:r>
            <a:r>
              <a:rPr lang="pl-PL" dirty="0" smtClean="0"/>
              <a:t>, Bartosz Wagner</a:t>
            </a:r>
            <a:br>
              <a:rPr lang="pl-PL" dirty="0" smtClean="0"/>
            </a:br>
            <a:r>
              <a:rPr lang="pl-PL" dirty="0" smtClean="0"/>
              <a:t> </a:t>
            </a:r>
            <a:br>
              <a:rPr lang="pl-PL" dirty="0" smtClean="0"/>
            </a:b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495300" y="5982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r>
              <a:rPr lang="pl-PL" b="1" dirty="0" smtClean="0">
                <a:solidFill>
                  <a:schemeClr val="tx1"/>
                </a:solidFill>
              </a:rPr>
              <a:t>Promotor: Maciej Chmielarz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01.06.2019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978568" y="1539039"/>
            <a:ext cx="8951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smtClean="0"/>
              <a:t>Przykład praktycznego wykorzystania funkcjonalności </a:t>
            </a:r>
            <a:r>
              <a:rPr lang="pl-PL" sz="4000" b="1" dirty="0" err="1" smtClean="0"/>
              <a:t>frameworku</a:t>
            </a:r>
            <a:r>
              <a:rPr lang="pl-PL" sz="4000" b="1" dirty="0" smtClean="0"/>
              <a:t> do testów automatycznych </a:t>
            </a:r>
            <a:r>
              <a:rPr lang="pl-PL" sz="4000" b="1" dirty="0" err="1" smtClean="0"/>
              <a:t>Pytest</a:t>
            </a:r>
            <a:r>
              <a:rPr lang="pl-PL" sz="4000" b="1" dirty="0" smtClean="0"/>
              <a:t>: </a:t>
            </a:r>
            <a:r>
              <a:rPr lang="pl-PL" sz="4000" b="1" i="1" dirty="0" err="1" smtClean="0"/>
              <a:t>fixtures</a:t>
            </a:r>
            <a:r>
              <a:rPr lang="pl-PL" sz="4000" b="1" i="1" dirty="0" smtClean="0"/>
              <a:t> </a:t>
            </a:r>
            <a:endParaRPr lang="pl-PL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Parametryzacja </a:t>
            </a:r>
            <a:r>
              <a:rPr lang="pl-PL" dirty="0" err="1" smtClean="0"/>
              <a:t>fixtures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1" y="1244601"/>
            <a:ext cx="9321800" cy="550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1" y="1774824"/>
            <a:ext cx="9969500" cy="383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Parametryzacja </a:t>
            </a:r>
            <a:r>
              <a:rPr lang="pl-PL" i="1" dirty="0" err="1" smtClean="0"/>
              <a:t>fixtures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80594" y="1602881"/>
            <a:ext cx="9650413" cy="477205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492" y="1765301"/>
            <a:ext cx="7233583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Parametryzacja </a:t>
            </a:r>
            <a:r>
              <a:rPr lang="pl-PL" i="1" dirty="0" err="1" smtClean="0"/>
              <a:t>fixtures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292100"/>
            <a:ext cx="9791698" cy="648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4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" y="2132014"/>
            <a:ext cx="9705975" cy="252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Parametryzacja </a:t>
            </a:r>
            <a:r>
              <a:rPr lang="pl-PL" i="1" dirty="0" err="1" smtClean="0"/>
              <a:t>fixtures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Nadpisywanie </a:t>
            </a:r>
            <a:r>
              <a:rPr lang="pl-PL" i="1" dirty="0" err="1" smtClean="0"/>
              <a:t>fixture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override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2413" y="1322813"/>
            <a:ext cx="10109200" cy="47720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2400" dirty="0" smtClean="0"/>
              <a:t>	W stosunkowo dużym projekcie, możemy potrzebować nadpisać </a:t>
            </a:r>
            <a:r>
              <a:rPr lang="pl-PL" sz="2400" i="1" dirty="0" err="1" smtClean="0"/>
              <a:t>fixture</a:t>
            </a:r>
            <a:r>
              <a:rPr lang="pl-PL" sz="2400" dirty="0" smtClean="0"/>
              <a:t> globalną przy użyciu własnej lokalnej </a:t>
            </a:r>
            <a:r>
              <a:rPr lang="pl-PL" sz="2400" i="1" dirty="0" err="1" smtClean="0"/>
              <a:t>fixture</a:t>
            </a:r>
            <a:r>
              <a:rPr lang="pl-PL" sz="2400" i="1" dirty="0"/>
              <a:t> </a:t>
            </a:r>
            <a:r>
              <a:rPr lang="pl-PL" sz="2400" dirty="0" smtClean="0"/>
              <a:t>zachowując przy tym  czytelny i uporządkowany kod. Nadpisać można na kilka sposobów:</a:t>
            </a:r>
          </a:p>
          <a:p>
            <a:pPr marL="514350" indent="-285750">
              <a:lnSpc>
                <a:spcPct val="150000"/>
              </a:lnSpc>
              <a:buFontTx/>
              <a:buChar char="-"/>
            </a:pPr>
            <a:r>
              <a:rPr lang="pl-PL" sz="2400" dirty="0" smtClean="0"/>
              <a:t>Nadpisywanie </a:t>
            </a:r>
            <a:r>
              <a:rPr lang="pl-PL" sz="2400" dirty="0" err="1" smtClean="0"/>
              <a:t>fixture</a:t>
            </a:r>
            <a:r>
              <a:rPr lang="pl-PL" sz="2400" dirty="0"/>
              <a:t> </a:t>
            </a:r>
            <a:r>
              <a:rPr lang="pl-PL" sz="2400" dirty="0" smtClean="0"/>
              <a:t>na poziomie folderów (</a:t>
            </a:r>
            <a:r>
              <a:rPr lang="pl-PL" sz="2400" dirty="0" err="1" smtClean="0"/>
              <a:t>conftest</a:t>
            </a:r>
            <a:r>
              <a:rPr lang="pl-PL" sz="2400" dirty="0" smtClean="0"/>
              <a:t>)</a:t>
            </a:r>
          </a:p>
          <a:p>
            <a:pPr marL="514350" indent="-285750">
              <a:lnSpc>
                <a:spcPct val="150000"/>
              </a:lnSpc>
              <a:buFontTx/>
              <a:buChar char="-"/>
            </a:pPr>
            <a:r>
              <a:rPr lang="pl-PL" sz="2400" dirty="0" smtClean="0"/>
              <a:t>Nadpisywanie </a:t>
            </a:r>
            <a:r>
              <a:rPr lang="pl-PL" sz="2400" dirty="0" err="1" smtClean="0"/>
              <a:t>fixture</a:t>
            </a:r>
            <a:r>
              <a:rPr lang="pl-PL" sz="2400" dirty="0" smtClean="0"/>
              <a:t> na poziomie modułu testu</a:t>
            </a:r>
          </a:p>
          <a:p>
            <a:pPr marL="514350" indent="-285750">
              <a:lnSpc>
                <a:spcPct val="150000"/>
              </a:lnSpc>
              <a:buFontTx/>
              <a:buChar char="-"/>
            </a:pPr>
            <a:r>
              <a:rPr lang="pl-PL" sz="2400" dirty="0" smtClean="0"/>
              <a:t>Nadpisywanie </a:t>
            </a:r>
            <a:r>
              <a:rPr lang="pl-PL" sz="2400" dirty="0" err="1" smtClean="0"/>
              <a:t>fixture</a:t>
            </a:r>
            <a:r>
              <a:rPr lang="pl-PL" sz="2400" dirty="0" smtClean="0"/>
              <a:t> za pomocą bezpośredniej parametryzacji testu</a:t>
            </a:r>
          </a:p>
          <a:p>
            <a:pPr marL="514350" indent="-285750">
              <a:lnSpc>
                <a:spcPct val="150000"/>
              </a:lnSpc>
              <a:buFontTx/>
              <a:buChar char="-"/>
            </a:pPr>
            <a:r>
              <a:rPr lang="pl-PL" sz="2400" dirty="0" smtClean="0"/>
              <a:t>Nadpisanie sparametryzowanej </a:t>
            </a:r>
            <a:r>
              <a:rPr lang="pl-PL" sz="2400" dirty="0" err="1" smtClean="0"/>
              <a:t>fixture</a:t>
            </a:r>
            <a:r>
              <a:rPr lang="pl-PL" sz="2400" dirty="0" smtClean="0"/>
              <a:t> za pomocą niesparametryzowanej </a:t>
            </a:r>
            <a:r>
              <a:rPr lang="pl-PL" sz="2400" dirty="0" err="1" smtClean="0"/>
              <a:t>fixture</a:t>
            </a:r>
            <a:r>
              <a:rPr lang="pl-PL" sz="2400" dirty="0" smtClean="0"/>
              <a:t> i odwrotnie </a:t>
            </a:r>
            <a:endParaRPr lang="pl-PL" sz="24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Nadpisywanie </a:t>
            </a:r>
            <a:r>
              <a:rPr lang="pl-PL" i="1" dirty="0" err="1"/>
              <a:t>fixture</a:t>
            </a:r>
            <a:r>
              <a:rPr lang="pl-PL" dirty="0"/>
              <a:t> na poziomie folderów (</a:t>
            </a:r>
            <a:r>
              <a:rPr lang="pl-PL" dirty="0" err="1"/>
              <a:t>conftest</a:t>
            </a:r>
            <a:r>
              <a:rPr lang="pl-PL" dirty="0"/>
              <a:t>)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08000" y="1716513"/>
            <a:ext cx="9650413" cy="4772053"/>
          </a:xfrm>
        </p:spPr>
        <p:txBody>
          <a:bodyPr/>
          <a:lstStyle/>
          <a:p>
            <a:r>
              <a:rPr lang="pl-PL" sz="1800" dirty="0" err="1" smtClean="0"/>
              <a:t>Fixture</a:t>
            </a:r>
            <a:r>
              <a:rPr lang="pl-PL" sz="1800" dirty="0" smtClean="0"/>
              <a:t> o tej samej nazwie może być napisane dla określonego folderu testowego:</a:t>
            </a:r>
            <a:endParaRPr lang="pl-PL" sz="1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Zrzut ekranu 2019-05-22 o 15.3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1" y="2412173"/>
            <a:ext cx="9159541" cy="43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Nadpisywanie </a:t>
            </a:r>
            <a:r>
              <a:rPr lang="pl-PL" i="1" dirty="0" err="1"/>
              <a:t>fixture</a:t>
            </a:r>
            <a:r>
              <a:rPr lang="pl-PL" dirty="0"/>
              <a:t> na poziomie folderów (</a:t>
            </a:r>
            <a:r>
              <a:rPr lang="pl-PL" dirty="0" err="1"/>
              <a:t>conftest</a:t>
            </a:r>
            <a:r>
              <a:rPr lang="pl-PL" dirty="0"/>
              <a:t>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47700" y="1741913"/>
            <a:ext cx="9650413" cy="4772053"/>
          </a:xfrm>
        </p:spPr>
        <p:txBody>
          <a:bodyPr/>
          <a:lstStyle/>
          <a:p>
            <a:r>
              <a:rPr lang="pl-PL" sz="1800" dirty="0" smtClean="0"/>
              <a:t>Główny </a:t>
            </a:r>
            <a:r>
              <a:rPr lang="pl-PL" sz="1800" dirty="0" err="1" smtClean="0"/>
              <a:t>confetest</a:t>
            </a:r>
            <a:r>
              <a:rPr lang="pl-PL" sz="1800" dirty="0" smtClean="0"/>
              <a:t> w głównym folderze (do nadpisania):</a:t>
            </a:r>
            <a:endParaRPr lang="pl-PL" sz="1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Zrzut ekranu 2019-05-22 o 17.3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0" y="2495343"/>
            <a:ext cx="9782894" cy="38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Nadpisywanie </a:t>
            </a:r>
            <a:r>
              <a:rPr lang="pl-PL" i="1" dirty="0" err="1"/>
              <a:t>fixture</a:t>
            </a:r>
            <a:r>
              <a:rPr lang="pl-PL" dirty="0"/>
              <a:t> na poziomie folderów (</a:t>
            </a:r>
            <a:r>
              <a:rPr lang="pl-PL" dirty="0" err="1"/>
              <a:t>conftest</a:t>
            </a:r>
            <a:r>
              <a:rPr lang="pl-PL" dirty="0"/>
              <a:t>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881613"/>
            <a:ext cx="9650413" cy="4772053"/>
          </a:xfrm>
        </p:spPr>
        <p:txBody>
          <a:bodyPr/>
          <a:lstStyle/>
          <a:p>
            <a:r>
              <a:rPr lang="pl-PL" sz="1800" dirty="0" smtClean="0"/>
              <a:t>Testy właściwe: </a:t>
            </a:r>
            <a:endParaRPr lang="pl-PL" sz="1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Zrzut ekranu 2019-05-22 o 15.36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2" y="2521847"/>
            <a:ext cx="9912360" cy="2096129"/>
          </a:xfrm>
          <a:prstGeom prst="rect">
            <a:avLst/>
          </a:prstGeom>
        </p:spPr>
      </p:pic>
      <p:pic>
        <p:nvPicPr>
          <p:cNvPr id="6" name="Obraz 5" descr="Zrzut ekranu 2019-05-22 o 15.37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2" y="4656987"/>
            <a:ext cx="9939160" cy="19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Nadpisywanie </a:t>
            </a:r>
            <a:r>
              <a:rPr lang="pl-PL" i="1" dirty="0" err="1"/>
              <a:t>fixture</a:t>
            </a:r>
            <a:r>
              <a:rPr lang="pl-PL" dirty="0"/>
              <a:t> na poziomie folderów (</a:t>
            </a:r>
            <a:r>
              <a:rPr lang="pl-PL" dirty="0" err="1"/>
              <a:t>conftest</a:t>
            </a:r>
            <a:r>
              <a:rPr lang="pl-PL" dirty="0"/>
              <a:t>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957813"/>
            <a:ext cx="9650413" cy="4772053"/>
          </a:xfrm>
        </p:spPr>
        <p:txBody>
          <a:bodyPr/>
          <a:lstStyle/>
          <a:p>
            <a:r>
              <a:rPr lang="pl-PL" sz="1800" dirty="0" smtClean="0"/>
              <a:t>Wyniki: </a:t>
            </a:r>
            <a:endParaRPr lang="pl-PL" sz="1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Zrzut ekranu 2019-05-22 o 15.39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0" y="3024721"/>
            <a:ext cx="9829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41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Pytest</a:t>
            </a:r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co to ?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itchFamily="2" charset="2"/>
              <a:buChar char="§"/>
            </a:pPr>
            <a:r>
              <a:rPr lang="pl-PL" sz="2800" dirty="0" err="1" smtClean="0">
                <a:latin typeface="Georgia" pitchFamily="18" charset="0"/>
              </a:rPr>
              <a:t>framework</a:t>
            </a:r>
            <a:r>
              <a:rPr lang="pl-PL" sz="2800" dirty="0" smtClean="0">
                <a:latin typeface="Georgia" pitchFamily="18" charset="0"/>
              </a:rPr>
              <a:t> automatyzacji testów w języku </a:t>
            </a:r>
            <a:r>
              <a:rPr lang="pl-PL" sz="2800" dirty="0" err="1" smtClean="0">
                <a:latin typeface="Georgia" pitchFamily="18" charset="0"/>
              </a:rPr>
              <a:t>Python</a:t>
            </a:r>
            <a:endParaRPr lang="pl-PL" sz="2800" dirty="0" smtClean="0">
              <a:latin typeface="Georgia" pitchFamily="18" charset="0"/>
            </a:endParaRPr>
          </a:p>
          <a:p>
            <a:pPr marL="228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itchFamily="2" charset="2"/>
              <a:buChar char="§"/>
            </a:pPr>
            <a:r>
              <a:rPr lang="pl-PL" sz="2800" dirty="0" smtClean="0">
                <a:latin typeface="Georgia" pitchFamily="18" charset="0"/>
              </a:rPr>
              <a:t>m</a:t>
            </a:r>
            <a:r>
              <a:rPr lang="pl-PL" sz="2800" b="0" i="0" u="none" strike="noStrike" cap="none" dirty="0" smtClean="0">
                <a:solidFill>
                  <a:schemeClr val="dk1"/>
                </a:solidFill>
                <a:latin typeface="Georgia" pitchFamily="18" charset="0"/>
                <a:sym typeface="Arial"/>
              </a:rPr>
              <a:t>ożna go stosować na różnych poziomach testów</a:t>
            </a:r>
          </a:p>
          <a:p>
            <a:pPr marL="228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itchFamily="2" charset="2"/>
              <a:buChar char="§"/>
            </a:pPr>
            <a:r>
              <a:rPr lang="pl-PL" sz="2800" dirty="0" smtClean="0">
                <a:latin typeface="Georgia" pitchFamily="18" charset="0"/>
              </a:rPr>
              <a:t>do testów jednostkowych i rozbudowanych testów funkcjonalnych</a:t>
            </a:r>
          </a:p>
          <a:p>
            <a:pPr marL="228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itchFamily="2" charset="2"/>
              <a:buChar char="§"/>
            </a:pPr>
            <a:r>
              <a:rPr lang="pl-PL" sz="2800" dirty="0" smtClean="0">
                <a:latin typeface="Georgia" pitchFamily="18" charset="0"/>
              </a:rPr>
              <a:t>w</a:t>
            </a:r>
            <a:r>
              <a:rPr lang="pl-PL" sz="2800" b="0" i="0" u="none" strike="noStrike" cap="none" dirty="0" smtClean="0">
                <a:solidFill>
                  <a:schemeClr val="dk1"/>
                </a:solidFill>
                <a:latin typeface="Georgia" pitchFamily="18" charset="0"/>
                <a:sym typeface="Arial"/>
              </a:rPr>
              <a:t>spiera uruchamianie i automatyczne parametryzowanie testów</a:t>
            </a:r>
          </a:p>
          <a:p>
            <a:pPr marL="228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itchFamily="2" charset="2"/>
              <a:buChar char="§"/>
            </a:pPr>
            <a:r>
              <a:rPr lang="pl-PL" sz="2800" dirty="0" smtClean="0">
                <a:latin typeface="Georgia" pitchFamily="18" charset="0"/>
              </a:rPr>
              <a:t>automatycznie optymalizuje ścieżkę wykonania</a:t>
            </a:r>
          </a:p>
          <a:p>
            <a:pPr marL="228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itchFamily="2" charset="2"/>
              <a:buChar char="§"/>
            </a:pPr>
            <a:r>
              <a:rPr lang="pl-PL" sz="2800" dirty="0" smtClean="0">
                <a:latin typeface="Georgia" pitchFamily="18" charset="0"/>
              </a:rPr>
              <a:t>g</a:t>
            </a:r>
            <a:r>
              <a:rPr lang="pl-PL" sz="2800" b="0" i="0" u="none" strike="noStrike" cap="none" dirty="0" smtClean="0">
                <a:solidFill>
                  <a:schemeClr val="dk1"/>
                </a:solidFill>
                <a:latin typeface="Georgia" pitchFamily="18" charset="0"/>
                <a:sym typeface="Arial"/>
              </a:rPr>
              <a:t>eneruje czytelne raporty i komunikaty</a:t>
            </a:r>
            <a:endParaRPr sz="2800" b="0" i="0" u="none" strike="noStrike" cap="none">
              <a:solidFill>
                <a:schemeClr val="dk1"/>
              </a:solidFill>
              <a:latin typeface="Georgia" pitchFamily="18" charset="0"/>
              <a:sym typeface="Arial"/>
            </a:endParaRPr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Fixtures</a:t>
            </a:r>
            <a:r>
              <a:rPr lang="pl-PL" dirty="0" smtClean="0"/>
              <a:t> </a:t>
            </a:r>
            <a:r>
              <a:rPr lang="pl-PL" dirty="0" smtClean="0"/>
              <a:t>a </a:t>
            </a:r>
            <a:r>
              <a:rPr lang="pl-PL" dirty="0" smtClean="0"/>
              <a:t>argumenty </a:t>
            </a:r>
            <a:r>
              <a:rPr lang="pl-PL" dirty="0" err="1" smtClean="0"/>
              <a:t>fixtures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754613"/>
            <a:ext cx="9650413" cy="4772053"/>
          </a:xfrm>
        </p:spPr>
        <p:txBody>
          <a:bodyPr/>
          <a:lstStyle/>
          <a:p>
            <a:pPr marL="228600" algn="just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SzPct val="80000"/>
              <a:buFont typeface="Wingdings" pitchFamily="2" charset="2"/>
              <a:buChar char="§"/>
            </a:pP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Pytest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umożliwia przekazywanie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fixture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jako 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argumentu 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do innych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fixtures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marL="228600" lvl="0" algn="just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pl-PL" sz="2800" dirty="0">
                <a:solidFill>
                  <a:srgbClr val="000000"/>
                </a:solidFill>
                <a:cs typeface="Arial" charset="0"/>
              </a:rPr>
              <a:t>O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dwołujemy 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się do wyniku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fixture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wewnątrz 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implementacji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fixture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do której została przekazana</a:t>
            </a:r>
          </a:p>
          <a:p>
            <a:pPr marL="228600" lvl="0" algn="just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pl-PL" sz="2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tekstu 2"/>
          <p:cNvSpPr>
            <a:spLocks noGrp="1"/>
          </p:cNvSpPr>
          <p:nvPr>
            <p:ph type="body" idx="1"/>
          </p:nvPr>
        </p:nvSpPr>
        <p:spPr>
          <a:xfrm>
            <a:off x="546100" y="1297413"/>
            <a:ext cx="9650413" cy="4772053"/>
          </a:xfrm>
        </p:spPr>
        <p:txBody>
          <a:bodyPr/>
          <a:lstStyle/>
          <a:p>
            <a:pPr marL="228600" lvl="0" algn="just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marL="228600" algn="just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Określenie zakresu –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scope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w dekoratorze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fixture</a:t>
            </a:r>
            <a:endParaRPr lang="pl-PL" sz="2800" dirty="0" smtClean="0">
              <a:solidFill>
                <a:srgbClr val="000000"/>
              </a:solidFill>
              <a:cs typeface="Arial" charset="0"/>
            </a:endParaRPr>
          </a:p>
          <a:p>
            <a:pPr marL="228600" algn="just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Zakres „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function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” – przy każdym wywołaniu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fixture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, tworzona jest jej nowa instancja</a:t>
            </a:r>
          </a:p>
          <a:p>
            <a:pPr marL="228600" algn="just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Zakres „module” – instancja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fixture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tworzona jest raz w obrębie jed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nego modułu</a:t>
            </a:r>
            <a:endParaRPr lang="pl-PL" sz="2800" dirty="0" smtClean="0">
              <a:solidFill>
                <a:srgbClr val="000000"/>
              </a:solidFill>
              <a:cs typeface="Arial" charset="0"/>
            </a:endParaRPr>
          </a:p>
          <a:p>
            <a:pPr marL="228600" lvl="0" algn="just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Zakres „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session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” – instancja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fixtury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tworzona jest raz na sesję testową</a:t>
            </a:r>
            <a:endParaRPr lang="pl-PL" sz="2800" dirty="0" smtClean="0">
              <a:solidFill>
                <a:srgbClr val="000000"/>
              </a:solidFill>
              <a:cs typeface="Arial" charset="0"/>
            </a:endParaRPr>
          </a:p>
          <a:p>
            <a:pPr marL="228600" lvl="0" algn="just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endParaRPr lang="pl-PL" sz="2800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endParaRPr lang="pl-PL" sz="2800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Współdzielenie i</a:t>
            </a:r>
            <a:r>
              <a:rPr lang="pl-PL" dirty="0" smtClean="0"/>
              <a:t>nstancji </a:t>
            </a:r>
            <a:r>
              <a:rPr lang="pl-PL" dirty="0" err="1" smtClean="0"/>
              <a:t>fixtures</a:t>
            </a:r>
            <a:r>
              <a:rPr lang="pl-PL" dirty="0" smtClean="0"/>
              <a:t> pomiędzy testami w zakresie modułów lub sesji (1)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tekstu 2"/>
          <p:cNvSpPr>
            <a:spLocks noGrp="1"/>
          </p:cNvSpPr>
          <p:nvPr>
            <p:ph type="body" idx="1"/>
          </p:nvPr>
        </p:nvSpPr>
        <p:spPr>
          <a:xfrm>
            <a:off x="533400" y="865613"/>
            <a:ext cx="9650413" cy="4772053"/>
          </a:xfrm>
        </p:spPr>
        <p:txBody>
          <a:bodyPr/>
          <a:lstStyle/>
          <a:p>
            <a:pPr marL="228600" lvl="0" algn="just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marL="228600" lvl="0" algn="just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endParaRPr lang="pl-PL" sz="2800" dirty="0" smtClean="0">
              <a:solidFill>
                <a:srgbClr val="000000"/>
              </a:solidFill>
              <a:cs typeface="Arial" charset="0"/>
            </a:endParaRPr>
          </a:p>
          <a:p>
            <a:pPr marL="228600" lvl="0" algn="just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Określenie zakresu „module” i „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session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” pozwala na znaczną optymalizację wykonywania testów.</a:t>
            </a:r>
          </a:p>
          <a:p>
            <a:pPr marL="228600" lvl="0" algn="just">
              <a:lnSpc>
                <a:spcPct val="150000"/>
              </a:lnSpc>
              <a:spcBef>
                <a:spcPts val="1200"/>
              </a:spcBef>
              <a:buSzPct val="80000"/>
              <a:buFont typeface="Wingdings" pitchFamily="2" charset="2"/>
              <a:buChar char="§"/>
            </a:pP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Implementacja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fixture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 może zawierać </a:t>
            </a:r>
            <a:r>
              <a:rPr lang="pl-PL" sz="2800" dirty="0" err="1" smtClean="0">
                <a:solidFill>
                  <a:srgbClr val="000000"/>
                </a:solidFill>
                <a:cs typeface="Arial" charset="0"/>
              </a:rPr>
              <a:t>zasobożerne</a:t>
            </a:r>
            <a:r>
              <a:rPr lang="pl-PL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pl-PL" sz="2800" dirty="0" smtClean="0">
                <a:solidFill>
                  <a:srgbClr val="000000"/>
                </a:solidFill>
                <a:cs typeface="Arial" charset="0"/>
              </a:rPr>
              <a:t>operacje takie jak odwołanie do zewnętrznego API.</a:t>
            </a:r>
            <a:endParaRPr lang="pl-PL" sz="2800" dirty="0" smtClean="0">
              <a:solidFill>
                <a:srgbClr val="000000"/>
              </a:solidFill>
              <a:cs typeface="Arial" charset="0"/>
            </a:endParaRPr>
          </a:p>
          <a:p>
            <a:pPr marL="228600" lvl="0" algn="just">
              <a:lnSpc>
                <a:spcPct val="150000"/>
              </a:lnSpc>
              <a:spcBef>
                <a:spcPts val="0"/>
              </a:spcBef>
              <a:buSzPct val="80000"/>
              <a:buFont typeface="Wingdings" pitchFamily="2" charset="2"/>
              <a:buChar char="§"/>
            </a:pPr>
            <a:endParaRPr lang="pl-PL" sz="2800" dirty="0" smtClean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endParaRPr lang="pl-PL" sz="2800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Współdzielenie instancji </a:t>
            </a:r>
            <a:r>
              <a:rPr lang="pl-PL" dirty="0" err="1"/>
              <a:t>fixtures</a:t>
            </a:r>
            <a:r>
              <a:rPr lang="pl-PL" dirty="0"/>
              <a:t> pomiędzy testami w zakresie modułów lub sesji </a:t>
            </a:r>
            <a:r>
              <a:rPr lang="pl-PL" dirty="0" smtClean="0"/>
              <a:t>(2)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5" y="685800"/>
            <a:ext cx="10098973" cy="551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20700" y="762183"/>
            <a:ext cx="9650413" cy="443198"/>
          </a:xfrm>
        </p:spPr>
        <p:txBody>
          <a:bodyPr/>
          <a:lstStyle/>
          <a:p>
            <a:r>
              <a:rPr lang="pl-PL" dirty="0" err="1" smtClean="0"/>
              <a:t>Fixtures</a:t>
            </a:r>
            <a:r>
              <a:rPr lang="pl-PL" dirty="0" smtClean="0"/>
              <a:t> </a:t>
            </a:r>
            <a:r>
              <a:rPr lang="pl-PL" dirty="0"/>
              <a:t>a argumenty </a:t>
            </a:r>
            <a:r>
              <a:rPr lang="pl-PL" dirty="0" err="1"/>
              <a:t>fixtures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538713"/>
            <a:ext cx="9650413" cy="4887487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5" y="2403156"/>
            <a:ext cx="9642416" cy="248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9275" y="749483"/>
            <a:ext cx="10033000" cy="443198"/>
          </a:xfrm>
        </p:spPr>
        <p:txBody>
          <a:bodyPr/>
          <a:lstStyle/>
          <a:p>
            <a:r>
              <a:rPr lang="pl-PL" dirty="0"/>
              <a:t>Współdzielenie instancji </a:t>
            </a:r>
            <a:r>
              <a:rPr lang="pl-PL" dirty="0" err="1"/>
              <a:t>fixtures</a:t>
            </a:r>
            <a:r>
              <a:rPr lang="pl-PL" dirty="0"/>
              <a:t> pomiędzy testami w zakresie modułów lub sesji 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699" y="1538713"/>
            <a:ext cx="10171113" cy="477205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" y="2193606"/>
            <a:ext cx="9945800" cy="4194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504666" y="749483"/>
            <a:ext cx="10033000" cy="443198"/>
          </a:xfrm>
        </p:spPr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" y="2174556"/>
            <a:ext cx="7877334" cy="3288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537686" y="762183"/>
            <a:ext cx="10033000" cy="443198"/>
          </a:xfrm>
        </p:spPr>
        <p:txBody>
          <a:bodyPr/>
          <a:lstStyle/>
          <a:p>
            <a:r>
              <a:rPr lang="pl-PL" dirty="0"/>
              <a:t>Współdzielenie instancji </a:t>
            </a:r>
            <a:r>
              <a:rPr lang="pl-PL" dirty="0" err="1"/>
              <a:t>fixtures</a:t>
            </a:r>
            <a:r>
              <a:rPr lang="pl-PL" dirty="0"/>
              <a:t> pomiędzy testami w zakresie </a:t>
            </a:r>
            <a:r>
              <a:rPr lang="pl-PL" dirty="0" smtClean="0"/>
              <a:t>modułu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9" y="1802446"/>
            <a:ext cx="9864641" cy="4852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546100" y="711383"/>
            <a:ext cx="10033000" cy="443198"/>
          </a:xfrm>
        </p:spPr>
        <p:txBody>
          <a:bodyPr/>
          <a:lstStyle/>
          <a:p>
            <a:r>
              <a:rPr lang="pl-PL" dirty="0" smtClean="0"/>
              <a:t>Brak współdzielenia </a:t>
            </a:r>
            <a:r>
              <a:rPr lang="pl-PL" dirty="0"/>
              <a:t>instancji </a:t>
            </a:r>
            <a:r>
              <a:rPr lang="pl-PL" dirty="0" err="1"/>
              <a:t>fixtures</a:t>
            </a:r>
            <a:r>
              <a:rPr lang="pl-PL" dirty="0"/>
              <a:t> pomiędzy </a:t>
            </a:r>
            <a:r>
              <a:rPr lang="pl-PL" dirty="0" smtClean="0"/>
              <a:t>testami w zakresie modułu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6" y="1671637"/>
            <a:ext cx="97840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538713"/>
            <a:ext cx="9650413" cy="4176287"/>
          </a:xfrm>
        </p:spPr>
        <p:txBody>
          <a:bodyPr/>
          <a:lstStyle/>
          <a:p>
            <a:pPr algn="ctr"/>
            <a:endParaRPr lang="pl-PL" sz="4800" dirty="0" smtClean="0"/>
          </a:p>
          <a:p>
            <a:pPr algn="ctr"/>
            <a:endParaRPr lang="pl-PL" sz="4800" dirty="0" smtClean="0"/>
          </a:p>
          <a:p>
            <a:pPr algn="ctr"/>
            <a:endParaRPr lang="pl-PL" sz="4800" dirty="0" smtClean="0"/>
          </a:p>
          <a:p>
            <a:pPr algn="ctr"/>
            <a:endParaRPr lang="pl-PL" sz="4800" dirty="0" smtClean="0"/>
          </a:p>
          <a:p>
            <a:pPr algn="ctr"/>
            <a:r>
              <a:rPr lang="pl-PL" sz="4800" dirty="0" smtClean="0"/>
              <a:t>Dziękujemy za uwagę </a:t>
            </a:r>
            <a:r>
              <a:rPr lang="pl-PL" sz="4800" dirty="0" smtClean="0">
                <a:sym typeface="Wingdings" pitchFamily="2" charset="2"/>
              </a:rPr>
              <a:t></a:t>
            </a:r>
            <a:endParaRPr lang="pl-PL" sz="4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6288" y="889000"/>
            <a:ext cx="3630873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Fixture</a:t>
            </a:r>
            <a:r>
              <a:rPr lang="pl-PL" dirty="0" err="1" smtClean="0"/>
              <a:t>s</a:t>
            </a:r>
            <a:r>
              <a:rPr lang="pl-PL" dirty="0" smtClean="0"/>
              <a:t> – funkcja </a:t>
            </a:r>
            <a:r>
              <a:rPr lang="pl-PL" dirty="0" err="1" smtClean="0"/>
              <a:t>Pytest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91730" y="1538713"/>
            <a:ext cx="9979384" cy="4772053"/>
          </a:xfrm>
        </p:spPr>
        <p:txBody>
          <a:bodyPr/>
          <a:lstStyle/>
          <a:p>
            <a:pPr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pl-PL" sz="2800" dirty="0" smtClean="0"/>
              <a:t>specjalnie oznaczone</a:t>
            </a:r>
          </a:p>
          <a:p>
            <a:pPr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pl-PL" sz="2800" dirty="0" smtClean="0"/>
              <a:t>są automatycznie wykonywane przed i po wykonaniu testów</a:t>
            </a:r>
          </a:p>
          <a:p>
            <a:pPr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pl-PL" sz="2800" dirty="0" smtClean="0"/>
              <a:t>modułowa budowa</a:t>
            </a:r>
          </a:p>
          <a:p>
            <a:pPr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pl-PL" sz="2800" dirty="0" smtClean="0"/>
              <a:t>łatwo stosowalne w testach przez umieszczenie nazwy danej </a:t>
            </a:r>
            <a:r>
              <a:rPr lang="pl-PL" sz="2800" dirty="0" err="1" smtClean="0"/>
              <a:t>fixture</a:t>
            </a:r>
            <a:r>
              <a:rPr lang="pl-PL" sz="2800" dirty="0" smtClean="0"/>
              <a:t> w sygnaturze </a:t>
            </a:r>
            <a:r>
              <a:rPr lang="pl-PL" sz="2800" dirty="0" err="1" smtClean="0"/>
              <a:t>f-cji</a:t>
            </a:r>
            <a:r>
              <a:rPr lang="pl-PL" sz="2800" dirty="0" smtClean="0"/>
              <a:t> testowej</a:t>
            </a:r>
          </a:p>
          <a:p>
            <a:pPr>
              <a:buFont typeface="Arial" pitchFamily="34" charset="0"/>
              <a:buChar char="•"/>
            </a:pPr>
            <a:endParaRPr lang="pl-PL" sz="2800" dirty="0" smtClean="0"/>
          </a:p>
          <a:p>
            <a:pPr>
              <a:buFont typeface="Arial" pitchFamily="34" charset="0"/>
              <a:buChar char="•"/>
            </a:pPr>
            <a:endParaRPr lang="pl-PL" sz="2800" dirty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Fabryki </a:t>
            </a:r>
            <a:r>
              <a:rPr lang="pl-PL" dirty="0"/>
              <a:t>jako </a:t>
            </a:r>
            <a:r>
              <a:rPr lang="pl-PL" i="1" dirty="0" smtClean="0"/>
              <a:t>fixtures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91000"/>
              <a:buFont typeface="Arial" pitchFamily="34" charset="0"/>
              <a:buChar char="•"/>
            </a:pPr>
            <a:r>
              <a:rPr lang="pl-PL" sz="2800" dirty="0" smtClean="0"/>
              <a:t>Wielokrotne użycie fixture w jednym teście</a:t>
            </a:r>
          </a:p>
          <a:p>
            <a:pPr>
              <a:lnSpc>
                <a:spcPct val="150000"/>
              </a:lnSpc>
              <a:buSzPct val="91000"/>
              <a:buFont typeface="Arial" pitchFamily="34" charset="0"/>
              <a:buChar char="•"/>
            </a:pPr>
            <a:r>
              <a:rPr lang="pl-PL" sz="2800" dirty="0" smtClean="0"/>
              <a:t>Zwraca funkcję zamiast danych</a:t>
            </a:r>
          </a:p>
          <a:p>
            <a:pPr>
              <a:lnSpc>
                <a:spcPct val="150000"/>
              </a:lnSpc>
              <a:buSzPct val="91000"/>
              <a:buFont typeface="Arial" pitchFamily="34" charset="0"/>
              <a:buChar char="•"/>
            </a:pPr>
            <a:r>
              <a:rPr lang="pl-PL" sz="2800" dirty="0" smtClean="0"/>
              <a:t>Zwracana funkcja może posiadać parametry</a:t>
            </a:r>
          </a:p>
          <a:p>
            <a:pPr>
              <a:lnSpc>
                <a:spcPct val="150000"/>
              </a:lnSpc>
              <a:buSzPct val="91000"/>
              <a:buFont typeface="Arial" pitchFamily="34" charset="0"/>
              <a:buChar char="•"/>
            </a:pPr>
            <a:endParaRPr lang="pl-PL" sz="2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85"/>
          <a:stretch/>
        </p:blipFill>
        <p:spPr>
          <a:xfrm>
            <a:off x="652072" y="1325856"/>
            <a:ext cx="9050728" cy="5489463"/>
          </a:xfrm>
          <a:prstGeom prst="rect">
            <a:avLst/>
          </a:prstGeom>
        </p:spPr>
      </p:pic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</p:spPr>
        <p:txBody>
          <a:bodyPr/>
          <a:lstStyle/>
          <a:p>
            <a:r>
              <a:rPr lang="pl-PL" dirty="0" smtClean="0"/>
              <a:t>Fabryki </a:t>
            </a:r>
            <a:r>
              <a:rPr lang="pl-PL" dirty="0"/>
              <a:t>jako </a:t>
            </a:r>
            <a:r>
              <a:rPr lang="pl-PL" i="1" dirty="0" smtClean="0"/>
              <a:t>fixtures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90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93" t="1727" r="2383" b="2928"/>
          <a:stretch/>
        </p:blipFill>
        <p:spPr>
          <a:xfrm>
            <a:off x="645701" y="1572643"/>
            <a:ext cx="9002709" cy="5103822"/>
          </a:xfrm>
          <a:prstGeom prst="rect">
            <a:avLst/>
          </a:prstGeom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</p:spPr>
        <p:txBody>
          <a:bodyPr/>
          <a:lstStyle/>
          <a:p>
            <a:r>
              <a:rPr lang="pl-PL" dirty="0" smtClean="0"/>
              <a:t>Fabryki </a:t>
            </a:r>
            <a:r>
              <a:rPr lang="pl-PL" dirty="0"/>
              <a:t>jako </a:t>
            </a:r>
            <a:r>
              <a:rPr lang="pl-PL" i="1" dirty="0" smtClean="0"/>
              <a:t>fixtures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79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60" b="41673"/>
          <a:stretch/>
        </p:blipFill>
        <p:spPr>
          <a:xfrm>
            <a:off x="259977" y="1512723"/>
            <a:ext cx="10086695" cy="2628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786"/>
          <a:stretch/>
        </p:blipFill>
        <p:spPr>
          <a:xfrm>
            <a:off x="221877" y="4362657"/>
            <a:ext cx="10287000" cy="1680653"/>
          </a:xfrm>
          <a:prstGeom prst="rect">
            <a:avLst/>
          </a:prstGeom>
        </p:spPr>
      </p:pic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</p:spPr>
        <p:txBody>
          <a:bodyPr/>
          <a:lstStyle/>
          <a:p>
            <a:r>
              <a:rPr lang="pl-PL" dirty="0" smtClean="0"/>
              <a:t>Fabryki </a:t>
            </a:r>
            <a:r>
              <a:rPr lang="pl-PL" dirty="0"/>
              <a:t>jako </a:t>
            </a:r>
            <a:r>
              <a:rPr lang="pl-PL" i="1" dirty="0" smtClean="0"/>
              <a:t>fixtures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60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Autouse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43"/>
          <a:stretch/>
        </p:blipFill>
        <p:spPr>
          <a:xfrm>
            <a:off x="542627" y="1554656"/>
            <a:ext cx="9628486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Parametryzacja </a:t>
            </a:r>
            <a:r>
              <a:rPr lang="pl-PL" i="1" dirty="0" err="1" smtClean="0"/>
              <a:t>fixtures</a:t>
            </a:r>
            <a:endParaRPr lang="pl-PL" i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91000"/>
              <a:buFont typeface="Arial" pitchFamily="34" charset="0"/>
              <a:buChar char="•"/>
            </a:pPr>
            <a:r>
              <a:rPr lang="pl-PL" sz="2800" dirty="0" smtClean="0"/>
              <a:t>jedna </a:t>
            </a:r>
            <a:r>
              <a:rPr lang="pl-PL" sz="2800" dirty="0" err="1" smtClean="0"/>
              <a:t>fixture</a:t>
            </a:r>
            <a:r>
              <a:rPr lang="pl-PL" sz="2800" dirty="0" smtClean="0"/>
              <a:t> wykonuje wiele sprawdzeń</a:t>
            </a:r>
          </a:p>
          <a:p>
            <a:pPr>
              <a:lnSpc>
                <a:spcPct val="150000"/>
              </a:lnSpc>
              <a:buSzPct val="91000"/>
              <a:buFont typeface="Arial" pitchFamily="34" charset="0"/>
              <a:buChar char="•"/>
            </a:pPr>
            <a:r>
              <a:rPr lang="pl-PL" sz="2800" dirty="0" smtClean="0"/>
              <a:t>do dekoratora </a:t>
            </a:r>
            <a:r>
              <a:rPr lang="pl-PL" sz="2800" dirty="0" err="1" smtClean="0"/>
              <a:t>fixture</a:t>
            </a:r>
            <a:r>
              <a:rPr lang="pl-PL" sz="2800" dirty="0" smtClean="0"/>
              <a:t> dodany jest parametr </a:t>
            </a:r>
            <a:r>
              <a:rPr lang="pl-PL" sz="2800" i="1" dirty="0" err="1" smtClean="0"/>
              <a:t>params</a:t>
            </a:r>
            <a:endParaRPr lang="pl-PL" sz="2800" i="1" dirty="0" smtClean="0"/>
          </a:p>
          <a:p>
            <a:pPr>
              <a:lnSpc>
                <a:spcPct val="150000"/>
              </a:lnSpc>
              <a:buSzPct val="91000"/>
              <a:buFont typeface="Arial" pitchFamily="34" charset="0"/>
              <a:buChar char="•"/>
            </a:pPr>
            <a:r>
              <a:rPr lang="pl-PL" sz="2800" dirty="0" err="1" smtClean="0"/>
              <a:t>fixture</a:t>
            </a:r>
            <a:r>
              <a:rPr lang="pl-PL" sz="2800" i="1" dirty="0" smtClean="0"/>
              <a:t> </a:t>
            </a:r>
            <a:r>
              <a:rPr lang="pl-PL" sz="2800" dirty="0" smtClean="0"/>
              <a:t>zostanie wykonana dla każdej wartości parametrów </a:t>
            </a:r>
            <a:r>
              <a:rPr lang="pl-PL" sz="2800" i="1" dirty="0" err="1" smtClean="0"/>
              <a:t>params</a:t>
            </a:r>
            <a:endParaRPr lang="pl-PL" sz="2800" i="1" dirty="0" smtClean="0"/>
          </a:p>
          <a:p>
            <a:pPr>
              <a:lnSpc>
                <a:spcPct val="150000"/>
              </a:lnSpc>
              <a:buSzPct val="91000"/>
              <a:buFont typeface="Arial" pitchFamily="34" charset="0"/>
              <a:buChar char="•"/>
            </a:pPr>
            <a:r>
              <a:rPr lang="pl-PL" sz="2800" dirty="0" smtClean="0"/>
              <a:t>statyczna, a dynamiczna</a:t>
            </a:r>
          </a:p>
          <a:p>
            <a:pPr>
              <a:buSzPct val="91000"/>
              <a:buFont typeface="Arial" pitchFamily="34" charset="0"/>
              <a:buChar char="•"/>
            </a:pPr>
            <a:endParaRPr lang="pl-PL" sz="2800" dirty="0" smtClean="0"/>
          </a:p>
          <a:p>
            <a:pPr>
              <a:buFont typeface="Arial" pitchFamily="34" charset="0"/>
              <a:buChar char="•"/>
            </a:pPr>
            <a:endParaRPr lang="pl-PL" sz="2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0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SB OK (rgb)">
    <a:dk1>
      <a:srgbClr val="002C58"/>
    </a:dk1>
    <a:lt1>
      <a:srgbClr val="FFFFFF"/>
    </a:lt1>
    <a:dk2>
      <a:srgbClr val="4DC0E2"/>
    </a:dk2>
    <a:lt2>
      <a:srgbClr val="ACDCEB"/>
    </a:lt2>
    <a:accent1>
      <a:srgbClr val="DC4261"/>
    </a:accent1>
    <a:accent2>
      <a:srgbClr val="002243"/>
    </a:accent2>
    <a:accent3>
      <a:srgbClr val="003D7B"/>
    </a:accent3>
    <a:accent4>
      <a:srgbClr val="005AB3"/>
    </a:accent4>
    <a:accent5>
      <a:srgbClr val="0061C2"/>
    </a:accent5>
    <a:accent6>
      <a:srgbClr val="006B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396</Words>
  <Application>Microsoft Office PowerPoint</Application>
  <PresentationFormat>Niestandardowy</PresentationFormat>
  <Paragraphs>77</Paragraphs>
  <Slides>29</Slides>
  <Notes>6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0" baseType="lpstr">
      <vt:lpstr>Office Theme</vt:lpstr>
      <vt:lpstr>Łukasz Czarnecki, Paweł Jędrzejczak,                      Alicja Stendera, Bartosz Wagner   </vt:lpstr>
      <vt:lpstr>Pytest – co to ?</vt:lpstr>
      <vt:lpstr>Fixtures – funkcja Pytest</vt:lpstr>
      <vt:lpstr>Fabryki jako fixtures </vt:lpstr>
      <vt:lpstr>Fabryki jako fixtures </vt:lpstr>
      <vt:lpstr>Fabryki jako fixtures </vt:lpstr>
      <vt:lpstr>Fabryki jako fixtures </vt:lpstr>
      <vt:lpstr>Autouse</vt:lpstr>
      <vt:lpstr>Parametryzacja fixtures</vt:lpstr>
      <vt:lpstr>Parametryzacja fixtures</vt:lpstr>
      <vt:lpstr>Parametryzacja fixtures</vt:lpstr>
      <vt:lpstr>Parametryzacja fixtures</vt:lpstr>
      <vt:lpstr>Prezentacja programu PowerPoint</vt:lpstr>
      <vt:lpstr>Parametryzacja fixtures</vt:lpstr>
      <vt:lpstr>Nadpisywanie fixture (override)</vt:lpstr>
      <vt:lpstr>Nadpisywanie fixture na poziomie folderów (conftest) </vt:lpstr>
      <vt:lpstr>Nadpisywanie fixture na poziomie folderów (conftest)</vt:lpstr>
      <vt:lpstr>Nadpisywanie fixture na poziomie folderów (conftest)</vt:lpstr>
      <vt:lpstr>Nadpisywanie fixture na poziomie folderów (conftest)</vt:lpstr>
      <vt:lpstr>Fixtures a argumenty fixtures</vt:lpstr>
      <vt:lpstr>Współdzielenie instancji fixtures pomiędzy testami w zakresie modułów lub sesji (1)</vt:lpstr>
      <vt:lpstr>Współdzielenie instancji fixtures pomiędzy testami w zakresie modułów lub sesji (2)</vt:lpstr>
      <vt:lpstr>Prezentacja programu PowerPoint</vt:lpstr>
      <vt:lpstr>Fixtures a argumenty fixtures</vt:lpstr>
      <vt:lpstr>Współdzielenie instancji fixtures pomiędzy testami w zakresie modułów lub sesji </vt:lpstr>
      <vt:lpstr>Testy</vt:lpstr>
      <vt:lpstr>Współdzielenie instancji fixtures pomiędzy testami w zakresie modułu</vt:lpstr>
      <vt:lpstr>Brak współdzielenia instancji fixtures pomiędzy testami w zakresie modułu</vt:lpstr>
      <vt:lpstr>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TOSHIBA</cp:lastModifiedBy>
  <cp:revision>48</cp:revision>
  <dcterms:modified xsi:type="dcterms:W3CDTF">2019-05-30T13:18:26Z</dcterms:modified>
</cp:coreProperties>
</file>