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ia Cortes Cortes" initials="ACC" lastIdx="1" clrIdx="0">
    <p:extLst>
      <p:ext uri="{19B8F6BF-5375-455C-9EA6-DF929625EA0E}">
        <p15:presenceInfo xmlns:p15="http://schemas.microsoft.com/office/powerpoint/2012/main" userId="Alicia Cortes Co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11:53:48.02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8T16:26:03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58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84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9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1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DC0-F725-4B61-943D-5B7F671527C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8B1B51-F001-4FCE-9F7D-5C2042B6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2C2E-1D79-4D4D-8F66-7BB87578E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Spectral Density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8F5A-DB7D-465F-BA92-A19BCD9C4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Cosine-Tapered Window in the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215111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F21-E2A9-415E-A593-0201DB0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PSD at All Depths (1 day)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D521F0D-32E3-4C24-9622-FF261A4F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1512062"/>
            <a:ext cx="7480207" cy="53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5D8-72AF-4A5A-953D-3F45FC65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Power Spectral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E491-1346-4D5B-BD03-12C21AFD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17" y="1402080"/>
            <a:ext cx="10267995" cy="4509142"/>
          </a:xfrm>
        </p:spPr>
        <p:txBody>
          <a:bodyPr>
            <a:normAutofit/>
          </a:bodyPr>
          <a:lstStyle/>
          <a:p>
            <a:r>
              <a:rPr lang="en-US" sz="2000" dirty="0"/>
              <a:t>We are curious about </a:t>
            </a:r>
            <a:r>
              <a:rPr lang="en-US" sz="2000" b="1" dirty="0"/>
              <a:t>how much of the </a:t>
            </a:r>
            <a:r>
              <a:rPr lang="en-US" sz="2000" b="1" u="sng" dirty="0"/>
              <a:t>variance</a:t>
            </a:r>
            <a:r>
              <a:rPr lang="en-US" sz="2000" b="1" dirty="0"/>
              <a:t> </a:t>
            </a:r>
            <a:r>
              <a:rPr lang="en-US" sz="2000" dirty="0"/>
              <a:t>of a time series is associated with a </a:t>
            </a:r>
            <a:r>
              <a:rPr lang="en-US" sz="2000" b="1" i="1" dirty="0"/>
              <a:t>particular </a:t>
            </a:r>
            <a:r>
              <a:rPr lang="en-US" sz="2000" b="1" i="1" u="sng" dirty="0"/>
              <a:t>frequency</a:t>
            </a:r>
          </a:p>
          <a:p>
            <a:pPr lvl="1"/>
            <a:r>
              <a:rPr lang="en-US" sz="1800" b="1" dirty="0">
                <a:sym typeface="Wingdings" panose="05000000000000000000" pitchFamily="2" charset="2"/>
              </a:rPr>
              <a:t>Fast Fourier Transform: </a:t>
            </a:r>
            <a:r>
              <a:rPr lang="en-US" sz="1800" i="1" u="sng" dirty="0"/>
              <a:t>Break the signal into components of different frequencies </a:t>
            </a:r>
            <a:r>
              <a:rPr lang="en-US" sz="1800" dirty="0"/>
              <a:t>(e.g. sine and cosine waves)  - </a:t>
            </a:r>
            <a:r>
              <a:rPr lang="en-US" sz="1800" i="1" dirty="0"/>
              <a:t>The signal does not need to be physically like waves!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AF666-3CB9-4C3B-8A45-5945A60C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48" y="3267198"/>
            <a:ext cx="4515222" cy="274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63866-550E-4360-9016-9647E2220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4"/>
          <a:stretch/>
        </p:blipFill>
        <p:spPr>
          <a:xfrm>
            <a:off x="6869720" y="3235440"/>
            <a:ext cx="3727179" cy="299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18443-11E3-41F1-B21A-86C21F808EDD}"/>
              </a:ext>
            </a:extLst>
          </p:cNvPr>
          <p:cNvSpPr/>
          <p:nvPr/>
        </p:nvSpPr>
        <p:spPr>
          <a:xfrm>
            <a:off x="7916091" y="4772297"/>
            <a:ext cx="1001486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868B5F-5422-4766-8E7E-9DC0A0F4C004}"/>
                  </a:ext>
                </a:extLst>
              </p14:cNvPr>
              <p14:cNvContentPartPr/>
              <p14:nvPr/>
            </p14:nvContentPartPr>
            <p14:xfrm>
              <a:off x="7941771" y="423200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868B5F-5422-4766-8E7E-9DC0A0F4C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2771" y="42230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D43D079-D860-4541-967E-267170D0020F}"/>
              </a:ext>
            </a:extLst>
          </p:cNvPr>
          <p:cNvSpPr/>
          <p:nvPr/>
        </p:nvSpPr>
        <p:spPr>
          <a:xfrm>
            <a:off x="7794171" y="3640183"/>
            <a:ext cx="1637212" cy="146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E712409-789B-4268-8D8D-B9BC55A4ECD6}"/>
              </a:ext>
            </a:extLst>
          </p:cNvPr>
          <p:cNvSpPr/>
          <p:nvPr/>
        </p:nvSpPr>
        <p:spPr>
          <a:xfrm>
            <a:off x="7745831" y="3775321"/>
            <a:ext cx="2343491" cy="1746602"/>
          </a:xfrm>
          <a:custGeom>
            <a:avLst/>
            <a:gdLst>
              <a:gd name="connsiteX0" fmla="*/ 0 w 2343491"/>
              <a:gd name="connsiteY0" fmla="*/ 388065 h 1746602"/>
              <a:gd name="connsiteX1" fmla="*/ 130628 w 2343491"/>
              <a:gd name="connsiteY1" fmla="*/ 396773 h 1746602"/>
              <a:gd name="connsiteX2" fmla="*/ 182880 w 2343491"/>
              <a:gd name="connsiteY2" fmla="*/ 414190 h 1746602"/>
              <a:gd name="connsiteX3" fmla="*/ 330925 w 2343491"/>
              <a:gd name="connsiteY3" fmla="*/ 431608 h 1746602"/>
              <a:gd name="connsiteX4" fmla="*/ 357051 w 2343491"/>
              <a:gd name="connsiteY4" fmla="*/ 440316 h 1746602"/>
              <a:gd name="connsiteX5" fmla="*/ 435428 w 2343491"/>
              <a:gd name="connsiteY5" fmla="*/ 457733 h 1746602"/>
              <a:gd name="connsiteX6" fmla="*/ 496388 w 2343491"/>
              <a:gd name="connsiteY6" fmla="*/ 466442 h 1746602"/>
              <a:gd name="connsiteX7" fmla="*/ 592182 w 2343491"/>
              <a:gd name="connsiteY7" fmla="*/ 492568 h 1746602"/>
              <a:gd name="connsiteX8" fmla="*/ 644434 w 2343491"/>
              <a:gd name="connsiteY8" fmla="*/ 501276 h 1746602"/>
              <a:gd name="connsiteX9" fmla="*/ 714102 w 2343491"/>
              <a:gd name="connsiteY9" fmla="*/ 518693 h 1746602"/>
              <a:gd name="connsiteX10" fmla="*/ 775062 w 2343491"/>
              <a:gd name="connsiteY10" fmla="*/ 536110 h 1746602"/>
              <a:gd name="connsiteX11" fmla="*/ 801188 w 2343491"/>
              <a:gd name="connsiteY11" fmla="*/ 553528 h 1746602"/>
              <a:gd name="connsiteX12" fmla="*/ 853440 w 2343491"/>
              <a:gd name="connsiteY12" fmla="*/ 579653 h 1746602"/>
              <a:gd name="connsiteX13" fmla="*/ 862148 w 2343491"/>
              <a:gd name="connsiteY13" fmla="*/ 605779 h 1746602"/>
              <a:gd name="connsiteX14" fmla="*/ 888274 w 2343491"/>
              <a:gd name="connsiteY14" fmla="*/ 614488 h 1746602"/>
              <a:gd name="connsiteX15" fmla="*/ 940525 w 2343491"/>
              <a:gd name="connsiteY15" fmla="*/ 649322 h 1746602"/>
              <a:gd name="connsiteX16" fmla="*/ 992777 w 2343491"/>
              <a:gd name="connsiteY16" fmla="*/ 666739 h 1746602"/>
              <a:gd name="connsiteX17" fmla="*/ 1018902 w 2343491"/>
              <a:gd name="connsiteY17" fmla="*/ 675448 h 1746602"/>
              <a:gd name="connsiteX18" fmla="*/ 1036320 w 2343491"/>
              <a:gd name="connsiteY18" fmla="*/ 692865 h 1746602"/>
              <a:gd name="connsiteX19" fmla="*/ 1062445 w 2343491"/>
              <a:gd name="connsiteY19" fmla="*/ 701573 h 1746602"/>
              <a:gd name="connsiteX20" fmla="*/ 1071154 w 2343491"/>
              <a:gd name="connsiteY20" fmla="*/ 727699 h 1746602"/>
              <a:gd name="connsiteX21" fmla="*/ 1097280 w 2343491"/>
              <a:gd name="connsiteY21" fmla="*/ 745116 h 1746602"/>
              <a:gd name="connsiteX22" fmla="*/ 1114697 w 2343491"/>
              <a:gd name="connsiteY22" fmla="*/ 771242 h 1746602"/>
              <a:gd name="connsiteX23" fmla="*/ 1166948 w 2343491"/>
              <a:gd name="connsiteY23" fmla="*/ 788659 h 1746602"/>
              <a:gd name="connsiteX24" fmla="*/ 1219200 w 2343491"/>
              <a:gd name="connsiteY24" fmla="*/ 814785 h 1746602"/>
              <a:gd name="connsiteX25" fmla="*/ 1262742 w 2343491"/>
              <a:gd name="connsiteY25" fmla="*/ 858328 h 1746602"/>
              <a:gd name="connsiteX26" fmla="*/ 1280160 w 2343491"/>
              <a:gd name="connsiteY26" fmla="*/ 875745 h 1746602"/>
              <a:gd name="connsiteX27" fmla="*/ 1314994 w 2343491"/>
              <a:gd name="connsiteY27" fmla="*/ 919288 h 1746602"/>
              <a:gd name="connsiteX28" fmla="*/ 1341120 w 2343491"/>
              <a:gd name="connsiteY28" fmla="*/ 927996 h 1746602"/>
              <a:gd name="connsiteX29" fmla="*/ 1393371 w 2343491"/>
              <a:gd name="connsiteY29" fmla="*/ 919288 h 1746602"/>
              <a:gd name="connsiteX30" fmla="*/ 1410788 w 2343491"/>
              <a:gd name="connsiteY30" fmla="*/ 901870 h 1746602"/>
              <a:gd name="connsiteX31" fmla="*/ 1436914 w 2343491"/>
              <a:gd name="connsiteY31" fmla="*/ 797368 h 1746602"/>
              <a:gd name="connsiteX32" fmla="*/ 1463040 w 2343491"/>
              <a:gd name="connsiteY32" fmla="*/ 814785 h 1746602"/>
              <a:gd name="connsiteX33" fmla="*/ 1471748 w 2343491"/>
              <a:gd name="connsiteY33" fmla="*/ 840910 h 1746602"/>
              <a:gd name="connsiteX34" fmla="*/ 1489165 w 2343491"/>
              <a:gd name="connsiteY34" fmla="*/ 858328 h 1746602"/>
              <a:gd name="connsiteX35" fmla="*/ 1515291 w 2343491"/>
              <a:gd name="connsiteY35" fmla="*/ 936705 h 1746602"/>
              <a:gd name="connsiteX36" fmla="*/ 1524000 w 2343491"/>
              <a:gd name="connsiteY36" fmla="*/ 962830 h 1746602"/>
              <a:gd name="connsiteX37" fmla="*/ 1541417 w 2343491"/>
              <a:gd name="connsiteY37" fmla="*/ 988956 h 1746602"/>
              <a:gd name="connsiteX38" fmla="*/ 1567542 w 2343491"/>
              <a:gd name="connsiteY38" fmla="*/ 1041208 h 1746602"/>
              <a:gd name="connsiteX39" fmla="*/ 1584960 w 2343491"/>
              <a:gd name="connsiteY39" fmla="*/ 1058625 h 1746602"/>
              <a:gd name="connsiteX40" fmla="*/ 1602377 w 2343491"/>
              <a:gd name="connsiteY40" fmla="*/ 1084750 h 1746602"/>
              <a:gd name="connsiteX41" fmla="*/ 1628502 w 2343491"/>
              <a:gd name="connsiteY41" fmla="*/ 1093459 h 1746602"/>
              <a:gd name="connsiteX42" fmla="*/ 1680754 w 2343491"/>
              <a:gd name="connsiteY42" fmla="*/ 1076042 h 1746602"/>
              <a:gd name="connsiteX43" fmla="*/ 1698171 w 2343491"/>
              <a:gd name="connsiteY43" fmla="*/ 1102168 h 1746602"/>
              <a:gd name="connsiteX44" fmla="*/ 1724297 w 2343491"/>
              <a:gd name="connsiteY44" fmla="*/ 1154419 h 1746602"/>
              <a:gd name="connsiteX45" fmla="*/ 1785257 w 2343491"/>
              <a:gd name="connsiteY45" fmla="*/ 1215379 h 1746602"/>
              <a:gd name="connsiteX46" fmla="*/ 1811382 w 2343491"/>
              <a:gd name="connsiteY46" fmla="*/ 1137002 h 1746602"/>
              <a:gd name="connsiteX47" fmla="*/ 1828800 w 2343491"/>
              <a:gd name="connsiteY47" fmla="*/ 1084750 h 1746602"/>
              <a:gd name="connsiteX48" fmla="*/ 1846217 w 2343491"/>
              <a:gd name="connsiteY48" fmla="*/ 1015082 h 1746602"/>
              <a:gd name="connsiteX49" fmla="*/ 1854925 w 2343491"/>
              <a:gd name="connsiteY49" fmla="*/ 988956 h 1746602"/>
              <a:gd name="connsiteX50" fmla="*/ 1863634 w 2343491"/>
              <a:gd name="connsiteY50" fmla="*/ 945413 h 1746602"/>
              <a:gd name="connsiteX51" fmla="*/ 1881051 w 2343491"/>
              <a:gd name="connsiteY51" fmla="*/ 762533 h 1746602"/>
              <a:gd name="connsiteX52" fmla="*/ 1889760 w 2343491"/>
              <a:gd name="connsiteY52" fmla="*/ 718990 h 1746602"/>
              <a:gd name="connsiteX53" fmla="*/ 1889760 w 2343491"/>
              <a:gd name="connsiteY53" fmla="*/ 4888 h 1746602"/>
              <a:gd name="connsiteX54" fmla="*/ 1907177 w 2343491"/>
              <a:gd name="connsiteY54" fmla="*/ 74556 h 1746602"/>
              <a:gd name="connsiteX55" fmla="*/ 1924594 w 2343491"/>
              <a:gd name="connsiteY55" fmla="*/ 152933 h 1746602"/>
              <a:gd name="connsiteX56" fmla="*/ 1950720 w 2343491"/>
              <a:gd name="connsiteY56" fmla="*/ 745116 h 1746602"/>
              <a:gd name="connsiteX57" fmla="*/ 1959428 w 2343491"/>
              <a:gd name="connsiteY57" fmla="*/ 797368 h 1746602"/>
              <a:gd name="connsiteX58" fmla="*/ 1968137 w 2343491"/>
              <a:gd name="connsiteY58" fmla="*/ 936705 h 1746602"/>
              <a:gd name="connsiteX59" fmla="*/ 1976845 w 2343491"/>
              <a:gd name="connsiteY59" fmla="*/ 1189253 h 1746602"/>
              <a:gd name="connsiteX60" fmla="*/ 1994262 w 2343491"/>
              <a:gd name="connsiteY60" fmla="*/ 1346008 h 1746602"/>
              <a:gd name="connsiteX61" fmla="*/ 2011680 w 2343491"/>
              <a:gd name="connsiteY61" fmla="*/ 1537596 h 1746602"/>
              <a:gd name="connsiteX62" fmla="*/ 2020388 w 2343491"/>
              <a:gd name="connsiteY62" fmla="*/ 1502762 h 1746602"/>
              <a:gd name="connsiteX63" fmla="*/ 2029097 w 2343491"/>
              <a:gd name="connsiteY63" fmla="*/ 1476636 h 1746602"/>
              <a:gd name="connsiteX64" fmla="*/ 2055222 w 2343491"/>
              <a:gd name="connsiteY64" fmla="*/ 1494053 h 1746602"/>
              <a:gd name="connsiteX65" fmla="*/ 2072640 w 2343491"/>
              <a:gd name="connsiteY65" fmla="*/ 1485345 h 1746602"/>
              <a:gd name="connsiteX66" fmla="*/ 2090057 w 2343491"/>
              <a:gd name="connsiteY66" fmla="*/ 1511470 h 1746602"/>
              <a:gd name="connsiteX67" fmla="*/ 2107474 w 2343491"/>
              <a:gd name="connsiteY67" fmla="*/ 1563722 h 1746602"/>
              <a:gd name="connsiteX68" fmla="*/ 2116182 w 2343491"/>
              <a:gd name="connsiteY68" fmla="*/ 1589848 h 1746602"/>
              <a:gd name="connsiteX69" fmla="*/ 2124891 w 2343491"/>
              <a:gd name="connsiteY69" fmla="*/ 1633390 h 1746602"/>
              <a:gd name="connsiteX70" fmla="*/ 2142308 w 2343491"/>
              <a:gd name="connsiteY70" fmla="*/ 1650808 h 1746602"/>
              <a:gd name="connsiteX71" fmla="*/ 2159725 w 2343491"/>
              <a:gd name="connsiteY71" fmla="*/ 1363425 h 1746602"/>
              <a:gd name="connsiteX72" fmla="*/ 2151017 w 2343491"/>
              <a:gd name="connsiteY72" fmla="*/ 692865 h 1746602"/>
              <a:gd name="connsiteX73" fmla="*/ 2159725 w 2343491"/>
              <a:gd name="connsiteY73" fmla="*/ 344522 h 1746602"/>
              <a:gd name="connsiteX74" fmla="*/ 2177142 w 2343491"/>
              <a:gd name="connsiteY74" fmla="*/ 222602 h 1746602"/>
              <a:gd name="connsiteX75" fmla="*/ 2185851 w 2343491"/>
              <a:gd name="connsiteY75" fmla="*/ 170350 h 1746602"/>
              <a:gd name="connsiteX76" fmla="*/ 2203268 w 2343491"/>
              <a:gd name="connsiteY76" fmla="*/ 597070 h 1746602"/>
              <a:gd name="connsiteX77" fmla="*/ 2211977 w 2343491"/>
              <a:gd name="connsiteY77" fmla="*/ 631905 h 1746602"/>
              <a:gd name="connsiteX78" fmla="*/ 2220685 w 2343491"/>
              <a:gd name="connsiteY78" fmla="*/ 718990 h 1746602"/>
              <a:gd name="connsiteX79" fmla="*/ 2238102 w 2343491"/>
              <a:gd name="connsiteY79" fmla="*/ 945413 h 1746602"/>
              <a:gd name="connsiteX80" fmla="*/ 2246811 w 2343491"/>
              <a:gd name="connsiteY80" fmla="*/ 997665 h 1746602"/>
              <a:gd name="connsiteX81" fmla="*/ 2255520 w 2343491"/>
              <a:gd name="connsiteY81" fmla="*/ 1450510 h 1746602"/>
              <a:gd name="connsiteX82" fmla="*/ 2272937 w 2343491"/>
              <a:gd name="connsiteY82" fmla="*/ 1711768 h 1746602"/>
              <a:gd name="connsiteX83" fmla="*/ 2299062 w 2343491"/>
              <a:gd name="connsiteY83" fmla="*/ 1703059 h 1746602"/>
              <a:gd name="connsiteX84" fmla="*/ 2325188 w 2343491"/>
              <a:gd name="connsiteY84" fmla="*/ 1746602 h 1746602"/>
              <a:gd name="connsiteX85" fmla="*/ 2342605 w 2343491"/>
              <a:gd name="connsiteY85" fmla="*/ 1467928 h 1746602"/>
              <a:gd name="connsiteX86" fmla="*/ 2342605 w 2343491"/>
              <a:gd name="connsiteY86" fmla="*/ 1084750 h 174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343491" h="1746602">
                <a:moveTo>
                  <a:pt x="0" y="388065"/>
                </a:moveTo>
                <a:cubicBezTo>
                  <a:pt x="43543" y="390968"/>
                  <a:pt x="87427" y="390602"/>
                  <a:pt x="130628" y="396773"/>
                </a:cubicBezTo>
                <a:cubicBezTo>
                  <a:pt x="148803" y="399369"/>
                  <a:pt x="164633" y="412162"/>
                  <a:pt x="182880" y="414190"/>
                </a:cubicBezTo>
                <a:cubicBezTo>
                  <a:pt x="284517" y="425484"/>
                  <a:pt x="235174" y="419638"/>
                  <a:pt x="330925" y="431608"/>
                </a:cubicBezTo>
                <a:cubicBezTo>
                  <a:pt x="339634" y="434511"/>
                  <a:pt x="348225" y="437794"/>
                  <a:pt x="357051" y="440316"/>
                </a:cubicBezTo>
                <a:cubicBezTo>
                  <a:pt x="378982" y="446582"/>
                  <a:pt x="413864" y="454139"/>
                  <a:pt x="435428" y="457733"/>
                </a:cubicBezTo>
                <a:cubicBezTo>
                  <a:pt x="455675" y="461107"/>
                  <a:pt x="476068" y="463539"/>
                  <a:pt x="496388" y="466442"/>
                </a:cubicBezTo>
                <a:cubicBezTo>
                  <a:pt x="530151" y="477696"/>
                  <a:pt x="552911" y="486023"/>
                  <a:pt x="592182" y="492568"/>
                </a:cubicBezTo>
                <a:cubicBezTo>
                  <a:pt x="609599" y="495471"/>
                  <a:pt x="627168" y="497576"/>
                  <a:pt x="644434" y="501276"/>
                </a:cubicBezTo>
                <a:cubicBezTo>
                  <a:pt x="667840" y="506291"/>
                  <a:pt x="690879" y="512887"/>
                  <a:pt x="714102" y="518693"/>
                </a:cubicBezTo>
                <a:cubicBezTo>
                  <a:pt x="757840" y="529628"/>
                  <a:pt x="737584" y="523618"/>
                  <a:pt x="775062" y="536110"/>
                </a:cubicBezTo>
                <a:cubicBezTo>
                  <a:pt x="783771" y="541916"/>
                  <a:pt x="791826" y="548847"/>
                  <a:pt x="801188" y="553528"/>
                </a:cubicBezTo>
                <a:cubicBezTo>
                  <a:pt x="873307" y="589588"/>
                  <a:pt x="778557" y="529732"/>
                  <a:pt x="853440" y="579653"/>
                </a:cubicBezTo>
                <a:cubicBezTo>
                  <a:pt x="856343" y="588362"/>
                  <a:pt x="855657" y="599288"/>
                  <a:pt x="862148" y="605779"/>
                </a:cubicBezTo>
                <a:cubicBezTo>
                  <a:pt x="868639" y="612270"/>
                  <a:pt x="880249" y="610030"/>
                  <a:pt x="888274" y="614488"/>
                </a:cubicBezTo>
                <a:cubicBezTo>
                  <a:pt x="906572" y="624654"/>
                  <a:pt x="920667" y="642703"/>
                  <a:pt x="940525" y="649322"/>
                </a:cubicBezTo>
                <a:lnTo>
                  <a:pt x="992777" y="666739"/>
                </a:lnTo>
                <a:lnTo>
                  <a:pt x="1018902" y="675448"/>
                </a:lnTo>
                <a:cubicBezTo>
                  <a:pt x="1024708" y="681254"/>
                  <a:pt x="1029279" y="688641"/>
                  <a:pt x="1036320" y="692865"/>
                </a:cubicBezTo>
                <a:cubicBezTo>
                  <a:pt x="1044191" y="697588"/>
                  <a:pt x="1055954" y="695082"/>
                  <a:pt x="1062445" y="701573"/>
                </a:cubicBezTo>
                <a:cubicBezTo>
                  <a:pt x="1068936" y="708064"/>
                  <a:pt x="1065419" y="720531"/>
                  <a:pt x="1071154" y="727699"/>
                </a:cubicBezTo>
                <a:cubicBezTo>
                  <a:pt x="1077692" y="735872"/>
                  <a:pt x="1088571" y="739310"/>
                  <a:pt x="1097280" y="745116"/>
                </a:cubicBezTo>
                <a:cubicBezTo>
                  <a:pt x="1103086" y="753825"/>
                  <a:pt x="1105821" y="765695"/>
                  <a:pt x="1114697" y="771242"/>
                </a:cubicBezTo>
                <a:cubicBezTo>
                  <a:pt x="1130265" y="780972"/>
                  <a:pt x="1149531" y="782853"/>
                  <a:pt x="1166948" y="788659"/>
                </a:cubicBezTo>
                <a:cubicBezTo>
                  <a:pt x="1191612" y="796880"/>
                  <a:pt x="1198424" y="796606"/>
                  <a:pt x="1219200" y="814785"/>
                </a:cubicBezTo>
                <a:cubicBezTo>
                  <a:pt x="1234647" y="828302"/>
                  <a:pt x="1248228" y="843814"/>
                  <a:pt x="1262742" y="858328"/>
                </a:cubicBezTo>
                <a:cubicBezTo>
                  <a:pt x="1268548" y="864134"/>
                  <a:pt x="1275605" y="868913"/>
                  <a:pt x="1280160" y="875745"/>
                </a:cubicBezTo>
                <a:cubicBezTo>
                  <a:pt x="1288069" y="887609"/>
                  <a:pt x="1301208" y="911017"/>
                  <a:pt x="1314994" y="919288"/>
                </a:cubicBezTo>
                <a:cubicBezTo>
                  <a:pt x="1322865" y="924011"/>
                  <a:pt x="1332411" y="925093"/>
                  <a:pt x="1341120" y="927996"/>
                </a:cubicBezTo>
                <a:cubicBezTo>
                  <a:pt x="1358537" y="925093"/>
                  <a:pt x="1376838" y="925488"/>
                  <a:pt x="1393371" y="919288"/>
                </a:cubicBezTo>
                <a:cubicBezTo>
                  <a:pt x="1401059" y="916405"/>
                  <a:pt x="1407116" y="909214"/>
                  <a:pt x="1410788" y="901870"/>
                </a:cubicBezTo>
                <a:cubicBezTo>
                  <a:pt x="1428038" y="867369"/>
                  <a:pt x="1430717" y="834546"/>
                  <a:pt x="1436914" y="797368"/>
                </a:cubicBezTo>
                <a:cubicBezTo>
                  <a:pt x="1445623" y="803174"/>
                  <a:pt x="1456502" y="806612"/>
                  <a:pt x="1463040" y="814785"/>
                </a:cubicBezTo>
                <a:cubicBezTo>
                  <a:pt x="1468774" y="821953"/>
                  <a:pt x="1467025" y="833039"/>
                  <a:pt x="1471748" y="840910"/>
                </a:cubicBezTo>
                <a:cubicBezTo>
                  <a:pt x="1475972" y="847951"/>
                  <a:pt x="1483359" y="852522"/>
                  <a:pt x="1489165" y="858328"/>
                </a:cubicBezTo>
                <a:lnTo>
                  <a:pt x="1515291" y="936705"/>
                </a:lnTo>
                <a:cubicBezTo>
                  <a:pt x="1518194" y="945413"/>
                  <a:pt x="1518908" y="955192"/>
                  <a:pt x="1524000" y="962830"/>
                </a:cubicBezTo>
                <a:lnTo>
                  <a:pt x="1541417" y="988956"/>
                </a:lnTo>
                <a:cubicBezTo>
                  <a:pt x="1550614" y="1016550"/>
                  <a:pt x="1548249" y="1017092"/>
                  <a:pt x="1567542" y="1041208"/>
                </a:cubicBezTo>
                <a:cubicBezTo>
                  <a:pt x="1572671" y="1047619"/>
                  <a:pt x="1579831" y="1052214"/>
                  <a:pt x="1584960" y="1058625"/>
                </a:cubicBezTo>
                <a:cubicBezTo>
                  <a:pt x="1591498" y="1066798"/>
                  <a:pt x="1594204" y="1078212"/>
                  <a:pt x="1602377" y="1084750"/>
                </a:cubicBezTo>
                <a:cubicBezTo>
                  <a:pt x="1609545" y="1090484"/>
                  <a:pt x="1619794" y="1090556"/>
                  <a:pt x="1628502" y="1093459"/>
                </a:cubicBezTo>
                <a:cubicBezTo>
                  <a:pt x="1645919" y="1087653"/>
                  <a:pt x="1670570" y="1060766"/>
                  <a:pt x="1680754" y="1076042"/>
                </a:cubicBezTo>
                <a:cubicBezTo>
                  <a:pt x="1686560" y="1084751"/>
                  <a:pt x="1693490" y="1092807"/>
                  <a:pt x="1698171" y="1102168"/>
                </a:cubicBezTo>
                <a:cubicBezTo>
                  <a:pt x="1734227" y="1174278"/>
                  <a:pt x="1674382" y="1079544"/>
                  <a:pt x="1724297" y="1154419"/>
                </a:cubicBezTo>
                <a:cubicBezTo>
                  <a:pt x="1746395" y="1220712"/>
                  <a:pt x="1723711" y="1203069"/>
                  <a:pt x="1785257" y="1215379"/>
                </a:cubicBezTo>
                <a:cubicBezTo>
                  <a:pt x="1818582" y="1348680"/>
                  <a:pt x="1793177" y="1276576"/>
                  <a:pt x="1811382" y="1137002"/>
                </a:cubicBezTo>
                <a:cubicBezTo>
                  <a:pt x="1813757" y="1118797"/>
                  <a:pt x="1824347" y="1102561"/>
                  <a:pt x="1828800" y="1084750"/>
                </a:cubicBezTo>
                <a:cubicBezTo>
                  <a:pt x="1834606" y="1061527"/>
                  <a:pt x="1838648" y="1037791"/>
                  <a:pt x="1846217" y="1015082"/>
                </a:cubicBezTo>
                <a:cubicBezTo>
                  <a:pt x="1849120" y="1006373"/>
                  <a:pt x="1852699" y="997862"/>
                  <a:pt x="1854925" y="988956"/>
                </a:cubicBezTo>
                <a:cubicBezTo>
                  <a:pt x="1858515" y="974596"/>
                  <a:pt x="1860731" y="959927"/>
                  <a:pt x="1863634" y="945413"/>
                </a:cubicBezTo>
                <a:cubicBezTo>
                  <a:pt x="1867841" y="894926"/>
                  <a:pt x="1873508" y="815332"/>
                  <a:pt x="1881051" y="762533"/>
                </a:cubicBezTo>
                <a:cubicBezTo>
                  <a:pt x="1883144" y="747880"/>
                  <a:pt x="1886857" y="733504"/>
                  <a:pt x="1889760" y="718990"/>
                </a:cubicBezTo>
                <a:cubicBezTo>
                  <a:pt x="1864615" y="442409"/>
                  <a:pt x="1866287" y="497823"/>
                  <a:pt x="1889760" y="4888"/>
                </a:cubicBezTo>
                <a:cubicBezTo>
                  <a:pt x="1890899" y="-19022"/>
                  <a:pt x="1901371" y="51333"/>
                  <a:pt x="1907177" y="74556"/>
                </a:cubicBezTo>
                <a:cubicBezTo>
                  <a:pt x="1919473" y="123740"/>
                  <a:pt x="1913540" y="97665"/>
                  <a:pt x="1924594" y="152933"/>
                </a:cubicBezTo>
                <a:cubicBezTo>
                  <a:pt x="1927014" y="264282"/>
                  <a:pt x="1924897" y="590166"/>
                  <a:pt x="1950720" y="745116"/>
                </a:cubicBezTo>
                <a:lnTo>
                  <a:pt x="1959428" y="797368"/>
                </a:lnTo>
                <a:cubicBezTo>
                  <a:pt x="1962331" y="843814"/>
                  <a:pt x="1966071" y="890215"/>
                  <a:pt x="1968137" y="936705"/>
                </a:cubicBezTo>
                <a:cubicBezTo>
                  <a:pt x="1971877" y="1020855"/>
                  <a:pt x="1972531" y="1105131"/>
                  <a:pt x="1976845" y="1189253"/>
                </a:cubicBezTo>
                <a:cubicBezTo>
                  <a:pt x="1982094" y="1291619"/>
                  <a:pt x="1986579" y="1253815"/>
                  <a:pt x="1994262" y="1346008"/>
                </a:cubicBezTo>
                <a:cubicBezTo>
                  <a:pt x="2010611" y="1542196"/>
                  <a:pt x="1992839" y="1424558"/>
                  <a:pt x="2011680" y="1537596"/>
                </a:cubicBezTo>
                <a:cubicBezTo>
                  <a:pt x="2014583" y="1525985"/>
                  <a:pt x="2017100" y="1514270"/>
                  <a:pt x="2020388" y="1502762"/>
                </a:cubicBezTo>
                <a:cubicBezTo>
                  <a:pt x="2022910" y="1493935"/>
                  <a:pt x="2020191" y="1478863"/>
                  <a:pt x="2029097" y="1476636"/>
                </a:cubicBezTo>
                <a:cubicBezTo>
                  <a:pt x="2039251" y="1474097"/>
                  <a:pt x="2046514" y="1488247"/>
                  <a:pt x="2055222" y="1494053"/>
                </a:cubicBezTo>
                <a:cubicBezTo>
                  <a:pt x="2075823" y="1576453"/>
                  <a:pt x="2051317" y="1499561"/>
                  <a:pt x="2072640" y="1485345"/>
                </a:cubicBezTo>
                <a:cubicBezTo>
                  <a:pt x="2081348" y="1479539"/>
                  <a:pt x="2084251" y="1502762"/>
                  <a:pt x="2090057" y="1511470"/>
                </a:cubicBezTo>
                <a:lnTo>
                  <a:pt x="2107474" y="1563722"/>
                </a:lnTo>
                <a:cubicBezTo>
                  <a:pt x="2110377" y="1572431"/>
                  <a:pt x="2114382" y="1580847"/>
                  <a:pt x="2116182" y="1589848"/>
                </a:cubicBezTo>
                <a:cubicBezTo>
                  <a:pt x="2119085" y="1604362"/>
                  <a:pt x="2119060" y="1619785"/>
                  <a:pt x="2124891" y="1633390"/>
                </a:cubicBezTo>
                <a:cubicBezTo>
                  <a:pt x="2128125" y="1640937"/>
                  <a:pt x="2136502" y="1645002"/>
                  <a:pt x="2142308" y="1650808"/>
                </a:cubicBezTo>
                <a:cubicBezTo>
                  <a:pt x="2183292" y="1773750"/>
                  <a:pt x="2159725" y="1712995"/>
                  <a:pt x="2159725" y="1363425"/>
                </a:cubicBezTo>
                <a:cubicBezTo>
                  <a:pt x="2159725" y="1139886"/>
                  <a:pt x="2153920" y="916385"/>
                  <a:pt x="2151017" y="692865"/>
                </a:cubicBezTo>
                <a:cubicBezTo>
                  <a:pt x="2153920" y="576751"/>
                  <a:pt x="2154988" y="460576"/>
                  <a:pt x="2159725" y="344522"/>
                </a:cubicBezTo>
                <a:cubicBezTo>
                  <a:pt x="2162278" y="281982"/>
                  <a:pt x="2167666" y="274720"/>
                  <a:pt x="2177142" y="222602"/>
                </a:cubicBezTo>
                <a:cubicBezTo>
                  <a:pt x="2180301" y="205229"/>
                  <a:pt x="2182948" y="187767"/>
                  <a:pt x="2185851" y="170350"/>
                </a:cubicBezTo>
                <a:cubicBezTo>
                  <a:pt x="2188305" y="270976"/>
                  <a:pt x="2181136" y="464276"/>
                  <a:pt x="2203268" y="597070"/>
                </a:cubicBezTo>
                <a:cubicBezTo>
                  <a:pt x="2205236" y="608876"/>
                  <a:pt x="2209074" y="620293"/>
                  <a:pt x="2211977" y="631905"/>
                </a:cubicBezTo>
                <a:cubicBezTo>
                  <a:pt x="2214880" y="660933"/>
                  <a:pt x="2218262" y="689918"/>
                  <a:pt x="2220685" y="718990"/>
                </a:cubicBezTo>
                <a:cubicBezTo>
                  <a:pt x="2225251" y="773784"/>
                  <a:pt x="2231702" y="887809"/>
                  <a:pt x="2238102" y="945413"/>
                </a:cubicBezTo>
                <a:cubicBezTo>
                  <a:pt x="2240052" y="962963"/>
                  <a:pt x="2243908" y="980248"/>
                  <a:pt x="2246811" y="997665"/>
                </a:cubicBezTo>
                <a:cubicBezTo>
                  <a:pt x="2249714" y="1148613"/>
                  <a:pt x="2251650" y="1299583"/>
                  <a:pt x="2255520" y="1450510"/>
                </a:cubicBezTo>
                <a:cubicBezTo>
                  <a:pt x="2261283" y="1675274"/>
                  <a:pt x="2246448" y="1605816"/>
                  <a:pt x="2272937" y="1711768"/>
                </a:cubicBezTo>
                <a:cubicBezTo>
                  <a:pt x="2281645" y="1708865"/>
                  <a:pt x="2290061" y="1701259"/>
                  <a:pt x="2299062" y="1703059"/>
                </a:cubicBezTo>
                <a:cubicBezTo>
                  <a:pt x="2316141" y="1706475"/>
                  <a:pt x="2321520" y="1735597"/>
                  <a:pt x="2325188" y="1746602"/>
                </a:cubicBezTo>
                <a:cubicBezTo>
                  <a:pt x="2333406" y="1647993"/>
                  <a:pt x="2340997" y="1570875"/>
                  <a:pt x="2342605" y="1467928"/>
                </a:cubicBezTo>
                <a:cubicBezTo>
                  <a:pt x="2344600" y="1340218"/>
                  <a:pt x="2342605" y="1212476"/>
                  <a:pt x="2342605" y="108475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5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56F0-B049-4263-A3CF-49AB5CC8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006" y="624110"/>
            <a:ext cx="6061166" cy="1280890"/>
          </a:xfrm>
        </p:spPr>
        <p:txBody>
          <a:bodyPr>
            <a:normAutofit/>
          </a:bodyPr>
          <a:lstStyle/>
          <a:p>
            <a:r>
              <a:rPr lang="en-US" b="1" dirty="0"/>
              <a:t>But Before FFT … Let’s Prepare the Time Series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8FFF5-A5FE-4F3C-A4C4-A755DFED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17" y="2133600"/>
            <a:ext cx="5042263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Define the “</a:t>
            </a:r>
            <a:r>
              <a:rPr lang="en-US" b="1" dirty="0"/>
              <a:t>window</a:t>
            </a:r>
            <a:r>
              <a:rPr lang="en-US" dirty="0"/>
              <a:t>” or “band” of interest (b-c)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De-trend</a:t>
            </a:r>
            <a:r>
              <a:rPr lang="en-US" dirty="0"/>
              <a:t> (i.e. remove the mean value) the clipped window, and assume your time series to be periodic (d-e)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Smooth</a:t>
            </a:r>
            <a:r>
              <a:rPr lang="en-US" dirty="0"/>
              <a:t> the edges of the clipped time series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u="sng" dirty="0">
                <a:sym typeface="Wingdings" panose="05000000000000000000" pitchFamily="2" charset="2"/>
              </a:rPr>
              <a:t>Cosine-tapered window </a:t>
            </a:r>
            <a:r>
              <a:rPr lang="en-US" dirty="0">
                <a:sym typeface="Wingdings" panose="05000000000000000000" pitchFamily="2" charset="2"/>
              </a:rPr>
              <a:t>(f-g)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8B38-D3E9-4496-A8D6-30F2FD66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76" y="0"/>
            <a:ext cx="4530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21E8-073C-49EC-900A-FA1AD62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OpPSD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D813-F0A9-43CE-875D-20D6E041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63" y="1480457"/>
            <a:ext cx="10119949" cy="4430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        [PSD, CLV] = </a:t>
            </a:r>
            <a:r>
              <a:rPr lang="en-US" sz="2600" b="1" dirty="0" err="1"/>
              <a:t>OpPSD</a:t>
            </a:r>
            <a:r>
              <a:rPr lang="en-US" sz="2600" b="1" dirty="0"/>
              <a:t>(t,series,window,p1,p2,    p3,  CL, PPLOT)</a:t>
            </a:r>
          </a:p>
          <a:p>
            <a:pPr marL="0" indent="0">
              <a:buNone/>
            </a:pPr>
            <a:r>
              <a:rPr lang="en-US" sz="2600" b="1" dirty="0"/>
              <a:t>        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[PSD,~]    =  </a:t>
            </a:r>
            <a:r>
              <a:rPr lang="nb-NO" sz="2600" b="1" dirty="0">
                <a:solidFill>
                  <a:schemeClr val="bg2">
                    <a:lumMod val="50000"/>
                  </a:schemeClr>
                </a:solidFill>
              </a:rPr>
              <a:t>OpPSD (dt, tmp,     1,        1,16,1.0905, 1,      1)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- t:                         sampling interval in seconds (time vector)</a:t>
            </a:r>
          </a:p>
          <a:p>
            <a:pPr marL="457200" lvl="1" indent="0">
              <a:buNone/>
            </a:pPr>
            <a:r>
              <a:rPr lang="en-US" dirty="0"/>
              <a:t>- series:                 time series (variable vector)</a:t>
            </a:r>
          </a:p>
          <a:p>
            <a:pPr marL="457200" lvl="1" indent="0">
              <a:buNone/>
            </a:pPr>
            <a:r>
              <a:rPr lang="en-US" dirty="0"/>
              <a:t>- window:             0 no window</a:t>
            </a:r>
          </a:p>
          <a:p>
            <a:pPr marL="914400" lvl="2" indent="0">
              <a:buNone/>
            </a:pPr>
            <a:r>
              <a:rPr lang="en-US" dirty="0"/>
              <a:t>                        </a:t>
            </a:r>
            <a:r>
              <a:rPr lang="en-US" b="1" dirty="0"/>
              <a:t>1 cosine taper window</a:t>
            </a:r>
          </a:p>
          <a:p>
            <a:pPr marL="914400" lvl="2" indent="0">
              <a:buNone/>
            </a:pPr>
            <a:r>
              <a:rPr lang="en-US" dirty="0"/>
              <a:t>                        2 </a:t>
            </a:r>
            <a:r>
              <a:rPr lang="en-US" dirty="0" err="1"/>
              <a:t>hanning</a:t>
            </a:r>
            <a:r>
              <a:rPr lang="en-US" dirty="0"/>
              <a:t> window (less smoothing of the edges)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dirty="0"/>
              <a:t>IF p1 &gt;  0 ==&gt; average in frequency domain (</a:t>
            </a:r>
            <a:r>
              <a:rPr lang="en-US" b="1" dirty="0" err="1"/>
              <a:t>minB,maxB,ratio</a:t>
            </a:r>
            <a:r>
              <a:rPr lang="en-US" b="1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minB</a:t>
            </a:r>
            <a:r>
              <a:rPr lang="en-US" dirty="0"/>
              <a:t> = p1:  minimum band</a:t>
            </a:r>
          </a:p>
          <a:p>
            <a:pPr marL="457200" lvl="1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maxB</a:t>
            </a:r>
            <a:r>
              <a:rPr lang="en-US" dirty="0"/>
              <a:t> = p2:  maximum band</a:t>
            </a:r>
          </a:p>
          <a:p>
            <a:pPr marL="457200" lvl="1" indent="0">
              <a:buNone/>
            </a:pPr>
            <a:r>
              <a:rPr lang="en-US" dirty="0"/>
              <a:t>                           ratio= p3:  rate of band increase</a:t>
            </a:r>
          </a:p>
          <a:p>
            <a:pPr marL="457200" lvl="1" indent="0">
              <a:buNone/>
            </a:pPr>
            <a:r>
              <a:rPr lang="en-US" dirty="0"/>
              <a:t>		        w = length(</a:t>
            </a:r>
            <a:r>
              <a:rPr lang="en-US" dirty="0" err="1"/>
              <a:t>serie</a:t>
            </a:r>
            <a:r>
              <a:rPr lang="en-US" dirty="0"/>
              <a:t>); </a:t>
            </a:r>
            <a:r>
              <a:rPr lang="en-US" dirty="0" err="1"/>
              <a:t>TAvg</a:t>
            </a:r>
            <a:r>
              <a:rPr lang="en-US" dirty="0"/>
              <a:t>  = 1;</a:t>
            </a:r>
          </a:p>
          <a:p>
            <a:pPr marL="457200" lvl="1" indent="0">
              <a:buNone/>
            </a:pPr>
            <a:r>
              <a:rPr lang="en-US" dirty="0"/>
              <a:t>  - CL:                 </a:t>
            </a:r>
            <a:r>
              <a:rPr lang="en-US" dirty="0" err="1"/>
              <a:t>confidency</a:t>
            </a:r>
            <a:r>
              <a:rPr lang="en-US" dirty="0"/>
              <a:t> level option (CL=1 means conf. level stored)</a:t>
            </a:r>
          </a:p>
          <a:p>
            <a:pPr marL="457200" lvl="1" indent="0">
              <a:buNone/>
            </a:pPr>
            <a:r>
              <a:rPr lang="en-US" dirty="0"/>
              <a:t>  - PPLOT:           0 means no plot &amp; 1 generates plot</a:t>
            </a:r>
          </a:p>
        </p:txBody>
      </p:sp>
    </p:spTree>
    <p:extLst>
      <p:ext uri="{BB962C8B-B14F-4D97-AF65-F5344CB8AC3E}">
        <p14:creationId xmlns:p14="http://schemas.microsoft.com/office/powerpoint/2010/main" val="41221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B6FD-C7E1-4113-8BCC-6F8E835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14" y="406396"/>
            <a:ext cx="8911687" cy="1280890"/>
          </a:xfrm>
        </p:spPr>
        <p:txBody>
          <a:bodyPr/>
          <a:lstStyle/>
          <a:p>
            <a:r>
              <a:rPr lang="en-US" b="1" dirty="0"/>
              <a:t>Smoothing: Cosine Tapered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CF1E-467B-4A9A-AD77-C2944F04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0" y="1362891"/>
            <a:ext cx="10807927" cy="5164183"/>
          </a:xfrm>
        </p:spPr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US" sz="2900" dirty="0"/>
              <a:t>1.-   </a:t>
            </a:r>
            <a:r>
              <a:rPr lang="en-US" sz="2900" b="1" dirty="0"/>
              <a:t>Detrend</a:t>
            </a:r>
            <a:r>
              <a:rPr lang="en-US" sz="2900" dirty="0"/>
              <a:t> the time series: </a:t>
            </a:r>
          </a:p>
          <a:p>
            <a:pPr marL="0" lvl="1" indent="0">
              <a:buNone/>
            </a:pPr>
            <a:r>
              <a:rPr lang="it-IT" sz="1900" b="1" dirty="0"/>
              <a:t>		 </a:t>
            </a:r>
            <a:r>
              <a:rPr lang="it-IT" sz="2200" dirty="0"/>
              <a:t>dserie = (serie(index) - mean(serie(index)));</a:t>
            </a:r>
          </a:p>
          <a:p>
            <a:pPr marL="0" lvl="1" indent="0">
              <a:buNone/>
            </a:pPr>
            <a:endParaRPr lang="it-IT" sz="2200" dirty="0"/>
          </a:p>
          <a:p>
            <a:pPr marL="0" lvl="1" indent="0">
              <a:buNone/>
            </a:pPr>
            <a:r>
              <a:rPr lang="en-US" sz="2900" dirty="0"/>
              <a:t>2. -   Create an auxiliary function (h) to </a:t>
            </a:r>
            <a:r>
              <a:rPr lang="en-US" sz="2900" b="1" dirty="0"/>
              <a:t>smooth the edges of the time series </a:t>
            </a:r>
            <a:r>
              <a:rPr lang="en-US" sz="2900" dirty="0"/>
              <a:t>(factor = var0/var1 &gt; 1):</a:t>
            </a:r>
          </a:p>
          <a:p>
            <a:pPr marL="0" lvl="1" indent="0">
              <a:buNone/>
            </a:pPr>
            <a:endParaRPr lang="en-US" sz="2900" dirty="0"/>
          </a:p>
          <a:p>
            <a:pPr marL="800100" lvl="2" indent="0">
              <a:buNone/>
            </a:pPr>
            <a:r>
              <a:rPr lang="en-US" sz="2200" dirty="0"/>
              <a:t>    var0 = std(</a:t>
            </a:r>
            <a:r>
              <a:rPr lang="en-US" sz="2200" dirty="0" err="1"/>
              <a:t>dserie</a:t>
            </a:r>
            <a:r>
              <a:rPr lang="en-US" sz="2200" dirty="0"/>
              <a:t>)^2;</a:t>
            </a:r>
          </a:p>
          <a:p>
            <a:pPr marL="800100" lvl="2" indent="0">
              <a:buNone/>
            </a:pPr>
            <a:r>
              <a:rPr lang="en-US" sz="2200" dirty="0"/>
              <a:t>    h = ones(w,1);</a:t>
            </a:r>
          </a:p>
          <a:p>
            <a:pPr marL="800100" lvl="2" indent="0">
              <a:buNone/>
            </a:pPr>
            <a:r>
              <a:rPr lang="en-US" sz="2200" b="1" dirty="0"/>
              <a:t>    alfa = ceil(0.10*w);</a:t>
            </a:r>
          </a:p>
          <a:p>
            <a:pPr marL="800100" lvl="2" indent="0">
              <a:buNone/>
            </a:pPr>
            <a:r>
              <a:rPr lang="en-US" sz="2200" b="1" dirty="0"/>
              <a:t>    h(1:alfa) = 0.5*(1 - cos(pi*(1:alfa)/alfa));</a:t>
            </a:r>
          </a:p>
          <a:p>
            <a:pPr marL="800100" lvl="2" indent="0">
              <a:buNone/>
            </a:pPr>
            <a:r>
              <a:rPr lang="en-US" sz="2200" b="1" dirty="0"/>
              <a:t>    h((w-alfa):w) = 0.5*(1 - cos(pi*((w-alfa):w)/alfa));</a:t>
            </a:r>
          </a:p>
          <a:p>
            <a:pPr marL="800100" lvl="2" indent="0">
              <a:buNone/>
            </a:pPr>
            <a:r>
              <a:rPr lang="en-US" sz="2200" dirty="0"/>
              <a:t>    </a:t>
            </a:r>
            <a:r>
              <a:rPr lang="en-US" sz="2200" b="1" dirty="0" err="1"/>
              <a:t>dserie</a:t>
            </a:r>
            <a:r>
              <a:rPr lang="en-US" sz="2200" b="1" dirty="0"/>
              <a:t> = h.*</a:t>
            </a:r>
            <a:r>
              <a:rPr lang="en-US" sz="2200" b="1" dirty="0" err="1"/>
              <a:t>dserie</a:t>
            </a:r>
            <a:r>
              <a:rPr lang="en-US" sz="2200" b="1" dirty="0"/>
              <a:t>;</a:t>
            </a:r>
          </a:p>
          <a:p>
            <a:pPr marL="800100" lvl="2" indent="0">
              <a:buNone/>
            </a:pPr>
            <a:r>
              <a:rPr lang="en-US" sz="2200" dirty="0"/>
              <a:t>    var1 = std(</a:t>
            </a:r>
            <a:r>
              <a:rPr lang="en-US" sz="2200" dirty="0" err="1"/>
              <a:t>dserie</a:t>
            </a:r>
            <a:r>
              <a:rPr lang="en-US" sz="2200" dirty="0"/>
              <a:t>)^2; % The variance after the smoothing is reduced</a:t>
            </a:r>
          </a:p>
          <a:p>
            <a:pPr marL="800100" lvl="2" indent="0">
              <a:buNone/>
            </a:pPr>
            <a:r>
              <a:rPr lang="en-US" sz="2200" dirty="0"/>
              <a:t>    </a:t>
            </a:r>
            <a:r>
              <a:rPr lang="en-US" sz="2200" b="1" dirty="0"/>
              <a:t>factor = var0/var1; </a:t>
            </a:r>
            <a:r>
              <a:rPr lang="en-US" sz="2200" dirty="0"/>
              <a:t>% e.g. 1.04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2900" dirty="0"/>
              <a:t>3.-   Compute the </a:t>
            </a:r>
            <a:r>
              <a:rPr lang="en-US" sz="2900" b="1" dirty="0"/>
              <a:t>FFT and the PSD taking into account the “smoothing factor”</a:t>
            </a:r>
          </a:p>
          <a:p>
            <a:pPr marL="800100" lvl="2" indent="0">
              <a:buNone/>
            </a:pPr>
            <a:r>
              <a:rPr lang="en-US" sz="2000" b="1" dirty="0"/>
              <a:t>    X = </a:t>
            </a:r>
            <a:r>
              <a:rPr lang="en-US" sz="2000" b="1" dirty="0" err="1"/>
              <a:t>fft</a:t>
            </a:r>
            <a:r>
              <a:rPr lang="en-US" sz="2000" b="1" dirty="0"/>
              <a:t>(</a:t>
            </a:r>
            <a:r>
              <a:rPr lang="en-US" sz="2000" b="1" dirty="0" err="1"/>
              <a:t>dserie</a:t>
            </a:r>
            <a:r>
              <a:rPr lang="en-US" sz="2000" b="1" dirty="0"/>
              <a:t>); </a:t>
            </a:r>
            <a:r>
              <a:rPr lang="en-US" sz="2000" dirty="0"/>
              <a:t>% The one it has been modified</a:t>
            </a:r>
          </a:p>
          <a:p>
            <a:pPr marL="800100" lvl="2" indent="0">
              <a:buNone/>
            </a:pPr>
            <a:r>
              <a:rPr lang="en-US" sz="2000" b="1" dirty="0"/>
              <a:t>    PSD = PSD + (factor*(abs(X).^2)/(w/t));</a:t>
            </a:r>
          </a:p>
        </p:txBody>
      </p:sp>
    </p:spTree>
    <p:extLst>
      <p:ext uri="{BB962C8B-B14F-4D97-AF65-F5344CB8AC3E}">
        <p14:creationId xmlns:p14="http://schemas.microsoft.com/office/powerpoint/2010/main" val="7341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A99C-A4B2-4475-95F2-0EC9442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Smoothing: Cosine Tapered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AD04-4F1A-4DEC-A499-459408CF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506583"/>
            <a:ext cx="9884818" cy="4404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4.-   </a:t>
            </a:r>
            <a:r>
              <a:rPr lang="en-US" b="1" dirty="0"/>
              <a:t>Smooth the computed PSD </a:t>
            </a:r>
            <a:r>
              <a:rPr lang="en-US" dirty="0"/>
              <a:t>using overlapped windows between </a:t>
            </a:r>
            <a:r>
              <a:rPr lang="en-US" dirty="0" err="1"/>
              <a:t>minB</a:t>
            </a:r>
            <a:r>
              <a:rPr lang="en-US" dirty="0"/>
              <a:t> and </a:t>
            </a:r>
            <a:r>
              <a:rPr lang="en-US" dirty="0" err="1"/>
              <a:t>maxB</a:t>
            </a:r>
            <a:r>
              <a:rPr lang="en-US" dirty="0"/>
              <a:t> defined by the “ratio”</a:t>
            </a:r>
          </a:p>
          <a:p>
            <a:pPr marL="0" indent="0">
              <a:buNone/>
            </a:pPr>
            <a:r>
              <a:rPr lang="en-US" b="1" dirty="0" err="1"/>
              <a:t>PSD_smooth</a:t>
            </a:r>
            <a:r>
              <a:rPr lang="en-US" b="1" dirty="0"/>
              <a:t> = </a:t>
            </a:r>
            <a:r>
              <a:rPr lang="en-US" b="1" dirty="0" err="1"/>
              <a:t>OpSmooth</a:t>
            </a:r>
            <a:r>
              <a:rPr lang="en-US" b="1" dirty="0"/>
              <a:t>(</a:t>
            </a:r>
            <a:r>
              <a:rPr lang="en-US" b="1" dirty="0" err="1"/>
              <a:t>PSD,minB,maxB,ratio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400050" lvl="1" indent="0">
              <a:buNone/>
            </a:pPr>
            <a:r>
              <a:rPr lang="en-US" dirty="0"/>
              <a:t>Band = round(</a:t>
            </a:r>
            <a:r>
              <a:rPr lang="en-US" dirty="0" err="1"/>
              <a:t>minB</a:t>
            </a:r>
            <a:r>
              <a:rPr lang="en-US" dirty="0"/>
              <a:t>*(abs(ratio)^(i-1)))</a:t>
            </a:r>
          </a:p>
          <a:p>
            <a:pPr marL="400050" lvl="1" indent="0">
              <a:buNone/>
            </a:pPr>
            <a:r>
              <a:rPr lang="en-US" dirty="0" err="1"/>
              <a:t>PSD_smooth</a:t>
            </a:r>
            <a:r>
              <a:rPr lang="en-US" dirty="0"/>
              <a:t> = sum(</a:t>
            </a:r>
            <a:r>
              <a:rPr lang="en-US" dirty="0" err="1"/>
              <a:t>serie</a:t>
            </a:r>
            <a:r>
              <a:rPr lang="en-US" dirty="0"/>
              <a:t>(</a:t>
            </a:r>
            <a:r>
              <a:rPr lang="en-US" dirty="0" err="1"/>
              <a:t>k:kl</a:t>
            </a:r>
            <a:r>
              <a:rPr lang="en-US" dirty="0"/>
              <a:t>,:))./Band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5.-   </a:t>
            </a:r>
            <a:r>
              <a:rPr lang="en-US" b="1" dirty="0"/>
              <a:t>Confidence limits </a:t>
            </a:r>
            <a:r>
              <a:rPr lang="en-US" dirty="0"/>
              <a:t>for the spectrum in terms of a chi-squared distribution (reliability of any spectral peaks)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CLV = </a:t>
            </a:r>
            <a:r>
              <a:rPr lang="en-US" b="1" dirty="0" err="1"/>
              <a:t>OpCLevel</a:t>
            </a:r>
            <a:r>
              <a:rPr lang="en-US" b="1" dirty="0"/>
              <a:t>([</a:t>
            </a:r>
            <a:r>
              <a:rPr lang="en-US" b="1" dirty="0" err="1"/>
              <a:t>PSD_smooth</a:t>
            </a:r>
            <a:r>
              <a:rPr lang="en-US" b="1" dirty="0"/>
              <a:t> Frequency])</a:t>
            </a:r>
          </a:p>
        </p:txBody>
      </p:sp>
    </p:spTree>
    <p:extLst>
      <p:ext uri="{BB962C8B-B14F-4D97-AF65-F5344CB8AC3E}">
        <p14:creationId xmlns:p14="http://schemas.microsoft.com/office/powerpoint/2010/main" val="24253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5733B-F06A-4C92-B7DC-59D7CDF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4" y="624110"/>
            <a:ext cx="9571308" cy="1280890"/>
          </a:xfrm>
        </p:spPr>
        <p:txBody>
          <a:bodyPr/>
          <a:lstStyle/>
          <a:p>
            <a:r>
              <a:rPr lang="en-US" b="1" dirty="0"/>
              <a:t>Clear Lake Temperature (summer 2019)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850E9D0-ED81-4B55-B3D3-4B424E3C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63"/>
            <a:ext cx="12192000" cy="3918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503A7C-7D50-467E-A219-486E20B1C3C3}"/>
              </a:ext>
            </a:extLst>
          </p:cNvPr>
          <p:cNvSpPr/>
          <p:nvPr/>
        </p:nvSpPr>
        <p:spPr>
          <a:xfrm>
            <a:off x="2508069" y="2090057"/>
            <a:ext cx="6470468" cy="2960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7A6-81C1-4BE4-AAC2-BBD4A75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0" y="624110"/>
            <a:ext cx="9545182" cy="1280890"/>
          </a:xfrm>
        </p:spPr>
        <p:txBody>
          <a:bodyPr/>
          <a:lstStyle/>
          <a:p>
            <a:r>
              <a:rPr lang="en-US" b="1" dirty="0"/>
              <a:t>Smoothing: Cosine Tapered Window (1-3)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88F70-9380-406B-92E0-AC8152E9C779}"/>
              </a:ext>
            </a:extLst>
          </p:cNvPr>
          <p:cNvSpPr/>
          <p:nvPr/>
        </p:nvSpPr>
        <p:spPr>
          <a:xfrm>
            <a:off x="2214878" y="3088291"/>
            <a:ext cx="37446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dirty="0"/>
              <a:t>1.-   </a:t>
            </a:r>
            <a:r>
              <a:rPr lang="en-US" b="1" dirty="0"/>
              <a:t>Detrend</a:t>
            </a:r>
            <a:r>
              <a:rPr lang="en-US" dirty="0"/>
              <a:t> the time series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2. -   Create an auxiliary function (h) to </a:t>
            </a:r>
            <a:r>
              <a:rPr lang="en-US" b="1" dirty="0"/>
              <a:t>smooth the edges of the time series </a:t>
            </a:r>
            <a:r>
              <a:rPr lang="en-US" dirty="0"/>
              <a:t>(factor = var0/var1 = 1.04)</a:t>
            </a:r>
          </a:p>
          <a:p>
            <a:pPr marL="0" lvl="1" indent="0">
              <a:buNone/>
            </a:pPr>
            <a:endParaRPr lang="en-US" b="1" dirty="0"/>
          </a:p>
          <a:p>
            <a:r>
              <a:rPr lang="en-US" dirty="0"/>
              <a:t>3.-   Compute the </a:t>
            </a:r>
            <a:r>
              <a:rPr lang="en-US" b="1" dirty="0"/>
              <a:t>FFT and the PSD considering the “smoothing factor”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39FC-B6AB-4212-A4AE-76CC3740DC4A}"/>
              </a:ext>
            </a:extLst>
          </p:cNvPr>
          <p:cNvSpPr txBox="1"/>
          <p:nvPr/>
        </p:nvSpPr>
        <p:spPr>
          <a:xfrm>
            <a:off x="807665" y="1535668"/>
            <a:ext cx="81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time series of temperature at ~ 10 m on day 171-1712…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4AC99-872A-4551-901B-F8984ABD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65" y="2147444"/>
            <a:ext cx="5788297" cy="43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230-CE2F-4E90-A584-B1804BD2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846" y="624110"/>
            <a:ext cx="9527765" cy="1280890"/>
          </a:xfrm>
        </p:spPr>
        <p:txBody>
          <a:bodyPr/>
          <a:lstStyle/>
          <a:p>
            <a:r>
              <a:rPr lang="en-US" b="1" dirty="0"/>
              <a:t>Smoothing: Cosine Tapered Window (4-5)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42D9B-5AA0-4909-A2FF-5AF8961B2416}"/>
              </a:ext>
            </a:extLst>
          </p:cNvPr>
          <p:cNvSpPr/>
          <p:nvPr/>
        </p:nvSpPr>
        <p:spPr>
          <a:xfrm>
            <a:off x="1328057" y="2025456"/>
            <a:ext cx="4644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4.-   </a:t>
            </a:r>
            <a:r>
              <a:rPr lang="en-US" b="1" dirty="0"/>
              <a:t>Smooth the computed PSD </a:t>
            </a:r>
            <a:r>
              <a:rPr lang="en-US" dirty="0"/>
              <a:t>using overlapped windows between </a:t>
            </a:r>
            <a:r>
              <a:rPr lang="en-US" dirty="0" err="1"/>
              <a:t>minB</a:t>
            </a:r>
            <a:r>
              <a:rPr lang="en-US" dirty="0"/>
              <a:t> and </a:t>
            </a:r>
            <a:r>
              <a:rPr lang="en-US" dirty="0" err="1"/>
              <a:t>maxB</a:t>
            </a:r>
            <a:r>
              <a:rPr lang="en-US" dirty="0"/>
              <a:t> defined by the “ratio” </a:t>
            </a:r>
          </a:p>
          <a:p>
            <a:endParaRPr lang="en-US" dirty="0"/>
          </a:p>
          <a:p>
            <a:r>
              <a:rPr lang="en-US" dirty="0"/>
              <a:t>5.-   </a:t>
            </a:r>
            <a:r>
              <a:rPr lang="en-US" b="1" dirty="0"/>
              <a:t>Confidence limits </a:t>
            </a:r>
            <a:r>
              <a:rPr lang="en-US" dirty="0"/>
              <a:t>for the spectrum in terms of a chi-squared distribution (reliability of any spectral peaks)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0D0C-C86E-4F9D-B6CD-F13758B3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0334"/>
            <a:ext cx="5496780" cy="5072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A4D3C-FDF5-4086-AB13-A25C5BA94B58}"/>
              </a:ext>
            </a:extLst>
          </p:cNvPr>
          <p:cNvSpPr txBox="1"/>
          <p:nvPr/>
        </p:nvSpPr>
        <p:spPr>
          <a:xfrm>
            <a:off x="6888480" y="1702291"/>
            <a:ext cx="24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Buoyancy freq. (N)</a:t>
            </a:r>
          </a:p>
          <a:p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FBF2C8-D3FD-4626-AC2C-E70849F3A916}"/>
              </a:ext>
            </a:extLst>
          </p:cNvPr>
          <p:cNvCxnSpPr/>
          <p:nvPr/>
        </p:nvCxnSpPr>
        <p:spPr>
          <a:xfrm>
            <a:off x="9100457" y="1905000"/>
            <a:ext cx="1262743" cy="8872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7311F-38C6-4D37-A909-DBDFBE484CA4}"/>
              </a:ext>
            </a:extLst>
          </p:cNvPr>
          <p:cNvCxnSpPr>
            <a:cxnSpLocks/>
          </p:cNvCxnSpPr>
          <p:nvPr/>
        </p:nvCxnSpPr>
        <p:spPr>
          <a:xfrm>
            <a:off x="7445321" y="2828241"/>
            <a:ext cx="3074125" cy="259797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C93A12-4F0B-44B0-8F78-0A7D3691AF44}"/>
              </a:ext>
            </a:extLst>
          </p:cNvPr>
          <p:cNvSpPr txBox="1"/>
          <p:nvPr/>
        </p:nvSpPr>
        <p:spPr>
          <a:xfrm>
            <a:off x="1227909" y="5084365"/>
            <a:ext cx="497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PSD to the right of N is not due to a seiche (turbulence)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the -½ slope of the PSD to identify reliable peaks (it could be -3/5)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4750F3-6093-467D-A175-10E94121C770}"/>
              </a:ext>
            </a:extLst>
          </p:cNvPr>
          <p:cNvGrpSpPr/>
          <p:nvPr/>
        </p:nvGrpSpPr>
        <p:grpSpPr>
          <a:xfrm>
            <a:off x="8706307" y="3170813"/>
            <a:ext cx="1656893" cy="831042"/>
            <a:chOff x="8706307" y="3170813"/>
            <a:chExt cx="1656893" cy="8310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73CBC-6328-41F5-B853-C4E125D40FEC}"/>
                </a:ext>
              </a:extLst>
            </p:cNvPr>
            <p:cNvSpPr txBox="1"/>
            <p:nvPr/>
          </p:nvSpPr>
          <p:spPr>
            <a:xfrm>
              <a:off x="9535886" y="3540145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min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06FD3-A4FF-4E0F-A71A-B2FAFE3BE8AB}"/>
                </a:ext>
              </a:extLst>
            </p:cNvPr>
            <p:cNvSpPr txBox="1"/>
            <p:nvPr/>
          </p:nvSpPr>
          <p:spPr>
            <a:xfrm>
              <a:off x="8706307" y="3170813"/>
              <a:ext cx="1025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min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AE1541-4C3E-4DEB-92A0-53A7BD707513}"/>
                </a:ext>
              </a:extLst>
            </p:cNvPr>
            <p:cNvSpPr/>
            <p:nvPr/>
          </p:nvSpPr>
          <p:spPr>
            <a:xfrm>
              <a:off x="8982384" y="3784993"/>
              <a:ext cx="118073" cy="1486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41E1B8-5358-48BC-8BB9-5DDB34C2F4E6}"/>
                </a:ext>
              </a:extLst>
            </p:cNvPr>
            <p:cNvSpPr/>
            <p:nvPr/>
          </p:nvSpPr>
          <p:spPr>
            <a:xfrm>
              <a:off x="9476849" y="3853185"/>
              <a:ext cx="118073" cy="1486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2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1066</TotalTime>
  <Words>778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Spectral Density Analysis</vt:lpstr>
      <vt:lpstr>Why Power Spectral Analysis?</vt:lpstr>
      <vt:lpstr>But Before FFT … Let’s Prepare the Time Series</vt:lpstr>
      <vt:lpstr>OpPSD function</vt:lpstr>
      <vt:lpstr>Smoothing: Cosine Tapered Window</vt:lpstr>
      <vt:lpstr>Smoothing: Cosine Tapered Window</vt:lpstr>
      <vt:lpstr>Clear Lake Temperature (summer 2019)</vt:lpstr>
      <vt:lpstr>Smoothing: Cosine Tapered Window (1-3)</vt:lpstr>
      <vt:lpstr>Smoothing: Cosine Tapered Window (4-5)</vt:lpstr>
      <vt:lpstr>PSD at All Depths (1 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Cortes Cortes</dc:creator>
  <cp:lastModifiedBy>Alicia Cortes Cortes</cp:lastModifiedBy>
  <cp:revision>22</cp:revision>
  <dcterms:created xsi:type="dcterms:W3CDTF">2020-05-18T01:26:38Z</dcterms:created>
  <dcterms:modified xsi:type="dcterms:W3CDTF">2020-05-18T19:12:53Z</dcterms:modified>
</cp:coreProperties>
</file>