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18288000" cy="10287000"/>
  <p:notesSz cx="6858000" cy="9144000"/>
  <p:embeddedFontLst>
    <p:embeddedFont>
      <p:font typeface="League Spartan" charset="1" panose="00000800000000000000"/>
      <p:regular r:id="rId39"/>
    </p:embeddedFont>
    <p:embeddedFont>
      <p:font typeface="Open Sans Bold" charset="1" panose="020B0806030504020204"/>
      <p:regular r:id="rId40"/>
    </p:embeddedFont>
    <p:embeddedFont>
      <p:font typeface="Open Sans" charset="1" panose="020B0606030504020204"/>
      <p:regular r:id="rId41"/>
    </p:embeddedFont>
    <p:embeddedFont>
      <p:font typeface="Baloo Thambi" charset="1" panose="0308090204030202020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13.jpe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14.jpe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15.jpe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16.jpe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17.jpe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18.jpe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19.jpe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20.jpe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21.jpe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22.jpe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23.jpe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24.jpe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25.jpe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26.jpe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6114" y="-253118"/>
            <a:ext cx="4083939" cy="4114800"/>
          </a:xfrm>
          <a:custGeom>
            <a:avLst/>
            <a:gdLst/>
            <a:ahLst/>
            <a:cxnLst/>
            <a:rect r="r" b="b" t="t" l="l"/>
            <a:pathLst>
              <a:path h="4114800" w="4083939">
                <a:moveTo>
                  <a:pt x="0" y="0"/>
                </a:moveTo>
                <a:lnTo>
                  <a:pt x="4083939" y="0"/>
                </a:lnTo>
                <a:lnTo>
                  <a:pt x="408393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04061" y="7652765"/>
            <a:ext cx="4083939" cy="4114800"/>
          </a:xfrm>
          <a:custGeom>
            <a:avLst/>
            <a:gdLst/>
            <a:ahLst/>
            <a:cxnLst/>
            <a:rect r="r" b="b" t="t" l="l"/>
            <a:pathLst>
              <a:path h="4114800" w="4083939">
                <a:moveTo>
                  <a:pt x="0" y="0"/>
                </a:moveTo>
                <a:lnTo>
                  <a:pt x="4083939" y="0"/>
                </a:lnTo>
                <a:lnTo>
                  <a:pt x="408393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712560" y="-1028700"/>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4659224" y="2179625"/>
            <a:ext cx="8969552" cy="5765824"/>
          </a:xfrm>
          <a:prstGeom prst="rect">
            <a:avLst/>
          </a:prstGeom>
        </p:spPr>
        <p:txBody>
          <a:bodyPr anchor="t" rtlCol="false" tIns="0" lIns="0" bIns="0" rIns="0">
            <a:spAutoFit/>
          </a:bodyPr>
          <a:lstStyle/>
          <a:p>
            <a:pPr algn="ctr">
              <a:lnSpc>
                <a:spcPts val="11489"/>
              </a:lnSpc>
            </a:pPr>
            <a:r>
              <a:rPr lang="en-US" sz="8206">
                <a:solidFill>
                  <a:srgbClr val="000000"/>
                </a:solidFill>
                <a:latin typeface="League Spartan"/>
                <a:ea typeface="League Spartan"/>
                <a:cs typeface="League Spartan"/>
                <a:sym typeface="League Spartan"/>
              </a:rPr>
              <a:t>APLIKASI SISTEM MANAJEMEN WARGA (SMW)</a:t>
            </a:r>
          </a:p>
        </p:txBody>
      </p:sp>
      <p:sp>
        <p:nvSpPr>
          <p:cNvPr name="Freeform 9" id="9"/>
          <p:cNvSpPr/>
          <p:nvPr/>
        </p:nvSpPr>
        <p:spPr>
          <a:xfrm flipH="false" flipV="false" rot="10230255">
            <a:off x="15294198" y="765276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TextBox 2" id="2"/>
          <p:cNvSpPr txBox="true"/>
          <p:nvPr/>
        </p:nvSpPr>
        <p:spPr>
          <a:xfrm rot="0">
            <a:off x="2778028" y="3512459"/>
            <a:ext cx="12731944" cy="5851298"/>
          </a:xfrm>
          <a:prstGeom prst="rect">
            <a:avLst/>
          </a:prstGeom>
        </p:spPr>
        <p:txBody>
          <a:bodyPr anchor="t" rtlCol="false" tIns="0" lIns="0" bIns="0" rIns="0">
            <a:spAutoFit/>
          </a:bodyPr>
          <a:lstStyle/>
          <a:p>
            <a:pPr algn="l">
              <a:lnSpc>
                <a:spcPts val="4702"/>
              </a:lnSpc>
            </a:pPr>
            <a:r>
              <a:rPr lang="en-US" sz="3358">
                <a:solidFill>
                  <a:srgbClr val="000000"/>
                </a:solidFill>
                <a:latin typeface="League Spartan"/>
                <a:ea typeface="League Spartan"/>
                <a:cs typeface="League Spartan"/>
                <a:sym typeface="League Spartan"/>
              </a:rPr>
              <a:t>3. Meningkatkan Akurasi Data:</a:t>
            </a:r>
          </a:p>
          <a:p>
            <a:pPr algn="l">
              <a:lnSpc>
                <a:spcPts val="4702"/>
              </a:lnSpc>
            </a:pPr>
            <a:r>
              <a:rPr lang="en-US" sz="3358">
                <a:solidFill>
                  <a:srgbClr val="000000"/>
                </a:solidFill>
                <a:latin typeface="League Spartan"/>
                <a:ea typeface="League Spartan"/>
                <a:cs typeface="League Spartan"/>
                <a:sym typeface="League Spartan"/>
              </a:rPr>
              <a:t> </a:t>
            </a:r>
          </a:p>
          <a:p>
            <a:pPr algn="l">
              <a:lnSpc>
                <a:spcPts val="4702"/>
              </a:lnSpc>
            </a:pPr>
            <a:r>
              <a:rPr lang="en-US" sz="3358">
                <a:solidFill>
                  <a:srgbClr val="000000"/>
                </a:solidFill>
                <a:latin typeface="League Spartan"/>
                <a:ea typeface="League Spartan"/>
                <a:cs typeface="League Spartan"/>
                <a:sym typeface="League Spartan"/>
              </a:rPr>
              <a:t>- Target untuk menjaga keakuratan data warga dan informasi yang tersedia dalam sistem.</a:t>
            </a:r>
          </a:p>
          <a:p>
            <a:pPr algn="l">
              <a:lnSpc>
                <a:spcPts val="4702"/>
              </a:lnSpc>
            </a:pPr>
          </a:p>
          <a:p>
            <a:pPr algn="l">
              <a:lnSpc>
                <a:spcPts val="4702"/>
              </a:lnSpc>
            </a:pPr>
            <a:r>
              <a:rPr lang="en-US" sz="3358">
                <a:solidFill>
                  <a:srgbClr val="000000"/>
                </a:solidFill>
                <a:latin typeface="League Spartan"/>
                <a:ea typeface="League Spartan"/>
                <a:cs typeface="League Spartan"/>
                <a:sym typeface="League Spartan"/>
              </a:rPr>
              <a:t>- Meminimalkan kesalahan dalam pengelolaan data dan memastikan bahwa informasi yang disediakan adalah akurat dan terpercaya.</a:t>
            </a:r>
          </a:p>
          <a:p>
            <a:pPr algn="l">
              <a:lnSpc>
                <a:spcPts val="4702"/>
              </a:lnSpc>
            </a:pPr>
          </a:p>
          <a:p>
            <a:pPr algn="l">
              <a:lnSpc>
                <a:spcPts val="4422"/>
              </a:lnSpc>
            </a:pPr>
          </a:p>
        </p:txBody>
      </p:sp>
      <p:sp>
        <p:nvSpPr>
          <p:cNvPr name="Freeform 3" id="3"/>
          <p:cNvSpPr/>
          <p:nvPr/>
        </p:nvSpPr>
        <p:spPr>
          <a:xfrm flipH="false" flipV="false" rot="0">
            <a:off x="4874685" y="1466325"/>
            <a:ext cx="8538629" cy="1659340"/>
          </a:xfrm>
          <a:custGeom>
            <a:avLst/>
            <a:gdLst/>
            <a:ahLst/>
            <a:cxnLst/>
            <a:rect r="r" b="b" t="t" l="l"/>
            <a:pathLst>
              <a:path h="1659340" w="8538629">
                <a:moveTo>
                  <a:pt x="0" y="0"/>
                </a:moveTo>
                <a:lnTo>
                  <a:pt x="8538630" y="0"/>
                </a:lnTo>
                <a:lnTo>
                  <a:pt x="8538630" y="1659341"/>
                </a:lnTo>
                <a:lnTo>
                  <a:pt x="0" y="1659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122257" y="1632421"/>
            <a:ext cx="8043485" cy="1193800"/>
          </a:xfrm>
          <a:prstGeom prst="rect">
            <a:avLst/>
          </a:prstGeom>
        </p:spPr>
        <p:txBody>
          <a:bodyPr anchor="t" rtlCol="false" tIns="0" lIns="0" bIns="0" rIns="0">
            <a:spAutoFit/>
          </a:bodyPr>
          <a:lstStyle/>
          <a:p>
            <a:pPr algn="ctr">
              <a:lnSpc>
                <a:spcPts val="9799"/>
              </a:lnSpc>
            </a:pPr>
            <a:r>
              <a:rPr lang="en-US" sz="6999">
                <a:solidFill>
                  <a:srgbClr val="000000"/>
                </a:solidFill>
                <a:latin typeface="League Spartan"/>
                <a:ea typeface="League Spartan"/>
                <a:cs typeface="League Spartan"/>
                <a:sym typeface="League Spartan"/>
              </a:rPr>
              <a:t>TARGET SISTEM</a:t>
            </a:r>
          </a:p>
        </p:txBody>
      </p:sp>
      <p:sp>
        <p:nvSpPr>
          <p:cNvPr name="Freeform 5" id="5"/>
          <p:cNvSpPr/>
          <p:nvPr/>
        </p:nvSpPr>
        <p:spPr>
          <a:xfrm flipH="false" flipV="false" rot="0">
            <a:off x="-789978" y="-182553"/>
            <a:ext cx="3417264" cy="3443087"/>
          </a:xfrm>
          <a:custGeom>
            <a:avLst/>
            <a:gdLst/>
            <a:ahLst/>
            <a:cxnLst/>
            <a:rect r="r" b="b" t="t" l="l"/>
            <a:pathLst>
              <a:path h="3443087" w="3417264">
                <a:moveTo>
                  <a:pt x="0" y="0"/>
                </a:moveTo>
                <a:lnTo>
                  <a:pt x="3417264" y="0"/>
                </a:lnTo>
                <a:lnTo>
                  <a:pt x="3417264" y="3443087"/>
                </a:lnTo>
                <a:lnTo>
                  <a:pt x="0" y="34430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02262" y="-1437746"/>
            <a:ext cx="4672978" cy="4242794"/>
          </a:xfrm>
          <a:custGeom>
            <a:avLst/>
            <a:gdLst/>
            <a:ahLst/>
            <a:cxnLst/>
            <a:rect r="r" b="b" t="t" l="l"/>
            <a:pathLst>
              <a:path h="4242794" w="4672978">
                <a:moveTo>
                  <a:pt x="0" y="0"/>
                </a:moveTo>
                <a:lnTo>
                  <a:pt x="4672978" y="0"/>
                </a:lnTo>
                <a:lnTo>
                  <a:pt x="4672978" y="4242794"/>
                </a:lnTo>
                <a:lnTo>
                  <a:pt x="0" y="42427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806359" y="7969249"/>
            <a:ext cx="4210973" cy="4242794"/>
          </a:xfrm>
          <a:custGeom>
            <a:avLst/>
            <a:gdLst/>
            <a:ahLst/>
            <a:cxnLst/>
            <a:rect r="r" b="b" t="t" l="l"/>
            <a:pathLst>
              <a:path h="4242794" w="4210973">
                <a:moveTo>
                  <a:pt x="0" y="0"/>
                </a:moveTo>
                <a:lnTo>
                  <a:pt x="4210973" y="0"/>
                </a:lnTo>
                <a:lnTo>
                  <a:pt x="4210973" y="4242794"/>
                </a:lnTo>
                <a:lnTo>
                  <a:pt x="0" y="42427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829561" y="-982260"/>
            <a:ext cx="4688170" cy="4242794"/>
          </a:xfrm>
          <a:custGeom>
            <a:avLst/>
            <a:gdLst/>
            <a:ahLst/>
            <a:cxnLst/>
            <a:rect r="r" b="b" t="t" l="l"/>
            <a:pathLst>
              <a:path h="4242794" w="4688170">
                <a:moveTo>
                  <a:pt x="0" y="0"/>
                </a:moveTo>
                <a:lnTo>
                  <a:pt x="4688170" y="0"/>
                </a:lnTo>
                <a:lnTo>
                  <a:pt x="4688170" y="4242794"/>
                </a:lnTo>
                <a:lnTo>
                  <a:pt x="0" y="4242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5935023" y="-754516"/>
            <a:ext cx="3801130" cy="3787307"/>
          </a:xfrm>
          <a:custGeom>
            <a:avLst/>
            <a:gdLst/>
            <a:ahLst/>
            <a:cxnLst/>
            <a:rect r="r" b="b" t="t" l="l"/>
            <a:pathLst>
              <a:path h="3787307" w="3801130">
                <a:moveTo>
                  <a:pt x="0" y="0"/>
                </a:moveTo>
                <a:lnTo>
                  <a:pt x="3801130" y="0"/>
                </a:lnTo>
                <a:lnTo>
                  <a:pt x="3801130" y="3787307"/>
                </a:lnTo>
                <a:lnTo>
                  <a:pt x="0" y="378730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10230255">
            <a:off x="15491503" y="7969249"/>
            <a:ext cx="4688170" cy="4242794"/>
          </a:xfrm>
          <a:custGeom>
            <a:avLst/>
            <a:gdLst/>
            <a:ahLst/>
            <a:cxnLst/>
            <a:rect r="r" b="b" t="t" l="l"/>
            <a:pathLst>
              <a:path h="4242794" w="4688170">
                <a:moveTo>
                  <a:pt x="0" y="0"/>
                </a:moveTo>
                <a:lnTo>
                  <a:pt x="4688170" y="0"/>
                </a:lnTo>
                <a:lnTo>
                  <a:pt x="4688170" y="4242794"/>
                </a:lnTo>
                <a:lnTo>
                  <a:pt x="0" y="4242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142554">
            <a:off x="285656" y="7920009"/>
            <a:ext cx="4688170" cy="4242794"/>
          </a:xfrm>
          <a:custGeom>
            <a:avLst/>
            <a:gdLst/>
            <a:ahLst/>
            <a:cxnLst/>
            <a:rect r="r" b="b" t="t" l="l"/>
            <a:pathLst>
              <a:path h="4242794" w="4688170">
                <a:moveTo>
                  <a:pt x="0" y="0"/>
                </a:moveTo>
                <a:lnTo>
                  <a:pt x="4688170" y="0"/>
                </a:lnTo>
                <a:lnTo>
                  <a:pt x="4688170" y="4242794"/>
                </a:lnTo>
                <a:lnTo>
                  <a:pt x="0" y="4242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10142554">
            <a:off x="-1884235" y="7641771"/>
            <a:ext cx="3801130" cy="3787307"/>
          </a:xfrm>
          <a:custGeom>
            <a:avLst/>
            <a:gdLst/>
            <a:ahLst/>
            <a:cxnLst/>
            <a:rect r="r" b="b" t="t" l="l"/>
            <a:pathLst>
              <a:path h="3787307" w="3801130">
                <a:moveTo>
                  <a:pt x="0" y="0"/>
                </a:moveTo>
                <a:lnTo>
                  <a:pt x="3801130" y="0"/>
                </a:lnTo>
                <a:lnTo>
                  <a:pt x="3801130" y="3787307"/>
                </a:lnTo>
                <a:lnTo>
                  <a:pt x="0" y="378730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TextBox 2" id="2"/>
          <p:cNvSpPr txBox="true"/>
          <p:nvPr/>
        </p:nvSpPr>
        <p:spPr>
          <a:xfrm rot="0">
            <a:off x="2778028" y="3512459"/>
            <a:ext cx="12731944" cy="6441848"/>
          </a:xfrm>
          <a:prstGeom prst="rect">
            <a:avLst/>
          </a:prstGeom>
        </p:spPr>
        <p:txBody>
          <a:bodyPr anchor="t" rtlCol="false" tIns="0" lIns="0" bIns="0" rIns="0">
            <a:spAutoFit/>
          </a:bodyPr>
          <a:lstStyle/>
          <a:p>
            <a:pPr algn="l">
              <a:lnSpc>
                <a:spcPts val="4702"/>
              </a:lnSpc>
            </a:pPr>
            <a:r>
              <a:rPr lang="en-US" sz="3358">
                <a:solidFill>
                  <a:srgbClr val="000000"/>
                </a:solidFill>
                <a:latin typeface="League Spartan"/>
                <a:ea typeface="League Spartan"/>
                <a:cs typeface="League Spartan"/>
                <a:sym typeface="League Spartan"/>
              </a:rPr>
              <a:t>4. Pelaporan dan Analisis Data:</a:t>
            </a:r>
          </a:p>
          <a:p>
            <a:pPr algn="l">
              <a:lnSpc>
                <a:spcPts val="4702"/>
              </a:lnSpc>
            </a:pPr>
          </a:p>
          <a:p>
            <a:pPr algn="l">
              <a:lnSpc>
                <a:spcPts val="4702"/>
              </a:lnSpc>
            </a:pPr>
            <a:r>
              <a:rPr lang="en-US" sz="3358">
                <a:solidFill>
                  <a:srgbClr val="000000"/>
                </a:solidFill>
                <a:latin typeface="League Spartan"/>
                <a:ea typeface="League Spartan"/>
                <a:cs typeface="League Spartan"/>
                <a:sym typeface="League Spartan"/>
              </a:rPr>
              <a:t>- Sistem memungkinkan untuk melakukan pelaporan data secara sistematis dan analisis data untuk mendapatkan wawasan yang berguna.</a:t>
            </a:r>
          </a:p>
          <a:p>
            <a:pPr algn="l">
              <a:lnSpc>
                <a:spcPts val="4702"/>
              </a:lnSpc>
            </a:pPr>
          </a:p>
          <a:p>
            <a:pPr algn="l">
              <a:lnSpc>
                <a:spcPts val="4702"/>
              </a:lnSpc>
            </a:pPr>
            <a:r>
              <a:rPr lang="en-US" sz="3358">
                <a:solidFill>
                  <a:srgbClr val="000000"/>
                </a:solidFill>
                <a:latin typeface="League Spartan"/>
                <a:ea typeface="League Spartan"/>
                <a:cs typeface="League Spartan"/>
                <a:sym typeface="League Spartan"/>
              </a:rPr>
              <a:t>- Data yang terkumpul dapat digunakan untuk membuat keputusan yang lebih baik dalam pengelolaan warga.</a:t>
            </a:r>
          </a:p>
          <a:p>
            <a:pPr algn="l">
              <a:lnSpc>
                <a:spcPts val="4702"/>
              </a:lnSpc>
            </a:pPr>
          </a:p>
          <a:p>
            <a:pPr algn="l">
              <a:lnSpc>
                <a:spcPts val="4702"/>
              </a:lnSpc>
            </a:pPr>
          </a:p>
          <a:p>
            <a:pPr algn="l">
              <a:lnSpc>
                <a:spcPts val="4422"/>
              </a:lnSpc>
            </a:pPr>
          </a:p>
        </p:txBody>
      </p:sp>
      <p:sp>
        <p:nvSpPr>
          <p:cNvPr name="Freeform 3" id="3"/>
          <p:cNvSpPr/>
          <p:nvPr/>
        </p:nvSpPr>
        <p:spPr>
          <a:xfrm flipH="false" flipV="false" rot="0">
            <a:off x="4874685" y="1466325"/>
            <a:ext cx="8538629" cy="1659340"/>
          </a:xfrm>
          <a:custGeom>
            <a:avLst/>
            <a:gdLst/>
            <a:ahLst/>
            <a:cxnLst/>
            <a:rect r="r" b="b" t="t" l="l"/>
            <a:pathLst>
              <a:path h="1659340" w="8538629">
                <a:moveTo>
                  <a:pt x="0" y="0"/>
                </a:moveTo>
                <a:lnTo>
                  <a:pt x="8538630" y="0"/>
                </a:lnTo>
                <a:lnTo>
                  <a:pt x="8538630" y="1659341"/>
                </a:lnTo>
                <a:lnTo>
                  <a:pt x="0" y="1659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122257" y="1632421"/>
            <a:ext cx="8043485" cy="1193800"/>
          </a:xfrm>
          <a:prstGeom prst="rect">
            <a:avLst/>
          </a:prstGeom>
        </p:spPr>
        <p:txBody>
          <a:bodyPr anchor="t" rtlCol="false" tIns="0" lIns="0" bIns="0" rIns="0">
            <a:spAutoFit/>
          </a:bodyPr>
          <a:lstStyle/>
          <a:p>
            <a:pPr algn="ctr">
              <a:lnSpc>
                <a:spcPts val="9799"/>
              </a:lnSpc>
            </a:pPr>
            <a:r>
              <a:rPr lang="en-US" sz="6999">
                <a:solidFill>
                  <a:srgbClr val="000000"/>
                </a:solidFill>
                <a:latin typeface="League Spartan"/>
                <a:ea typeface="League Spartan"/>
                <a:cs typeface="League Spartan"/>
                <a:sym typeface="League Spartan"/>
              </a:rPr>
              <a:t>TARGET SISTEM</a:t>
            </a:r>
          </a:p>
        </p:txBody>
      </p:sp>
      <p:sp>
        <p:nvSpPr>
          <p:cNvPr name="Freeform 5" id="5"/>
          <p:cNvSpPr/>
          <p:nvPr/>
        </p:nvSpPr>
        <p:spPr>
          <a:xfrm flipH="false" flipV="false" rot="0">
            <a:off x="-789978" y="-182553"/>
            <a:ext cx="3417264" cy="3443087"/>
          </a:xfrm>
          <a:custGeom>
            <a:avLst/>
            <a:gdLst/>
            <a:ahLst/>
            <a:cxnLst/>
            <a:rect r="r" b="b" t="t" l="l"/>
            <a:pathLst>
              <a:path h="3443087" w="3417264">
                <a:moveTo>
                  <a:pt x="0" y="0"/>
                </a:moveTo>
                <a:lnTo>
                  <a:pt x="3417264" y="0"/>
                </a:lnTo>
                <a:lnTo>
                  <a:pt x="3417264" y="3443087"/>
                </a:lnTo>
                <a:lnTo>
                  <a:pt x="0" y="34430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02262" y="-1437746"/>
            <a:ext cx="4672978" cy="4242794"/>
          </a:xfrm>
          <a:custGeom>
            <a:avLst/>
            <a:gdLst/>
            <a:ahLst/>
            <a:cxnLst/>
            <a:rect r="r" b="b" t="t" l="l"/>
            <a:pathLst>
              <a:path h="4242794" w="4672978">
                <a:moveTo>
                  <a:pt x="0" y="0"/>
                </a:moveTo>
                <a:lnTo>
                  <a:pt x="4672978" y="0"/>
                </a:lnTo>
                <a:lnTo>
                  <a:pt x="4672978" y="4242794"/>
                </a:lnTo>
                <a:lnTo>
                  <a:pt x="0" y="42427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806359" y="7969249"/>
            <a:ext cx="4210973" cy="4242794"/>
          </a:xfrm>
          <a:custGeom>
            <a:avLst/>
            <a:gdLst/>
            <a:ahLst/>
            <a:cxnLst/>
            <a:rect r="r" b="b" t="t" l="l"/>
            <a:pathLst>
              <a:path h="4242794" w="4210973">
                <a:moveTo>
                  <a:pt x="0" y="0"/>
                </a:moveTo>
                <a:lnTo>
                  <a:pt x="4210973" y="0"/>
                </a:lnTo>
                <a:lnTo>
                  <a:pt x="4210973" y="4242794"/>
                </a:lnTo>
                <a:lnTo>
                  <a:pt x="0" y="42427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829561" y="-982260"/>
            <a:ext cx="4688170" cy="4242794"/>
          </a:xfrm>
          <a:custGeom>
            <a:avLst/>
            <a:gdLst/>
            <a:ahLst/>
            <a:cxnLst/>
            <a:rect r="r" b="b" t="t" l="l"/>
            <a:pathLst>
              <a:path h="4242794" w="4688170">
                <a:moveTo>
                  <a:pt x="0" y="0"/>
                </a:moveTo>
                <a:lnTo>
                  <a:pt x="4688170" y="0"/>
                </a:lnTo>
                <a:lnTo>
                  <a:pt x="4688170" y="4242794"/>
                </a:lnTo>
                <a:lnTo>
                  <a:pt x="0" y="4242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5935023" y="-754516"/>
            <a:ext cx="3801130" cy="3787307"/>
          </a:xfrm>
          <a:custGeom>
            <a:avLst/>
            <a:gdLst/>
            <a:ahLst/>
            <a:cxnLst/>
            <a:rect r="r" b="b" t="t" l="l"/>
            <a:pathLst>
              <a:path h="3787307" w="3801130">
                <a:moveTo>
                  <a:pt x="0" y="0"/>
                </a:moveTo>
                <a:lnTo>
                  <a:pt x="3801130" y="0"/>
                </a:lnTo>
                <a:lnTo>
                  <a:pt x="3801130" y="3787307"/>
                </a:lnTo>
                <a:lnTo>
                  <a:pt x="0" y="378730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10230255">
            <a:off x="15491503" y="7969249"/>
            <a:ext cx="4688170" cy="4242794"/>
          </a:xfrm>
          <a:custGeom>
            <a:avLst/>
            <a:gdLst/>
            <a:ahLst/>
            <a:cxnLst/>
            <a:rect r="r" b="b" t="t" l="l"/>
            <a:pathLst>
              <a:path h="4242794" w="4688170">
                <a:moveTo>
                  <a:pt x="0" y="0"/>
                </a:moveTo>
                <a:lnTo>
                  <a:pt x="4688170" y="0"/>
                </a:lnTo>
                <a:lnTo>
                  <a:pt x="4688170" y="4242794"/>
                </a:lnTo>
                <a:lnTo>
                  <a:pt x="0" y="4242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142554">
            <a:off x="285656" y="7920009"/>
            <a:ext cx="4688170" cy="4242794"/>
          </a:xfrm>
          <a:custGeom>
            <a:avLst/>
            <a:gdLst/>
            <a:ahLst/>
            <a:cxnLst/>
            <a:rect r="r" b="b" t="t" l="l"/>
            <a:pathLst>
              <a:path h="4242794" w="4688170">
                <a:moveTo>
                  <a:pt x="0" y="0"/>
                </a:moveTo>
                <a:lnTo>
                  <a:pt x="4688170" y="0"/>
                </a:lnTo>
                <a:lnTo>
                  <a:pt x="4688170" y="4242794"/>
                </a:lnTo>
                <a:lnTo>
                  <a:pt x="0" y="4242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10142554">
            <a:off x="-1884235" y="7641771"/>
            <a:ext cx="3801130" cy="3787307"/>
          </a:xfrm>
          <a:custGeom>
            <a:avLst/>
            <a:gdLst/>
            <a:ahLst/>
            <a:cxnLst/>
            <a:rect r="r" b="b" t="t" l="l"/>
            <a:pathLst>
              <a:path h="3787307" w="3801130">
                <a:moveTo>
                  <a:pt x="0" y="0"/>
                </a:moveTo>
                <a:lnTo>
                  <a:pt x="3801130" y="0"/>
                </a:lnTo>
                <a:lnTo>
                  <a:pt x="3801130" y="3787307"/>
                </a:lnTo>
                <a:lnTo>
                  <a:pt x="0" y="378730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TextBox 2" id="2"/>
          <p:cNvSpPr txBox="true"/>
          <p:nvPr/>
        </p:nvSpPr>
        <p:spPr>
          <a:xfrm rot="0">
            <a:off x="2778028" y="3512459"/>
            <a:ext cx="12731944" cy="7622948"/>
          </a:xfrm>
          <a:prstGeom prst="rect">
            <a:avLst/>
          </a:prstGeom>
        </p:spPr>
        <p:txBody>
          <a:bodyPr anchor="t" rtlCol="false" tIns="0" lIns="0" bIns="0" rIns="0">
            <a:spAutoFit/>
          </a:bodyPr>
          <a:lstStyle/>
          <a:p>
            <a:pPr algn="l">
              <a:lnSpc>
                <a:spcPts val="4702"/>
              </a:lnSpc>
            </a:pPr>
            <a:r>
              <a:rPr lang="en-US" sz="3358">
                <a:solidFill>
                  <a:srgbClr val="000000"/>
                </a:solidFill>
                <a:latin typeface="League Spartan"/>
                <a:ea typeface="League Spartan"/>
                <a:cs typeface="League Spartan"/>
                <a:sym typeface="League Spartan"/>
              </a:rPr>
              <a:t>5. Pelayanan dan Interaksi dengan Warga:</a:t>
            </a:r>
          </a:p>
          <a:p>
            <a:pPr algn="l">
              <a:lnSpc>
                <a:spcPts val="4702"/>
              </a:lnSpc>
            </a:pPr>
            <a:r>
              <a:rPr lang="en-US" sz="3358">
                <a:solidFill>
                  <a:srgbClr val="000000"/>
                </a:solidFill>
                <a:latin typeface="League Spartan"/>
                <a:ea typeface="League Spartan"/>
                <a:cs typeface="League Spartan"/>
                <a:sym typeface="League Spartan"/>
              </a:rPr>
              <a:t> </a:t>
            </a:r>
          </a:p>
          <a:p>
            <a:pPr algn="l">
              <a:lnSpc>
                <a:spcPts val="4702"/>
              </a:lnSpc>
            </a:pPr>
            <a:r>
              <a:rPr lang="en-US" sz="3358">
                <a:solidFill>
                  <a:srgbClr val="000000"/>
                </a:solidFill>
                <a:latin typeface="League Spartan"/>
                <a:ea typeface="League Spartan"/>
                <a:cs typeface="League Spartan"/>
                <a:sym typeface="League Spartan"/>
              </a:rPr>
              <a:t>- Sistem mendukung pelayanan yang lebih baik kepada warga dengan menyediakan informasi yang diperlukan.</a:t>
            </a:r>
          </a:p>
          <a:p>
            <a:pPr algn="l">
              <a:lnSpc>
                <a:spcPts val="4702"/>
              </a:lnSpc>
            </a:pPr>
          </a:p>
          <a:p>
            <a:pPr algn="l">
              <a:lnSpc>
                <a:spcPts val="4702"/>
              </a:lnSpc>
            </a:pPr>
            <a:r>
              <a:rPr lang="en-US" sz="3358">
                <a:solidFill>
                  <a:srgbClr val="000000"/>
                </a:solidFill>
                <a:latin typeface="League Spartan"/>
                <a:ea typeface="League Spartan"/>
                <a:cs typeface="League Spartan"/>
                <a:sym typeface="League Spartan"/>
              </a:rPr>
              <a:t>- Interaksi antara pihak terkait dan warga dapat dilakukan melalui sistem untuk memudahkan komunikasi dan layanan yang diberikan.</a:t>
            </a:r>
          </a:p>
          <a:p>
            <a:pPr algn="l">
              <a:lnSpc>
                <a:spcPts val="4702"/>
              </a:lnSpc>
            </a:pPr>
            <a:r>
              <a:rPr lang="en-US" sz="3358">
                <a:solidFill>
                  <a:srgbClr val="000000"/>
                </a:solidFill>
                <a:latin typeface="League Spartan"/>
                <a:ea typeface="League Spartan"/>
                <a:cs typeface="League Spartan"/>
                <a:sym typeface="League Spartan"/>
              </a:rPr>
              <a:t> </a:t>
            </a:r>
          </a:p>
          <a:p>
            <a:pPr algn="l">
              <a:lnSpc>
                <a:spcPts val="4702"/>
              </a:lnSpc>
            </a:pPr>
          </a:p>
          <a:p>
            <a:pPr algn="l">
              <a:lnSpc>
                <a:spcPts val="4702"/>
              </a:lnSpc>
            </a:pPr>
          </a:p>
          <a:p>
            <a:pPr algn="l">
              <a:lnSpc>
                <a:spcPts val="4702"/>
              </a:lnSpc>
            </a:pPr>
          </a:p>
          <a:p>
            <a:pPr algn="l">
              <a:lnSpc>
                <a:spcPts val="4422"/>
              </a:lnSpc>
            </a:pPr>
          </a:p>
        </p:txBody>
      </p:sp>
      <p:sp>
        <p:nvSpPr>
          <p:cNvPr name="Freeform 3" id="3"/>
          <p:cNvSpPr/>
          <p:nvPr/>
        </p:nvSpPr>
        <p:spPr>
          <a:xfrm flipH="false" flipV="false" rot="0">
            <a:off x="4874685" y="1466325"/>
            <a:ext cx="8538629" cy="1659340"/>
          </a:xfrm>
          <a:custGeom>
            <a:avLst/>
            <a:gdLst/>
            <a:ahLst/>
            <a:cxnLst/>
            <a:rect r="r" b="b" t="t" l="l"/>
            <a:pathLst>
              <a:path h="1659340" w="8538629">
                <a:moveTo>
                  <a:pt x="0" y="0"/>
                </a:moveTo>
                <a:lnTo>
                  <a:pt x="8538630" y="0"/>
                </a:lnTo>
                <a:lnTo>
                  <a:pt x="8538630" y="1659341"/>
                </a:lnTo>
                <a:lnTo>
                  <a:pt x="0" y="1659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122257" y="1632421"/>
            <a:ext cx="8043485" cy="1193800"/>
          </a:xfrm>
          <a:prstGeom prst="rect">
            <a:avLst/>
          </a:prstGeom>
        </p:spPr>
        <p:txBody>
          <a:bodyPr anchor="t" rtlCol="false" tIns="0" lIns="0" bIns="0" rIns="0">
            <a:spAutoFit/>
          </a:bodyPr>
          <a:lstStyle/>
          <a:p>
            <a:pPr algn="ctr">
              <a:lnSpc>
                <a:spcPts val="9799"/>
              </a:lnSpc>
            </a:pPr>
            <a:r>
              <a:rPr lang="en-US" sz="6999">
                <a:solidFill>
                  <a:srgbClr val="000000"/>
                </a:solidFill>
                <a:latin typeface="League Spartan"/>
                <a:ea typeface="League Spartan"/>
                <a:cs typeface="League Spartan"/>
                <a:sym typeface="League Spartan"/>
              </a:rPr>
              <a:t>TARGET SISTEM</a:t>
            </a:r>
          </a:p>
        </p:txBody>
      </p:sp>
      <p:sp>
        <p:nvSpPr>
          <p:cNvPr name="Freeform 5" id="5"/>
          <p:cNvSpPr/>
          <p:nvPr/>
        </p:nvSpPr>
        <p:spPr>
          <a:xfrm flipH="false" flipV="false" rot="0">
            <a:off x="-789978" y="-182553"/>
            <a:ext cx="3417264" cy="3443087"/>
          </a:xfrm>
          <a:custGeom>
            <a:avLst/>
            <a:gdLst/>
            <a:ahLst/>
            <a:cxnLst/>
            <a:rect r="r" b="b" t="t" l="l"/>
            <a:pathLst>
              <a:path h="3443087" w="3417264">
                <a:moveTo>
                  <a:pt x="0" y="0"/>
                </a:moveTo>
                <a:lnTo>
                  <a:pt x="3417264" y="0"/>
                </a:lnTo>
                <a:lnTo>
                  <a:pt x="3417264" y="3443087"/>
                </a:lnTo>
                <a:lnTo>
                  <a:pt x="0" y="34430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02262" y="-1437746"/>
            <a:ext cx="4672978" cy="4242794"/>
          </a:xfrm>
          <a:custGeom>
            <a:avLst/>
            <a:gdLst/>
            <a:ahLst/>
            <a:cxnLst/>
            <a:rect r="r" b="b" t="t" l="l"/>
            <a:pathLst>
              <a:path h="4242794" w="4672978">
                <a:moveTo>
                  <a:pt x="0" y="0"/>
                </a:moveTo>
                <a:lnTo>
                  <a:pt x="4672978" y="0"/>
                </a:lnTo>
                <a:lnTo>
                  <a:pt x="4672978" y="4242794"/>
                </a:lnTo>
                <a:lnTo>
                  <a:pt x="0" y="42427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806359" y="7969249"/>
            <a:ext cx="4210973" cy="4242794"/>
          </a:xfrm>
          <a:custGeom>
            <a:avLst/>
            <a:gdLst/>
            <a:ahLst/>
            <a:cxnLst/>
            <a:rect r="r" b="b" t="t" l="l"/>
            <a:pathLst>
              <a:path h="4242794" w="4210973">
                <a:moveTo>
                  <a:pt x="0" y="0"/>
                </a:moveTo>
                <a:lnTo>
                  <a:pt x="4210973" y="0"/>
                </a:lnTo>
                <a:lnTo>
                  <a:pt x="4210973" y="4242794"/>
                </a:lnTo>
                <a:lnTo>
                  <a:pt x="0" y="42427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829561" y="-982260"/>
            <a:ext cx="4688170" cy="4242794"/>
          </a:xfrm>
          <a:custGeom>
            <a:avLst/>
            <a:gdLst/>
            <a:ahLst/>
            <a:cxnLst/>
            <a:rect r="r" b="b" t="t" l="l"/>
            <a:pathLst>
              <a:path h="4242794" w="4688170">
                <a:moveTo>
                  <a:pt x="0" y="0"/>
                </a:moveTo>
                <a:lnTo>
                  <a:pt x="4688170" y="0"/>
                </a:lnTo>
                <a:lnTo>
                  <a:pt x="4688170" y="4242794"/>
                </a:lnTo>
                <a:lnTo>
                  <a:pt x="0" y="4242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5935023" y="-754516"/>
            <a:ext cx="3801130" cy="3787307"/>
          </a:xfrm>
          <a:custGeom>
            <a:avLst/>
            <a:gdLst/>
            <a:ahLst/>
            <a:cxnLst/>
            <a:rect r="r" b="b" t="t" l="l"/>
            <a:pathLst>
              <a:path h="3787307" w="3801130">
                <a:moveTo>
                  <a:pt x="0" y="0"/>
                </a:moveTo>
                <a:lnTo>
                  <a:pt x="3801130" y="0"/>
                </a:lnTo>
                <a:lnTo>
                  <a:pt x="3801130" y="3787307"/>
                </a:lnTo>
                <a:lnTo>
                  <a:pt x="0" y="378730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10230255">
            <a:off x="15491503" y="7969249"/>
            <a:ext cx="4688170" cy="4242794"/>
          </a:xfrm>
          <a:custGeom>
            <a:avLst/>
            <a:gdLst/>
            <a:ahLst/>
            <a:cxnLst/>
            <a:rect r="r" b="b" t="t" l="l"/>
            <a:pathLst>
              <a:path h="4242794" w="4688170">
                <a:moveTo>
                  <a:pt x="0" y="0"/>
                </a:moveTo>
                <a:lnTo>
                  <a:pt x="4688170" y="0"/>
                </a:lnTo>
                <a:lnTo>
                  <a:pt x="4688170" y="4242794"/>
                </a:lnTo>
                <a:lnTo>
                  <a:pt x="0" y="4242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142554">
            <a:off x="285656" y="7920009"/>
            <a:ext cx="4688170" cy="4242794"/>
          </a:xfrm>
          <a:custGeom>
            <a:avLst/>
            <a:gdLst/>
            <a:ahLst/>
            <a:cxnLst/>
            <a:rect r="r" b="b" t="t" l="l"/>
            <a:pathLst>
              <a:path h="4242794" w="4688170">
                <a:moveTo>
                  <a:pt x="0" y="0"/>
                </a:moveTo>
                <a:lnTo>
                  <a:pt x="4688170" y="0"/>
                </a:lnTo>
                <a:lnTo>
                  <a:pt x="4688170" y="4242794"/>
                </a:lnTo>
                <a:lnTo>
                  <a:pt x="0" y="4242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10142554">
            <a:off x="-1884235" y="7641771"/>
            <a:ext cx="3801130" cy="3787307"/>
          </a:xfrm>
          <a:custGeom>
            <a:avLst/>
            <a:gdLst/>
            <a:ahLst/>
            <a:cxnLst/>
            <a:rect r="r" b="b" t="t" l="l"/>
            <a:pathLst>
              <a:path h="3787307" w="3801130">
                <a:moveTo>
                  <a:pt x="0" y="0"/>
                </a:moveTo>
                <a:lnTo>
                  <a:pt x="3801130" y="0"/>
                </a:lnTo>
                <a:lnTo>
                  <a:pt x="3801130" y="3787307"/>
                </a:lnTo>
                <a:lnTo>
                  <a:pt x="0" y="378730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TextBox 2" id="2"/>
          <p:cNvSpPr txBox="true"/>
          <p:nvPr/>
        </p:nvSpPr>
        <p:spPr>
          <a:xfrm rot="0">
            <a:off x="3042592" y="4179516"/>
            <a:ext cx="12428652" cy="5509577"/>
          </a:xfrm>
          <a:prstGeom prst="rect">
            <a:avLst/>
          </a:prstGeom>
        </p:spPr>
        <p:txBody>
          <a:bodyPr anchor="t" rtlCol="false" tIns="0" lIns="0" bIns="0" rIns="0">
            <a:spAutoFit/>
          </a:bodyPr>
          <a:lstStyle/>
          <a:p>
            <a:pPr algn="l">
              <a:lnSpc>
                <a:spcPts val="5232"/>
              </a:lnSpc>
            </a:pPr>
            <a:r>
              <a:rPr lang="en-US" sz="3737">
                <a:solidFill>
                  <a:srgbClr val="000000"/>
                </a:solidFill>
                <a:latin typeface="Baloo Thambi"/>
                <a:ea typeface="Baloo Thambi"/>
                <a:cs typeface="Baloo Thambi"/>
                <a:sym typeface="Baloo Thambi"/>
              </a:rPr>
              <a:t>1. Pendaftaran dan Verifikasi Data Warga</a:t>
            </a:r>
          </a:p>
          <a:p>
            <a:pPr algn="l">
              <a:lnSpc>
                <a:spcPts val="4812"/>
              </a:lnSpc>
            </a:pPr>
          </a:p>
          <a:p>
            <a:pPr algn="l">
              <a:lnSpc>
                <a:spcPts val="4812"/>
              </a:lnSpc>
            </a:pPr>
            <a:r>
              <a:rPr lang="en-US" sz="3437">
                <a:solidFill>
                  <a:srgbClr val="000000"/>
                </a:solidFill>
                <a:latin typeface="League Spartan"/>
                <a:ea typeface="League Spartan"/>
                <a:cs typeface="League Spartan"/>
                <a:sym typeface="League Spartan"/>
              </a:rPr>
              <a:t>- Warga dapat mendaftarkan diri ke dalam sistem dengan mengisi informasi pribadi dan data kependudukan.</a:t>
            </a:r>
          </a:p>
          <a:p>
            <a:pPr algn="l">
              <a:lnSpc>
                <a:spcPts val="4812"/>
              </a:lnSpc>
            </a:pPr>
            <a:r>
              <a:rPr lang="en-US" sz="3437">
                <a:solidFill>
                  <a:srgbClr val="000000"/>
                </a:solidFill>
                <a:latin typeface="League Spartan"/>
                <a:ea typeface="League Spartan"/>
                <a:cs typeface="League Spartan"/>
                <a:sym typeface="League Spartan"/>
              </a:rPr>
              <a:t>- Data yang dimasukkan akan diverifikasi untuk memastikan keakuratan informasi yang disimpan dalam sistem</a:t>
            </a:r>
          </a:p>
          <a:p>
            <a:pPr algn="l">
              <a:lnSpc>
                <a:spcPts val="4812"/>
              </a:lnSpc>
            </a:pPr>
          </a:p>
        </p:txBody>
      </p:sp>
      <p:sp>
        <p:nvSpPr>
          <p:cNvPr name="Freeform 3" id="3"/>
          <p:cNvSpPr/>
          <p:nvPr/>
        </p:nvSpPr>
        <p:spPr>
          <a:xfrm flipH="false" flipV="false" rot="0">
            <a:off x="4359852" y="1714635"/>
            <a:ext cx="9568295" cy="1859439"/>
          </a:xfrm>
          <a:custGeom>
            <a:avLst/>
            <a:gdLst/>
            <a:ahLst/>
            <a:cxnLst/>
            <a:rect r="r" b="b" t="t" l="l"/>
            <a:pathLst>
              <a:path h="1859439" w="9568295">
                <a:moveTo>
                  <a:pt x="0" y="0"/>
                </a:moveTo>
                <a:lnTo>
                  <a:pt x="9568296" y="0"/>
                </a:lnTo>
                <a:lnTo>
                  <a:pt x="9568296" y="1859439"/>
                </a:lnTo>
                <a:lnTo>
                  <a:pt x="0" y="1859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96114" y="-253118"/>
            <a:ext cx="3538705" cy="3565446"/>
          </a:xfrm>
          <a:custGeom>
            <a:avLst/>
            <a:gdLst/>
            <a:ahLst/>
            <a:cxnLst/>
            <a:rect r="r" b="b" t="t" l="l"/>
            <a:pathLst>
              <a:path h="3565446" w="3538705">
                <a:moveTo>
                  <a:pt x="0" y="0"/>
                </a:moveTo>
                <a:lnTo>
                  <a:pt x="3538706" y="0"/>
                </a:lnTo>
                <a:lnTo>
                  <a:pt x="3538706" y="3565446"/>
                </a:lnTo>
                <a:lnTo>
                  <a:pt x="0" y="35654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4204061" y="7652765"/>
            <a:ext cx="4083939" cy="4114800"/>
          </a:xfrm>
          <a:custGeom>
            <a:avLst/>
            <a:gdLst/>
            <a:ahLst/>
            <a:cxnLst/>
            <a:rect r="r" b="b" t="t" l="l"/>
            <a:pathLst>
              <a:path h="4114800" w="4083939">
                <a:moveTo>
                  <a:pt x="0" y="0"/>
                </a:moveTo>
                <a:lnTo>
                  <a:pt x="4083939" y="0"/>
                </a:lnTo>
                <a:lnTo>
                  <a:pt x="408393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2712560" y="-1470446"/>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0230255">
            <a:off x="15294198" y="765276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3339304" y="2191099"/>
            <a:ext cx="11609392" cy="780917"/>
          </a:xfrm>
          <a:prstGeom prst="rect">
            <a:avLst/>
          </a:prstGeom>
        </p:spPr>
        <p:txBody>
          <a:bodyPr anchor="t" rtlCol="false" tIns="0" lIns="0" bIns="0" rIns="0">
            <a:spAutoFit/>
          </a:bodyPr>
          <a:lstStyle/>
          <a:p>
            <a:pPr algn="ctr">
              <a:lnSpc>
                <a:spcPts val="6307"/>
              </a:lnSpc>
              <a:spcBef>
                <a:spcPct val="0"/>
              </a:spcBef>
            </a:pPr>
            <a:r>
              <a:rPr lang="en-US" sz="4505">
                <a:solidFill>
                  <a:srgbClr val="000000"/>
                </a:solidFill>
                <a:latin typeface="League Spartan"/>
                <a:ea typeface="League Spartan"/>
                <a:cs typeface="League Spartan"/>
                <a:sym typeface="League Spartan"/>
              </a:rPr>
              <a:t>Alur Sistem</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TextBox 2" id="2"/>
          <p:cNvSpPr txBox="true"/>
          <p:nvPr/>
        </p:nvSpPr>
        <p:spPr>
          <a:xfrm rot="0">
            <a:off x="2816757" y="3541140"/>
            <a:ext cx="12654487" cy="4930775"/>
          </a:xfrm>
          <a:prstGeom prst="rect">
            <a:avLst/>
          </a:prstGeom>
        </p:spPr>
        <p:txBody>
          <a:bodyPr anchor="t" rtlCol="false" tIns="0" lIns="0" bIns="0" rIns="0">
            <a:spAutoFit/>
          </a:bodyPr>
          <a:lstStyle/>
          <a:p>
            <a:pPr algn="l">
              <a:lnSpc>
                <a:spcPts val="4900"/>
              </a:lnSpc>
            </a:pPr>
            <a:r>
              <a:rPr lang="en-US" sz="3500">
                <a:solidFill>
                  <a:srgbClr val="000000"/>
                </a:solidFill>
                <a:latin typeface="League Spartan"/>
                <a:ea typeface="League Spartan"/>
                <a:cs typeface="League Spartan"/>
                <a:sym typeface="League Spartan"/>
              </a:rPr>
              <a:t>2. Pengelolaan Data Warga:</a:t>
            </a:r>
          </a:p>
          <a:p>
            <a:pPr algn="l">
              <a:lnSpc>
                <a:spcPts val="4900"/>
              </a:lnSpc>
            </a:pPr>
          </a:p>
          <a:p>
            <a:pPr algn="l">
              <a:lnSpc>
                <a:spcPts val="4900"/>
              </a:lnSpc>
            </a:pPr>
            <a:r>
              <a:rPr lang="en-US" sz="3500">
                <a:solidFill>
                  <a:srgbClr val="000000"/>
                </a:solidFill>
                <a:latin typeface="League Spartan"/>
                <a:ea typeface="League Spartan"/>
                <a:cs typeface="League Spartan"/>
                <a:sym typeface="League Spartan"/>
              </a:rPr>
              <a:t>- Setelah verifikasi, data warga akan disimpan dalam basis data yang terpusat.</a:t>
            </a:r>
          </a:p>
          <a:p>
            <a:pPr algn="l">
              <a:lnSpc>
                <a:spcPts val="4900"/>
              </a:lnSpc>
            </a:pPr>
            <a:r>
              <a:rPr lang="en-US" sz="3500">
                <a:solidFill>
                  <a:srgbClr val="000000"/>
                </a:solidFill>
                <a:latin typeface="League Spartan"/>
                <a:ea typeface="League Spartan"/>
                <a:cs typeface="League Spartan"/>
                <a:sym typeface="League Spartan"/>
              </a:rPr>
              <a:t>- Pengelolaan data mencakup informasi pribadi, status kependudukan, dan riwayat kegiatan serta pelayanan yang diberikan kepada warga.</a:t>
            </a:r>
          </a:p>
          <a:p>
            <a:pPr algn="l">
              <a:lnSpc>
                <a:spcPts val="4900"/>
              </a:lnSpc>
            </a:pPr>
          </a:p>
        </p:txBody>
      </p:sp>
      <p:sp>
        <p:nvSpPr>
          <p:cNvPr name="Freeform 3" id="3"/>
          <p:cNvSpPr/>
          <p:nvPr/>
        </p:nvSpPr>
        <p:spPr>
          <a:xfrm flipH="false" flipV="false" rot="0">
            <a:off x="4359852" y="1714635"/>
            <a:ext cx="9568295" cy="1859439"/>
          </a:xfrm>
          <a:custGeom>
            <a:avLst/>
            <a:gdLst/>
            <a:ahLst/>
            <a:cxnLst/>
            <a:rect r="r" b="b" t="t" l="l"/>
            <a:pathLst>
              <a:path h="1859439" w="9568295">
                <a:moveTo>
                  <a:pt x="0" y="0"/>
                </a:moveTo>
                <a:lnTo>
                  <a:pt x="9568296" y="0"/>
                </a:lnTo>
                <a:lnTo>
                  <a:pt x="9568296" y="1859439"/>
                </a:lnTo>
                <a:lnTo>
                  <a:pt x="0" y="1859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96114" y="-253118"/>
            <a:ext cx="3538705" cy="3565446"/>
          </a:xfrm>
          <a:custGeom>
            <a:avLst/>
            <a:gdLst/>
            <a:ahLst/>
            <a:cxnLst/>
            <a:rect r="r" b="b" t="t" l="l"/>
            <a:pathLst>
              <a:path h="3565446" w="3538705">
                <a:moveTo>
                  <a:pt x="0" y="0"/>
                </a:moveTo>
                <a:lnTo>
                  <a:pt x="3538706" y="0"/>
                </a:lnTo>
                <a:lnTo>
                  <a:pt x="3538706" y="3565446"/>
                </a:lnTo>
                <a:lnTo>
                  <a:pt x="0" y="35654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4204061" y="7652765"/>
            <a:ext cx="4083939" cy="4114800"/>
          </a:xfrm>
          <a:custGeom>
            <a:avLst/>
            <a:gdLst/>
            <a:ahLst/>
            <a:cxnLst/>
            <a:rect r="r" b="b" t="t" l="l"/>
            <a:pathLst>
              <a:path h="4114800" w="4083939">
                <a:moveTo>
                  <a:pt x="0" y="0"/>
                </a:moveTo>
                <a:lnTo>
                  <a:pt x="4083939" y="0"/>
                </a:lnTo>
                <a:lnTo>
                  <a:pt x="408393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2712560" y="-1470446"/>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0230255">
            <a:off x="15294198" y="765276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3339304" y="2191099"/>
            <a:ext cx="11609392" cy="780917"/>
          </a:xfrm>
          <a:prstGeom prst="rect">
            <a:avLst/>
          </a:prstGeom>
        </p:spPr>
        <p:txBody>
          <a:bodyPr anchor="t" rtlCol="false" tIns="0" lIns="0" bIns="0" rIns="0">
            <a:spAutoFit/>
          </a:bodyPr>
          <a:lstStyle/>
          <a:p>
            <a:pPr algn="ctr">
              <a:lnSpc>
                <a:spcPts val="6307"/>
              </a:lnSpc>
              <a:spcBef>
                <a:spcPct val="0"/>
              </a:spcBef>
            </a:pPr>
            <a:r>
              <a:rPr lang="en-US" sz="4505">
                <a:solidFill>
                  <a:srgbClr val="000000"/>
                </a:solidFill>
                <a:latin typeface="League Spartan"/>
                <a:ea typeface="League Spartan"/>
                <a:cs typeface="League Spartan"/>
                <a:sym typeface="League Spartan"/>
              </a:rPr>
              <a:t>Alur Sistem</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TextBox 2" id="2"/>
          <p:cNvSpPr txBox="true"/>
          <p:nvPr/>
        </p:nvSpPr>
        <p:spPr>
          <a:xfrm rot="0">
            <a:off x="2816757" y="3702656"/>
            <a:ext cx="11726548" cy="5138296"/>
          </a:xfrm>
          <a:prstGeom prst="rect">
            <a:avLst/>
          </a:prstGeom>
        </p:spPr>
        <p:txBody>
          <a:bodyPr anchor="t" rtlCol="false" tIns="0" lIns="0" bIns="0" rIns="0">
            <a:spAutoFit/>
          </a:bodyPr>
          <a:lstStyle/>
          <a:p>
            <a:pPr algn="l">
              <a:lnSpc>
                <a:spcPts val="4540"/>
              </a:lnSpc>
            </a:pPr>
            <a:r>
              <a:rPr lang="en-US" sz="3243">
                <a:solidFill>
                  <a:srgbClr val="000000"/>
                </a:solidFill>
                <a:latin typeface="League Spartan"/>
                <a:ea typeface="League Spartan"/>
                <a:cs typeface="League Spartan"/>
                <a:sym typeface="League Spartan"/>
              </a:rPr>
              <a:t>3. Akses dan Pembaruan Data:</a:t>
            </a:r>
          </a:p>
          <a:p>
            <a:pPr algn="l">
              <a:lnSpc>
                <a:spcPts val="4540"/>
              </a:lnSpc>
            </a:pPr>
          </a:p>
          <a:p>
            <a:pPr algn="l">
              <a:lnSpc>
                <a:spcPts val="4540"/>
              </a:lnSpc>
            </a:pPr>
            <a:r>
              <a:rPr lang="en-US" sz="3243">
                <a:solidFill>
                  <a:srgbClr val="000000"/>
                </a:solidFill>
                <a:latin typeface="League Spartan"/>
                <a:ea typeface="League Spartan"/>
                <a:cs typeface="League Spartan"/>
                <a:sym typeface="League Spartan"/>
              </a:rPr>
              <a:t>- Pihak terkait seperti RT, RW, atau instansi terkait dapat mengakses data warga sesuai dengan wewenang yang dimiliki.</a:t>
            </a:r>
          </a:p>
          <a:p>
            <a:pPr algn="l">
              <a:lnSpc>
                <a:spcPts val="4540"/>
              </a:lnSpc>
            </a:pPr>
          </a:p>
          <a:p>
            <a:pPr algn="l">
              <a:lnSpc>
                <a:spcPts val="4540"/>
              </a:lnSpc>
            </a:pPr>
            <a:r>
              <a:rPr lang="en-US" sz="3243">
                <a:solidFill>
                  <a:srgbClr val="000000"/>
                </a:solidFill>
                <a:latin typeface="League Spartan"/>
                <a:ea typeface="League Spartan"/>
                <a:cs typeface="League Spartan"/>
                <a:sym typeface="League Spartan"/>
              </a:rPr>
              <a:t>- Data dapat diperbarui secara berkala untuk menjaga keakuratan informasi yang tersimpan.</a:t>
            </a:r>
          </a:p>
          <a:p>
            <a:pPr algn="l">
              <a:lnSpc>
                <a:spcPts val="4540"/>
              </a:lnSpc>
            </a:pPr>
          </a:p>
        </p:txBody>
      </p:sp>
      <p:sp>
        <p:nvSpPr>
          <p:cNvPr name="Freeform 3" id="3"/>
          <p:cNvSpPr/>
          <p:nvPr/>
        </p:nvSpPr>
        <p:spPr>
          <a:xfrm flipH="false" flipV="false" rot="0">
            <a:off x="4359852" y="1714635"/>
            <a:ext cx="9568295" cy="1859439"/>
          </a:xfrm>
          <a:custGeom>
            <a:avLst/>
            <a:gdLst/>
            <a:ahLst/>
            <a:cxnLst/>
            <a:rect r="r" b="b" t="t" l="l"/>
            <a:pathLst>
              <a:path h="1859439" w="9568295">
                <a:moveTo>
                  <a:pt x="0" y="0"/>
                </a:moveTo>
                <a:lnTo>
                  <a:pt x="9568296" y="0"/>
                </a:lnTo>
                <a:lnTo>
                  <a:pt x="9568296" y="1859439"/>
                </a:lnTo>
                <a:lnTo>
                  <a:pt x="0" y="1859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96114" y="-253118"/>
            <a:ext cx="3538705" cy="3565446"/>
          </a:xfrm>
          <a:custGeom>
            <a:avLst/>
            <a:gdLst/>
            <a:ahLst/>
            <a:cxnLst/>
            <a:rect r="r" b="b" t="t" l="l"/>
            <a:pathLst>
              <a:path h="3565446" w="3538705">
                <a:moveTo>
                  <a:pt x="0" y="0"/>
                </a:moveTo>
                <a:lnTo>
                  <a:pt x="3538706" y="0"/>
                </a:lnTo>
                <a:lnTo>
                  <a:pt x="3538706" y="3565446"/>
                </a:lnTo>
                <a:lnTo>
                  <a:pt x="0" y="35654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4204061" y="7652765"/>
            <a:ext cx="4083939" cy="4114800"/>
          </a:xfrm>
          <a:custGeom>
            <a:avLst/>
            <a:gdLst/>
            <a:ahLst/>
            <a:cxnLst/>
            <a:rect r="r" b="b" t="t" l="l"/>
            <a:pathLst>
              <a:path h="4114800" w="4083939">
                <a:moveTo>
                  <a:pt x="0" y="0"/>
                </a:moveTo>
                <a:lnTo>
                  <a:pt x="4083939" y="0"/>
                </a:lnTo>
                <a:lnTo>
                  <a:pt x="408393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2712560" y="-1470446"/>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0230255">
            <a:off x="15294198" y="765276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3339304" y="2191099"/>
            <a:ext cx="11609392" cy="780917"/>
          </a:xfrm>
          <a:prstGeom prst="rect">
            <a:avLst/>
          </a:prstGeom>
        </p:spPr>
        <p:txBody>
          <a:bodyPr anchor="t" rtlCol="false" tIns="0" lIns="0" bIns="0" rIns="0">
            <a:spAutoFit/>
          </a:bodyPr>
          <a:lstStyle/>
          <a:p>
            <a:pPr algn="ctr">
              <a:lnSpc>
                <a:spcPts val="6307"/>
              </a:lnSpc>
              <a:spcBef>
                <a:spcPct val="0"/>
              </a:spcBef>
            </a:pPr>
            <a:r>
              <a:rPr lang="en-US" sz="4505">
                <a:solidFill>
                  <a:srgbClr val="000000"/>
                </a:solidFill>
                <a:latin typeface="League Spartan"/>
                <a:ea typeface="League Spartan"/>
                <a:cs typeface="League Spartan"/>
                <a:sym typeface="League Spartan"/>
              </a:rPr>
              <a:t>Alur Sistem</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TextBox 2" id="2"/>
          <p:cNvSpPr txBox="true"/>
          <p:nvPr/>
        </p:nvSpPr>
        <p:spPr>
          <a:xfrm rot="0">
            <a:off x="2816757" y="3702656"/>
            <a:ext cx="11726548" cy="5712022"/>
          </a:xfrm>
          <a:prstGeom prst="rect">
            <a:avLst/>
          </a:prstGeom>
        </p:spPr>
        <p:txBody>
          <a:bodyPr anchor="t" rtlCol="false" tIns="0" lIns="0" bIns="0" rIns="0">
            <a:spAutoFit/>
          </a:bodyPr>
          <a:lstStyle/>
          <a:p>
            <a:pPr algn="l">
              <a:lnSpc>
                <a:spcPts val="4540"/>
              </a:lnSpc>
            </a:pPr>
            <a:r>
              <a:rPr lang="en-US" sz="3243">
                <a:solidFill>
                  <a:srgbClr val="000000"/>
                </a:solidFill>
                <a:latin typeface="League Spartan"/>
                <a:ea typeface="League Spartan"/>
                <a:cs typeface="League Spartan"/>
                <a:sym typeface="League Spartan"/>
              </a:rPr>
              <a:t>4. Pelaporan dan Analisis Data:</a:t>
            </a:r>
          </a:p>
          <a:p>
            <a:pPr algn="l">
              <a:lnSpc>
                <a:spcPts val="4540"/>
              </a:lnSpc>
            </a:pPr>
            <a:r>
              <a:rPr lang="en-US" sz="3243">
                <a:solidFill>
                  <a:srgbClr val="000000"/>
                </a:solidFill>
                <a:latin typeface="League Spartan"/>
                <a:ea typeface="League Spartan"/>
                <a:cs typeface="League Spartan"/>
                <a:sym typeface="League Spartan"/>
              </a:rPr>
              <a:t>- Sistem memungkinkan untuk melakukan pelaporan data secara sistematis dan analisis data untuk mendapatkan wawasan yang berguna.</a:t>
            </a:r>
          </a:p>
          <a:p>
            <a:pPr algn="l">
              <a:lnSpc>
                <a:spcPts val="4540"/>
              </a:lnSpc>
            </a:pPr>
          </a:p>
          <a:p>
            <a:pPr algn="l">
              <a:lnSpc>
                <a:spcPts val="4540"/>
              </a:lnSpc>
            </a:pPr>
            <a:r>
              <a:rPr lang="en-US" sz="3243">
                <a:solidFill>
                  <a:srgbClr val="000000"/>
                </a:solidFill>
                <a:latin typeface="League Spartan"/>
                <a:ea typeface="League Spartan"/>
                <a:cs typeface="League Spartan"/>
                <a:sym typeface="League Spartan"/>
              </a:rPr>
              <a:t>- Data yang terkumpul dapat digunakan untuk membuat keputusan yang lebih baik dalam pengelolaan warga.</a:t>
            </a:r>
          </a:p>
          <a:p>
            <a:pPr algn="l">
              <a:lnSpc>
                <a:spcPts val="4540"/>
              </a:lnSpc>
            </a:pPr>
          </a:p>
          <a:p>
            <a:pPr algn="l">
              <a:lnSpc>
                <a:spcPts val="4540"/>
              </a:lnSpc>
            </a:pPr>
          </a:p>
        </p:txBody>
      </p:sp>
      <p:sp>
        <p:nvSpPr>
          <p:cNvPr name="Freeform 3" id="3"/>
          <p:cNvSpPr/>
          <p:nvPr/>
        </p:nvSpPr>
        <p:spPr>
          <a:xfrm flipH="false" flipV="false" rot="0">
            <a:off x="4359852" y="1714635"/>
            <a:ext cx="9568295" cy="1859439"/>
          </a:xfrm>
          <a:custGeom>
            <a:avLst/>
            <a:gdLst/>
            <a:ahLst/>
            <a:cxnLst/>
            <a:rect r="r" b="b" t="t" l="l"/>
            <a:pathLst>
              <a:path h="1859439" w="9568295">
                <a:moveTo>
                  <a:pt x="0" y="0"/>
                </a:moveTo>
                <a:lnTo>
                  <a:pt x="9568296" y="0"/>
                </a:lnTo>
                <a:lnTo>
                  <a:pt x="9568296" y="1859439"/>
                </a:lnTo>
                <a:lnTo>
                  <a:pt x="0" y="1859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96114" y="-253118"/>
            <a:ext cx="3538705" cy="3565446"/>
          </a:xfrm>
          <a:custGeom>
            <a:avLst/>
            <a:gdLst/>
            <a:ahLst/>
            <a:cxnLst/>
            <a:rect r="r" b="b" t="t" l="l"/>
            <a:pathLst>
              <a:path h="3565446" w="3538705">
                <a:moveTo>
                  <a:pt x="0" y="0"/>
                </a:moveTo>
                <a:lnTo>
                  <a:pt x="3538706" y="0"/>
                </a:lnTo>
                <a:lnTo>
                  <a:pt x="3538706" y="3565446"/>
                </a:lnTo>
                <a:lnTo>
                  <a:pt x="0" y="35654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4204061" y="7652765"/>
            <a:ext cx="4083939" cy="4114800"/>
          </a:xfrm>
          <a:custGeom>
            <a:avLst/>
            <a:gdLst/>
            <a:ahLst/>
            <a:cxnLst/>
            <a:rect r="r" b="b" t="t" l="l"/>
            <a:pathLst>
              <a:path h="4114800" w="4083939">
                <a:moveTo>
                  <a:pt x="0" y="0"/>
                </a:moveTo>
                <a:lnTo>
                  <a:pt x="4083939" y="0"/>
                </a:lnTo>
                <a:lnTo>
                  <a:pt x="408393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2712560" y="-1470446"/>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0230255">
            <a:off x="15294198" y="765276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3339304" y="2191099"/>
            <a:ext cx="11609392" cy="780917"/>
          </a:xfrm>
          <a:prstGeom prst="rect">
            <a:avLst/>
          </a:prstGeom>
        </p:spPr>
        <p:txBody>
          <a:bodyPr anchor="t" rtlCol="false" tIns="0" lIns="0" bIns="0" rIns="0">
            <a:spAutoFit/>
          </a:bodyPr>
          <a:lstStyle/>
          <a:p>
            <a:pPr algn="ctr">
              <a:lnSpc>
                <a:spcPts val="6307"/>
              </a:lnSpc>
              <a:spcBef>
                <a:spcPct val="0"/>
              </a:spcBef>
            </a:pPr>
            <a:r>
              <a:rPr lang="en-US" sz="4505">
                <a:solidFill>
                  <a:srgbClr val="000000"/>
                </a:solidFill>
                <a:latin typeface="League Spartan"/>
                <a:ea typeface="League Spartan"/>
                <a:cs typeface="League Spartan"/>
                <a:sym typeface="League Spartan"/>
              </a:rPr>
              <a:t>Alur Sistem</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TextBox 2" id="2"/>
          <p:cNvSpPr txBox="true"/>
          <p:nvPr/>
        </p:nvSpPr>
        <p:spPr>
          <a:xfrm rot="0">
            <a:off x="3280726" y="3998144"/>
            <a:ext cx="11726548" cy="5712022"/>
          </a:xfrm>
          <a:prstGeom prst="rect">
            <a:avLst/>
          </a:prstGeom>
        </p:spPr>
        <p:txBody>
          <a:bodyPr anchor="t" rtlCol="false" tIns="0" lIns="0" bIns="0" rIns="0">
            <a:spAutoFit/>
          </a:bodyPr>
          <a:lstStyle/>
          <a:p>
            <a:pPr algn="l">
              <a:lnSpc>
                <a:spcPts val="4540"/>
              </a:lnSpc>
            </a:pPr>
            <a:r>
              <a:rPr lang="en-US" sz="3243">
                <a:solidFill>
                  <a:srgbClr val="000000"/>
                </a:solidFill>
                <a:latin typeface="League Spartan"/>
                <a:ea typeface="League Spartan"/>
                <a:cs typeface="League Spartan"/>
                <a:sym typeface="League Spartan"/>
              </a:rPr>
              <a:t>5. Pelayanan dan Interaksi dengan Warga:</a:t>
            </a:r>
          </a:p>
          <a:p>
            <a:pPr algn="l">
              <a:lnSpc>
                <a:spcPts val="4540"/>
              </a:lnSpc>
            </a:pPr>
            <a:r>
              <a:rPr lang="en-US" sz="3243">
                <a:solidFill>
                  <a:srgbClr val="000000"/>
                </a:solidFill>
                <a:latin typeface="League Spartan"/>
                <a:ea typeface="League Spartan"/>
                <a:cs typeface="League Spartan"/>
                <a:sym typeface="League Spartan"/>
              </a:rPr>
              <a:t>- Sistem mendukung pelayanan yang lebih baik kepada warga dengan menyediakan informasi yang diperlukan.</a:t>
            </a:r>
          </a:p>
          <a:p>
            <a:pPr algn="l">
              <a:lnSpc>
                <a:spcPts val="4540"/>
              </a:lnSpc>
            </a:pPr>
          </a:p>
          <a:p>
            <a:pPr algn="l">
              <a:lnSpc>
                <a:spcPts val="4540"/>
              </a:lnSpc>
            </a:pPr>
            <a:r>
              <a:rPr lang="en-US" sz="3243">
                <a:solidFill>
                  <a:srgbClr val="000000"/>
                </a:solidFill>
                <a:latin typeface="League Spartan"/>
                <a:ea typeface="League Spartan"/>
                <a:cs typeface="League Spartan"/>
                <a:sym typeface="League Spartan"/>
              </a:rPr>
              <a:t>- Interaksi antara pihak terkait dan warga dapat dilakukan melalui sistem untuk memudahkan komunikasi dan layanan yang diberikan.</a:t>
            </a:r>
          </a:p>
          <a:p>
            <a:pPr algn="l">
              <a:lnSpc>
                <a:spcPts val="4540"/>
              </a:lnSpc>
            </a:pPr>
          </a:p>
          <a:p>
            <a:pPr algn="l">
              <a:lnSpc>
                <a:spcPts val="4540"/>
              </a:lnSpc>
            </a:pPr>
          </a:p>
        </p:txBody>
      </p:sp>
      <p:sp>
        <p:nvSpPr>
          <p:cNvPr name="Freeform 3" id="3"/>
          <p:cNvSpPr/>
          <p:nvPr/>
        </p:nvSpPr>
        <p:spPr>
          <a:xfrm flipH="false" flipV="false" rot="0">
            <a:off x="4359852" y="1714635"/>
            <a:ext cx="9568295" cy="1859439"/>
          </a:xfrm>
          <a:custGeom>
            <a:avLst/>
            <a:gdLst/>
            <a:ahLst/>
            <a:cxnLst/>
            <a:rect r="r" b="b" t="t" l="l"/>
            <a:pathLst>
              <a:path h="1859439" w="9568295">
                <a:moveTo>
                  <a:pt x="0" y="0"/>
                </a:moveTo>
                <a:lnTo>
                  <a:pt x="9568296" y="0"/>
                </a:lnTo>
                <a:lnTo>
                  <a:pt x="9568296" y="1859439"/>
                </a:lnTo>
                <a:lnTo>
                  <a:pt x="0" y="1859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96114" y="-253118"/>
            <a:ext cx="3538705" cy="3565446"/>
          </a:xfrm>
          <a:custGeom>
            <a:avLst/>
            <a:gdLst/>
            <a:ahLst/>
            <a:cxnLst/>
            <a:rect r="r" b="b" t="t" l="l"/>
            <a:pathLst>
              <a:path h="3565446" w="3538705">
                <a:moveTo>
                  <a:pt x="0" y="0"/>
                </a:moveTo>
                <a:lnTo>
                  <a:pt x="3538706" y="0"/>
                </a:lnTo>
                <a:lnTo>
                  <a:pt x="3538706" y="3565446"/>
                </a:lnTo>
                <a:lnTo>
                  <a:pt x="0" y="35654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4204061" y="7652765"/>
            <a:ext cx="4083939" cy="4114800"/>
          </a:xfrm>
          <a:custGeom>
            <a:avLst/>
            <a:gdLst/>
            <a:ahLst/>
            <a:cxnLst/>
            <a:rect r="r" b="b" t="t" l="l"/>
            <a:pathLst>
              <a:path h="4114800" w="4083939">
                <a:moveTo>
                  <a:pt x="0" y="0"/>
                </a:moveTo>
                <a:lnTo>
                  <a:pt x="4083939" y="0"/>
                </a:lnTo>
                <a:lnTo>
                  <a:pt x="408393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2712560" y="-1470446"/>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0230255">
            <a:off x="15294198" y="765276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3339304" y="2191099"/>
            <a:ext cx="11609392" cy="780917"/>
          </a:xfrm>
          <a:prstGeom prst="rect">
            <a:avLst/>
          </a:prstGeom>
        </p:spPr>
        <p:txBody>
          <a:bodyPr anchor="t" rtlCol="false" tIns="0" lIns="0" bIns="0" rIns="0">
            <a:spAutoFit/>
          </a:bodyPr>
          <a:lstStyle/>
          <a:p>
            <a:pPr algn="ctr">
              <a:lnSpc>
                <a:spcPts val="6307"/>
              </a:lnSpc>
              <a:spcBef>
                <a:spcPct val="0"/>
              </a:spcBef>
            </a:pPr>
            <a:r>
              <a:rPr lang="en-US" sz="4505">
                <a:solidFill>
                  <a:srgbClr val="000000"/>
                </a:solidFill>
                <a:latin typeface="League Spartan"/>
                <a:ea typeface="League Spartan"/>
                <a:cs typeface="League Spartan"/>
                <a:sym typeface="League Spartan"/>
              </a:rPr>
              <a:t>Alur Sistem</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4359852" y="1714635"/>
            <a:ext cx="9568295" cy="1859439"/>
          </a:xfrm>
          <a:custGeom>
            <a:avLst/>
            <a:gdLst/>
            <a:ahLst/>
            <a:cxnLst/>
            <a:rect r="r" b="b" t="t" l="l"/>
            <a:pathLst>
              <a:path h="1859439" w="9568295">
                <a:moveTo>
                  <a:pt x="0" y="0"/>
                </a:moveTo>
                <a:lnTo>
                  <a:pt x="9568296" y="0"/>
                </a:lnTo>
                <a:lnTo>
                  <a:pt x="9568296" y="1859439"/>
                </a:lnTo>
                <a:lnTo>
                  <a:pt x="0" y="1859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96114" y="-253118"/>
            <a:ext cx="3538705" cy="3565446"/>
          </a:xfrm>
          <a:custGeom>
            <a:avLst/>
            <a:gdLst/>
            <a:ahLst/>
            <a:cxnLst/>
            <a:rect r="r" b="b" t="t" l="l"/>
            <a:pathLst>
              <a:path h="3565446" w="3538705">
                <a:moveTo>
                  <a:pt x="0" y="0"/>
                </a:moveTo>
                <a:lnTo>
                  <a:pt x="3538706" y="0"/>
                </a:lnTo>
                <a:lnTo>
                  <a:pt x="3538706" y="3565446"/>
                </a:lnTo>
                <a:lnTo>
                  <a:pt x="0" y="35654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204061" y="7652765"/>
            <a:ext cx="4083939" cy="4114800"/>
          </a:xfrm>
          <a:custGeom>
            <a:avLst/>
            <a:gdLst/>
            <a:ahLst/>
            <a:cxnLst/>
            <a:rect r="r" b="b" t="t" l="l"/>
            <a:pathLst>
              <a:path h="4114800" w="4083939">
                <a:moveTo>
                  <a:pt x="0" y="0"/>
                </a:moveTo>
                <a:lnTo>
                  <a:pt x="4083939" y="0"/>
                </a:lnTo>
                <a:lnTo>
                  <a:pt x="408393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2712560" y="-1470446"/>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10230255">
            <a:off x="15294198" y="765276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3376538" y="1654984"/>
            <a:ext cx="11609392" cy="2334762"/>
          </a:xfrm>
          <a:prstGeom prst="rect">
            <a:avLst/>
          </a:prstGeom>
        </p:spPr>
        <p:txBody>
          <a:bodyPr anchor="t" rtlCol="false" tIns="0" lIns="0" bIns="0" rIns="0">
            <a:spAutoFit/>
          </a:bodyPr>
          <a:lstStyle/>
          <a:p>
            <a:pPr algn="ctr">
              <a:lnSpc>
                <a:spcPts val="6167"/>
              </a:lnSpc>
            </a:pPr>
            <a:r>
              <a:rPr lang="en-US" sz="4405">
                <a:solidFill>
                  <a:srgbClr val="000000"/>
                </a:solidFill>
                <a:latin typeface="League Spartan"/>
                <a:ea typeface="League Spartan"/>
                <a:cs typeface="League Spartan"/>
                <a:sym typeface="League Spartan"/>
              </a:rPr>
              <a:t>Penjelasan halaman yang ada  pada</a:t>
            </a:r>
          </a:p>
          <a:p>
            <a:pPr algn="ctr">
              <a:lnSpc>
                <a:spcPts val="6167"/>
              </a:lnSpc>
            </a:pPr>
            <a:r>
              <a:rPr lang="en-US" sz="4405">
                <a:solidFill>
                  <a:srgbClr val="000000"/>
                </a:solidFill>
                <a:latin typeface="League Spartan"/>
                <a:ea typeface="League Spartan"/>
                <a:cs typeface="League Spartan"/>
                <a:sym typeface="League Spartan"/>
              </a:rPr>
              <a:t>Sistem Manajemen Warga</a:t>
            </a:r>
          </a:p>
          <a:p>
            <a:pPr algn="ctr">
              <a:lnSpc>
                <a:spcPts val="6307"/>
              </a:lnSpc>
              <a:spcBef>
                <a:spcPct val="0"/>
              </a:spcBef>
            </a:pPr>
          </a:p>
        </p:txBody>
      </p:sp>
      <p:sp>
        <p:nvSpPr>
          <p:cNvPr name="TextBox 11" id="11"/>
          <p:cNvSpPr txBox="true"/>
          <p:nvPr/>
        </p:nvSpPr>
        <p:spPr>
          <a:xfrm rot="0">
            <a:off x="3317960" y="4850306"/>
            <a:ext cx="11726548" cy="1695945"/>
          </a:xfrm>
          <a:prstGeom prst="rect">
            <a:avLst/>
          </a:prstGeom>
        </p:spPr>
        <p:txBody>
          <a:bodyPr anchor="t" rtlCol="false" tIns="0" lIns="0" bIns="0" rIns="0">
            <a:spAutoFit/>
          </a:bodyPr>
          <a:lstStyle/>
          <a:p>
            <a:pPr algn="l">
              <a:lnSpc>
                <a:spcPts val="4540"/>
              </a:lnSpc>
            </a:pPr>
            <a:r>
              <a:rPr lang="en-US" sz="3243">
                <a:solidFill>
                  <a:srgbClr val="000000"/>
                </a:solidFill>
                <a:latin typeface="League Spartan"/>
                <a:ea typeface="League Spartan"/>
                <a:cs typeface="League Spartan"/>
                <a:sym typeface="League Spartan"/>
              </a:rPr>
              <a:t>Mulai dari halaman sign in dan lupa password atau reset password, setelah itu lalu kita melakukan pengisian user dan password.</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4599317" y="599885"/>
            <a:ext cx="9568295" cy="1859439"/>
          </a:xfrm>
          <a:custGeom>
            <a:avLst/>
            <a:gdLst/>
            <a:ahLst/>
            <a:cxnLst/>
            <a:rect r="r" b="b" t="t" l="l"/>
            <a:pathLst>
              <a:path h="1859439" w="9568295">
                <a:moveTo>
                  <a:pt x="0" y="0"/>
                </a:moveTo>
                <a:lnTo>
                  <a:pt x="9568296" y="0"/>
                </a:lnTo>
                <a:lnTo>
                  <a:pt x="9568296" y="1859439"/>
                </a:lnTo>
                <a:lnTo>
                  <a:pt x="0" y="1859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96114" y="-253118"/>
            <a:ext cx="3538705" cy="3565446"/>
          </a:xfrm>
          <a:custGeom>
            <a:avLst/>
            <a:gdLst/>
            <a:ahLst/>
            <a:cxnLst/>
            <a:rect r="r" b="b" t="t" l="l"/>
            <a:pathLst>
              <a:path h="3565446" w="3538705">
                <a:moveTo>
                  <a:pt x="0" y="0"/>
                </a:moveTo>
                <a:lnTo>
                  <a:pt x="3538706" y="0"/>
                </a:lnTo>
                <a:lnTo>
                  <a:pt x="3538706" y="3565446"/>
                </a:lnTo>
                <a:lnTo>
                  <a:pt x="0" y="35654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204061" y="7652765"/>
            <a:ext cx="4083939" cy="4114800"/>
          </a:xfrm>
          <a:custGeom>
            <a:avLst/>
            <a:gdLst/>
            <a:ahLst/>
            <a:cxnLst/>
            <a:rect r="r" b="b" t="t" l="l"/>
            <a:pathLst>
              <a:path h="4114800" w="4083939">
                <a:moveTo>
                  <a:pt x="0" y="0"/>
                </a:moveTo>
                <a:lnTo>
                  <a:pt x="4083939" y="0"/>
                </a:lnTo>
                <a:lnTo>
                  <a:pt x="408393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2712560" y="-1470446"/>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10230255">
            <a:off x="15294198" y="765276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644726" y="3981067"/>
            <a:ext cx="8499274" cy="4774202"/>
          </a:xfrm>
          <a:custGeom>
            <a:avLst/>
            <a:gdLst/>
            <a:ahLst/>
            <a:cxnLst/>
            <a:rect r="r" b="b" t="t" l="l"/>
            <a:pathLst>
              <a:path h="4774202" w="8499274">
                <a:moveTo>
                  <a:pt x="0" y="0"/>
                </a:moveTo>
                <a:lnTo>
                  <a:pt x="8499274" y="0"/>
                </a:lnTo>
                <a:lnTo>
                  <a:pt x="8499274" y="4774202"/>
                </a:lnTo>
                <a:lnTo>
                  <a:pt x="0" y="4774202"/>
                </a:lnTo>
                <a:lnTo>
                  <a:pt x="0" y="0"/>
                </a:lnTo>
                <a:close/>
              </a:path>
            </a:pathLst>
          </a:custGeom>
          <a:blipFill>
            <a:blip r:embed="rId14"/>
            <a:stretch>
              <a:fillRect l="0" t="0" r="0" b="0"/>
            </a:stretch>
          </a:blipFill>
        </p:spPr>
      </p:sp>
      <p:sp>
        <p:nvSpPr>
          <p:cNvPr name="TextBox 11" id="11"/>
          <p:cNvSpPr txBox="true"/>
          <p:nvPr/>
        </p:nvSpPr>
        <p:spPr>
          <a:xfrm rot="0">
            <a:off x="3280726" y="2786463"/>
            <a:ext cx="11726548" cy="994579"/>
          </a:xfrm>
          <a:prstGeom prst="rect">
            <a:avLst/>
          </a:prstGeom>
        </p:spPr>
        <p:txBody>
          <a:bodyPr anchor="t" rtlCol="false" tIns="0" lIns="0" bIns="0" rIns="0">
            <a:spAutoFit/>
          </a:bodyPr>
          <a:lstStyle/>
          <a:p>
            <a:pPr algn="l">
              <a:lnSpc>
                <a:spcPts val="3980"/>
              </a:lnSpc>
            </a:pPr>
            <a:r>
              <a:rPr lang="en-US" sz="2843">
                <a:solidFill>
                  <a:srgbClr val="000000"/>
                </a:solidFill>
                <a:latin typeface="League Spartan"/>
                <a:ea typeface="League Spartan"/>
                <a:cs typeface="League Spartan"/>
                <a:sym typeface="League Spartan"/>
              </a:rPr>
              <a:t>Dalam halaman login anda bisa memasukan Email anda dan password anda.</a:t>
            </a:r>
          </a:p>
        </p:txBody>
      </p:sp>
      <p:sp>
        <p:nvSpPr>
          <p:cNvPr name="TextBox 12" id="12"/>
          <p:cNvSpPr txBox="true"/>
          <p:nvPr/>
        </p:nvSpPr>
        <p:spPr>
          <a:xfrm rot="0">
            <a:off x="3578769" y="1091521"/>
            <a:ext cx="11609392" cy="780917"/>
          </a:xfrm>
          <a:prstGeom prst="rect">
            <a:avLst/>
          </a:prstGeom>
        </p:spPr>
        <p:txBody>
          <a:bodyPr anchor="t" rtlCol="false" tIns="0" lIns="0" bIns="0" rIns="0">
            <a:spAutoFit/>
          </a:bodyPr>
          <a:lstStyle/>
          <a:p>
            <a:pPr algn="ctr">
              <a:lnSpc>
                <a:spcPts val="6307"/>
              </a:lnSpc>
              <a:spcBef>
                <a:spcPct val="0"/>
              </a:spcBef>
            </a:pPr>
            <a:r>
              <a:rPr lang="en-US" sz="4505">
                <a:solidFill>
                  <a:srgbClr val="000000"/>
                </a:solidFill>
                <a:latin typeface="League Spartan"/>
                <a:ea typeface="League Spartan"/>
                <a:cs typeface="League Spartan"/>
                <a:sym typeface="League Spartan"/>
              </a:rPr>
              <a:t>Halaman Login</a:t>
            </a:r>
          </a:p>
        </p:txBody>
      </p:sp>
      <p:sp>
        <p:nvSpPr>
          <p:cNvPr name="TextBox 13" id="13"/>
          <p:cNvSpPr txBox="true"/>
          <p:nvPr/>
        </p:nvSpPr>
        <p:spPr>
          <a:xfrm rot="0">
            <a:off x="9324887" y="4148921"/>
            <a:ext cx="8456105" cy="3518704"/>
          </a:xfrm>
          <a:prstGeom prst="rect">
            <a:avLst/>
          </a:prstGeom>
        </p:spPr>
        <p:txBody>
          <a:bodyPr anchor="t" rtlCol="false" tIns="0" lIns="0" bIns="0" rIns="0">
            <a:spAutoFit/>
          </a:bodyPr>
          <a:lstStyle/>
          <a:p>
            <a:pPr algn="l">
              <a:lnSpc>
                <a:spcPts val="3980"/>
              </a:lnSpc>
            </a:pPr>
            <a:r>
              <a:rPr lang="en-US" sz="2843">
                <a:solidFill>
                  <a:srgbClr val="000000"/>
                </a:solidFill>
                <a:latin typeface="League Spartan"/>
                <a:ea typeface="League Spartan"/>
                <a:cs typeface="League Spartan"/>
                <a:sym typeface="League Spartan"/>
              </a:rPr>
              <a:t>Jika pengguna lupa password, bisa klik tombol lupa password yang ada di bawah tombol login. Lalu masukan kembali Email anda lagi lalu tekan reset dengan otomatis bisa langsung ke Gmail anda dan bisa mereset atau merubah password yang anda inginkan.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5397360" y="1664513"/>
            <a:ext cx="7315200" cy="1421587"/>
          </a:xfrm>
          <a:custGeom>
            <a:avLst/>
            <a:gdLst/>
            <a:ahLst/>
            <a:cxnLst/>
            <a:rect r="r" b="b" t="t" l="l"/>
            <a:pathLst>
              <a:path h="1421587" w="7315200">
                <a:moveTo>
                  <a:pt x="0" y="0"/>
                </a:moveTo>
                <a:lnTo>
                  <a:pt x="7315200" y="0"/>
                </a:lnTo>
                <a:lnTo>
                  <a:pt x="7315200" y="1421587"/>
                </a:lnTo>
                <a:lnTo>
                  <a:pt x="0" y="14215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030005" y="1670932"/>
            <a:ext cx="8227991" cy="1193800"/>
          </a:xfrm>
          <a:prstGeom prst="rect">
            <a:avLst/>
          </a:prstGeom>
        </p:spPr>
        <p:txBody>
          <a:bodyPr anchor="t" rtlCol="false" tIns="0" lIns="0" bIns="0" rIns="0">
            <a:spAutoFit/>
          </a:bodyPr>
          <a:lstStyle/>
          <a:p>
            <a:pPr algn="ctr">
              <a:lnSpc>
                <a:spcPts val="9799"/>
              </a:lnSpc>
            </a:pPr>
            <a:r>
              <a:rPr lang="en-US" sz="6999">
                <a:solidFill>
                  <a:srgbClr val="000000"/>
                </a:solidFill>
                <a:latin typeface="League Spartan"/>
                <a:ea typeface="League Spartan"/>
                <a:cs typeface="League Spartan"/>
                <a:sym typeface="League Spartan"/>
              </a:rPr>
              <a:t>Anggota Tim : </a:t>
            </a:r>
          </a:p>
        </p:txBody>
      </p:sp>
      <p:sp>
        <p:nvSpPr>
          <p:cNvPr name="Freeform 4" id="4"/>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96114" y="-253118"/>
            <a:ext cx="4083939" cy="4114800"/>
          </a:xfrm>
          <a:custGeom>
            <a:avLst/>
            <a:gdLst/>
            <a:ahLst/>
            <a:cxnLst/>
            <a:rect r="r" b="b" t="t" l="l"/>
            <a:pathLst>
              <a:path h="4114800" w="4083939">
                <a:moveTo>
                  <a:pt x="0" y="0"/>
                </a:moveTo>
                <a:lnTo>
                  <a:pt x="4083939" y="0"/>
                </a:lnTo>
                <a:lnTo>
                  <a:pt x="408393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4204061" y="7652765"/>
            <a:ext cx="4083939" cy="4114800"/>
          </a:xfrm>
          <a:custGeom>
            <a:avLst/>
            <a:gdLst/>
            <a:ahLst/>
            <a:cxnLst/>
            <a:rect r="r" b="b" t="t" l="l"/>
            <a:pathLst>
              <a:path h="4114800" w="4083939">
                <a:moveTo>
                  <a:pt x="0" y="0"/>
                </a:moveTo>
                <a:lnTo>
                  <a:pt x="4083939" y="0"/>
                </a:lnTo>
                <a:lnTo>
                  <a:pt x="408393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2712560" y="-1028700"/>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0230255">
            <a:off x="15294198" y="765276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5397360" y="3648085"/>
            <a:ext cx="9247379" cy="5415088"/>
          </a:xfrm>
          <a:prstGeom prst="rect">
            <a:avLst/>
          </a:prstGeom>
        </p:spPr>
        <p:txBody>
          <a:bodyPr anchor="t" rtlCol="false" tIns="0" lIns="0" bIns="0" rIns="0">
            <a:spAutoFit/>
          </a:bodyPr>
          <a:lstStyle/>
          <a:p>
            <a:pPr algn="l" marL="777021" indent="-388511" lvl="1">
              <a:lnSpc>
                <a:spcPts val="5038"/>
              </a:lnSpc>
              <a:buAutoNum type="arabicPeriod" startAt="1"/>
            </a:pPr>
            <a:r>
              <a:rPr lang="en-US" sz="3598">
                <a:solidFill>
                  <a:srgbClr val="000000"/>
                </a:solidFill>
                <a:latin typeface="League Spartan"/>
                <a:ea typeface="League Spartan"/>
                <a:cs typeface="League Spartan"/>
                <a:sym typeface="League Spartan"/>
              </a:rPr>
              <a:t>Dimas Arga Sadewa</a:t>
            </a:r>
          </a:p>
          <a:p>
            <a:pPr algn="l" marL="777021" indent="-388511" lvl="1">
              <a:lnSpc>
                <a:spcPts val="5038"/>
              </a:lnSpc>
              <a:buAutoNum type="arabicPeriod" startAt="1"/>
            </a:pPr>
            <a:r>
              <a:rPr lang="en-US" sz="3598">
                <a:solidFill>
                  <a:srgbClr val="000000"/>
                </a:solidFill>
                <a:latin typeface="League Spartan"/>
                <a:ea typeface="League Spartan"/>
                <a:cs typeface="League Spartan"/>
                <a:sym typeface="League Spartan"/>
              </a:rPr>
              <a:t>Ziyat Al Wafi</a:t>
            </a:r>
          </a:p>
          <a:p>
            <a:pPr algn="l" marL="777021" indent="-388511" lvl="1">
              <a:lnSpc>
                <a:spcPts val="5038"/>
              </a:lnSpc>
              <a:buAutoNum type="arabicPeriod" startAt="1"/>
            </a:pPr>
            <a:r>
              <a:rPr lang="en-US" sz="3598">
                <a:solidFill>
                  <a:srgbClr val="000000"/>
                </a:solidFill>
                <a:latin typeface="League Spartan"/>
                <a:ea typeface="League Spartan"/>
                <a:cs typeface="League Spartan"/>
                <a:sym typeface="League Spartan"/>
              </a:rPr>
              <a:t>Ali Caesar Rahmatulloh</a:t>
            </a:r>
          </a:p>
          <a:p>
            <a:pPr algn="l" marL="777021" indent="-388511" lvl="1">
              <a:lnSpc>
                <a:spcPts val="5038"/>
              </a:lnSpc>
              <a:buAutoNum type="arabicPeriod" startAt="1"/>
            </a:pPr>
            <a:r>
              <a:rPr lang="en-US" sz="3598">
                <a:solidFill>
                  <a:srgbClr val="000000"/>
                </a:solidFill>
                <a:latin typeface="League Spartan"/>
                <a:ea typeface="League Spartan"/>
                <a:cs typeface="League Spartan"/>
                <a:sym typeface="League Spartan"/>
              </a:rPr>
              <a:t>Dewi Nur Istikhomah</a:t>
            </a:r>
          </a:p>
          <a:p>
            <a:pPr algn="l" marL="777021" indent="-388511" lvl="1">
              <a:lnSpc>
                <a:spcPts val="5038"/>
              </a:lnSpc>
              <a:buAutoNum type="arabicPeriod" startAt="1"/>
            </a:pPr>
            <a:r>
              <a:rPr lang="en-US" sz="3598">
                <a:solidFill>
                  <a:srgbClr val="000000"/>
                </a:solidFill>
                <a:latin typeface="League Spartan"/>
                <a:ea typeface="League Spartan"/>
                <a:cs typeface="League Spartan"/>
                <a:sym typeface="League Spartan"/>
              </a:rPr>
              <a:t>Aditya Dwi Cahyo Wibowo</a:t>
            </a:r>
          </a:p>
          <a:p>
            <a:pPr algn="l" marL="777021" indent="-388511" lvl="1">
              <a:lnSpc>
                <a:spcPts val="5038"/>
              </a:lnSpc>
              <a:buAutoNum type="arabicPeriod" startAt="1"/>
            </a:pPr>
            <a:r>
              <a:rPr lang="en-US" sz="3598">
                <a:solidFill>
                  <a:srgbClr val="000000"/>
                </a:solidFill>
                <a:latin typeface="League Spartan"/>
                <a:ea typeface="League Spartan"/>
                <a:cs typeface="League Spartan"/>
                <a:sym typeface="League Spartan"/>
              </a:rPr>
              <a:t>Muhammad Nur Julianto</a:t>
            </a:r>
          </a:p>
          <a:p>
            <a:pPr algn="l" marL="777021" indent="-388511" lvl="1">
              <a:lnSpc>
                <a:spcPts val="5038"/>
              </a:lnSpc>
              <a:buAutoNum type="arabicPeriod" startAt="1"/>
            </a:pPr>
            <a:r>
              <a:rPr lang="en-US" sz="3598">
                <a:solidFill>
                  <a:srgbClr val="000000"/>
                </a:solidFill>
                <a:latin typeface="League Spartan"/>
                <a:ea typeface="League Spartan"/>
                <a:cs typeface="League Spartan"/>
                <a:sym typeface="League Spartan"/>
              </a:rPr>
              <a:t>Trisna</a:t>
            </a:r>
          </a:p>
          <a:p>
            <a:pPr algn="l" marL="777021" indent="-388511" lvl="1">
              <a:lnSpc>
                <a:spcPts val="5038"/>
              </a:lnSpc>
              <a:buAutoNum type="arabicPeriod" startAt="1"/>
            </a:pPr>
            <a:r>
              <a:rPr lang="en-US" sz="3598">
                <a:solidFill>
                  <a:srgbClr val="000000"/>
                </a:solidFill>
                <a:latin typeface="League Spartan"/>
                <a:ea typeface="League Spartan"/>
                <a:cs typeface="League Spartan"/>
                <a:sym typeface="League Spartan"/>
              </a:rPr>
              <a:t>Dani Mulyadi</a:t>
            </a:r>
          </a:p>
          <a:p>
            <a:pPr algn="l">
              <a:lnSpc>
                <a:spcPts val="2452"/>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4359852" y="586954"/>
            <a:ext cx="9568295" cy="1859439"/>
          </a:xfrm>
          <a:custGeom>
            <a:avLst/>
            <a:gdLst/>
            <a:ahLst/>
            <a:cxnLst/>
            <a:rect r="r" b="b" t="t" l="l"/>
            <a:pathLst>
              <a:path h="1859439" w="9568295">
                <a:moveTo>
                  <a:pt x="0" y="0"/>
                </a:moveTo>
                <a:lnTo>
                  <a:pt x="9568296" y="0"/>
                </a:lnTo>
                <a:lnTo>
                  <a:pt x="9568296" y="1859439"/>
                </a:lnTo>
                <a:lnTo>
                  <a:pt x="0" y="1859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96114" y="-253118"/>
            <a:ext cx="3538705" cy="3565446"/>
          </a:xfrm>
          <a:custGeom>
            <a:avLst/>
            <a:gdLst/>
            <a:ahLst/>
            <a:cxnLst/>
            <a:rect r="r" b="b" t="t" l="l"/>
            <a:pathLst>
              <a:path h="3565446" w="3538705">
                <a:moveTo>
                  <a:pt x="0" y="0"/>
                </a:moveTo>
                <a:lnTo>
                  <a:pt x="3538706" y="0"/>
                </a:lnTo>
                <a:lnTo>
                  <a:pt x="3538706" y="3565446"/>
                </a:lnTo>
                <a:lnTo>
                  <a:pt x="0" y="35654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712560" y="-1470446"/>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9495643" y="4094651"/>
            <a:ext cx="8389309" cy="4331490"/>
          </a:xfrm>
          <a:prstGeom prst="rect">
            <a:avLst/>
          </a:prstGeom>
        </p:spPr>
        <p:txBody>
          <a:bodyPr anchor="t" rtlCol="false" tIns="0" lIns="0" bIns="0" rIns="0">
            <a:spAutoFit/>
          </a:bodyPr>
          <a:lstStyle/>
          <a:p>
            <a:pPr algn="just">
              <a:lnSpc>
                <a:spcPts val="4331"/>
              </a:lnSpc>
            </a:pPr>
            <a:r>
              <a:rPr lang="en-US" sz="3093">
                <a:solidFill>
                  <a:srgbClr val="000000"/>
                </a:solidFill>
                <a:latin typeface="League Spartan"/>
                <a:ea typeface="League Spartan"/>
                <a:cs typeface="League Spartan"/>
                <a:sym typeface="League Spartan"/>
              </a:rPr>
              <a:t>Jika sudah bisa masuk pada menu dashboard anda bisa masuk ke menu pengguna untuk melihat daftar pengguna atau admin yang sudah masuk didalamnya juga anda bisa merubah dengan menu edit , menghapus dengan menu delete dan melihat isi data dengan menu show.</a:t>
            </a:r>
          </a:p>
        </p:txBody>
      </p:sp>
      <p:sp>
        <p:nvSpPr>
          <p:cNvPr name="TextBox 9" id="9"/>
          <p:cNvSpPr txBox="true"/>
          <p:nvPr/>
        </p:nvSpPr>
        <p:spPr>
          <a:xfrm rot="0">
            <a:off x="3376538" y="1078590"/>
            <a:ext cx="11609392" cy="780917"/>
          </a:xfrm>
          <a:prstGeom prst="rect">
            <a:avLst/>
          </a:prstGeom>
        </p:spPr>
        <p:txBody>
          <a:bodyPr anchor="t" rtlCol="false" tIns="0" lIns="0" bIns="0" rIns="0">
            <a:spAutoFit/>
          </a:bodyPr>
          <a:lstStyle/>
          <a:p>
            <a:pPr algn="ctr">
              <a:lnSpc>
                <a:spcPts val="6307"/>
              </a:lnSpc>
              <a:spcBef>
                <a:spcPct val="0"/>
              </a:spcBef>
            </a:pPr>
            <a:r>
              <a:rPr lang="en-US" sz="4505">
                <a:solidFill>
                  <a:srgbClr val="000000"/>
                </a:solidFill>
                <a:latin typeface="League Spartan"/>
                <a:ea typeface="League Spartan"/>
                <a:cs typeface="League Spartan"/>
                <a:sym typeface="League Spartan"/>
              </a:rPr>
              <a:t>Halaman Pengguna</a:t>
            </a:r>
          </a:p>
        </p:txBody>
      </p:sp>
      <p:sp>
        <p:nvSpPr>
          <p:cNvPr name="Freeform 10" id="10"/>
          <p:cNvSpPr/>
          <p:nvPr/>
        </p:nvSpPr>
        <p:spPr>
          <a:xfrm flipH="false" flipV="false" rot="0">
            <a:off x="600906" y="3894326"/>
            <a:ext cx="8543094" cy="4798816"/>
          </a:xfrm>
          <a:custGeom>
            <a:avLst/>
            <a:gdLst/>
            <a:ahLst/>
            <a:cxnLst/>
            <a:rect r="r" b="b" t="t" l="l"/>
            <a:pathLst>
              <a:path h="4798816" w="8543094">
                <a:moveTo>
                  <a:pt x="0" y="0"/>
                </a:moveTo>
                <a:lnTo>
                  <a:pt x="8543094" y="0"/>
                </a:lnTo>
                <a:lnTo>
                  <a:pt x="8543094" y="4798816"/>
                </a:lnTo>
                <a:lnTo>
                  <a:pt x="0" y="4798816"/>
                </a:lnTo>
                <a:lnTo>
                  <a:pt x="0" y="0"/>
                </a:lnTo>
                <a:close/>
              </a:path>
            </a:pathLst>
          </a:custGeom>
          <a:blipFill>
            <a:blip r:embed="rId14"/>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3794958" y="1112577"/>
            <a:ext cx="9568295" cy="1859439"/>
          </a:xfrm>
          <a:custGeom>
            <a:avLst/>
            <a:gdLst/>
            <a:ahLst/>
            <a:cxnLst/>
            <a:rect r="r" b="b" t="t" l="l"/>
            <a:pathLst>
              <a:path h="1859439" w="9568295">
                <a:moveTo>
                  <a:pt x="0" y="0"/>
                </a:moveTo>
                <a:lnTo>
                  <a:pt x="9568295" y="0"/>
                </a:lnTo>
                <a:lnTo>
                  <a:pt x="9568295" y="1859439"/>
                </a:lnTo>
                <a:lnTo>
                  <a:pt x="0" y="1859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96114" y="-253118"/>
            <a:ext cx="3538705" cy="3565446"/>
          </a:xfrm>
          <a:custGeom>
            <a:avLst/>
            <a:gdLst/>
            <a:ahLst/>
            <a:cxnLst/>
            <a:rect r="r" b="b" t="t" l="l"/>
            <a:pathLst>
              <a:path h="3565446" w="3538705">
                <a:moveTo>
                  <a:pt x="0" y="0"/>
                </a:moveTo>
                <a:lnTo>
                  <a:pt x="3538706" y="0"/>
                </a:lnTo>
                <a:lnTo>
                  <a:pt x="3538706" y="3565446"/>
                </a:lnTo>
                <a:lnTo>
                  <a:pt x="0" y="35654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712560" y="-1470446"/>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701763" y="3722584"/>
            <a:ext cx="8109125" cy="4555048"/>
          </a:xfrm>
          <a:custGeom>
            <a:avLst/>
            <a:gdLst/>
            <a:ahLst/>
            <a:cxnLst/>
            <a:rect r="r" b="b" t="t" l="l"/>
            <a:pathLst>
              <a:path h="4555048" w="8109125">
                <a:moveTo>
                  <a:pt x="0" y="0"/>
                </a:moveTo>
                <a:lnTo>
                  <a:pt x="8109126" y="0"/>
                </a:lnTo>
                <a:lnTo>
                  <a:pt x="8109126" y="4555047"/>
                </a:lnTo>
                <a:lnTo>
                  <a:pt x="0" y="4555047"/>
                </a:lnTo>
                <a:lnTo>
                  <a:pt x="0" y="0"/>
                </a:lnTo>
                <a:close/>
              </a:path>
            </a:pathLst>
          </a:custGeom>
          <a:blipFill>
            <a:blip r:embed="rId14"/>
            <a:stretch>
              <a:fillRect l="0" t="0" r="0" b="0"/>
            </a:stretch>
          </a:blipFill>
        </p:spPr>
      </p:sp>
      <p:sp>
        <p:nvSpPr>
          <p:cNvPr name="TextBox 9" id="9"/>
          <p:cNvSpPr txBox="true"/>
          <p:nvPr/>
        </p:nvSpPr>
        <p:spPr>
          <a:xfrm rot="0">
            <a:off x="9144000" y="3674959"/>
            <a:ext cx="8715041" cy="2360148"/>
          </a:xfrm>
          <a:prstGeom prst="rect">
            <a:avLst/>
          </a:prstGeom>
        </p:spPr>
        <p:txBody>
          <a:bodyPr anchor="t" rtlCol="false" tIns="0" lIns="0" bIns="0" rIns="0">
            <a:spAutoFit/>
          </a:bodyPr>
          <a:lstStyle/>
          <a:p>
            <a:pPr algn="just">
              <a:lnSpc>
                <a:spcPts val="3788"/>
              </a:lnSpc>
            </a:pPr>
            <a:r>
              <a:rPr lang="en-US" sz="2705">
                <a:solidFill>
                  <a:srgbClr val="000000"/>
                </a:solidFill>
                <a:latin typeface="League Spartan"/>
                <a:ea typeface="League Spartan"/>
                <a:cs typeface="League Spartan"/>
                <a:sym typeface="League Spartan"/>
              </a:rPr>
              <a:t>Menu tambah didalamnya berisi fungsi seperti menambah Nama, Email, No HP, Password, Konfirmasi password ,dan terakhir pilih role anda seperti Admin atau Staf. </a:t>
            </a:r>
          </a:p>
          <a:p>
            <a:pPr algn="just">
              <a:lnSpc>
                <a:spcPts val="3788"/>
              </a:lnSpc>
            </a:pPr>
          </a:p>
        </p:txBody>
      </p:sp>
      <p:sp>
        <p:nvSpPr>
          <p:cNvPr name="TextBox 10" id="10"/>
          <p:cNvSpPr txBox="true"/>
          <p:nvPr/>
        </p:nvSpPr>
        <p:spPr>
          <a:xfrm rot="0">
            <a:off x="2774410" y="1604213"/>
            <a:ext cx="11609392" cy="780917"/>
          </a:xfrm>
          <a:prstGeom prst="rect">
            <a:avLst/>
          </a:prstGeom>
        </p:spPr>
        <p:txBody>
          <a:bodyPr anchor="t" rtlCol="false" tIns="0" lIns="0" bIns="0" rIns="0">
            <a:spAutoFit/>
          </a:bodyPr>
          <a:lstStyle/>
          <a:p>
            <a:pPr algn="ctr">
              <a:lnSpc>
                <a:spcPts val="6307"/>
              </a:lnSpc>
              <a:spcBef>
                <a:spcPct val="0"/>
              </a:spcBef>
            </a:pPr>
            <a:r>
              <a:rPr lang="en-US" sz="4505">
                <a:solidFill>
                  <a:srgbClr val="000000"/>
                </a:solidFill>
                <a:latin typeface="League Spartan"/>
                <a:ea typeface="League Spartan"/>
                <a:cs typeface="League Spartan"/>
                <a:sym typeface="League Spartan"/>
              </a:rPr>
              <a:t>Menu Tambah</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3794958" y="1112577"/>
            <a:ext cx="9568295" cy="1859439"/>
          </a:xfrm>
          <a:custGeom>
            <a:avLst/>
            <a:gdLst/>
            <a:ahLst/>
            <a:cxnLst/>
            <a:rect r="r" b="b" t="t" l="l"/>
            <a:pathLst>
              <a:path h="1859439" w="9568295">
                <a:moveTo>
                  <a:pt x="0" y="0"/>
                </a:moveTo>
                <a:lnTo>
                  <a:pt x="9568295" y="0"/>
                </a:lnTo>
                <a:lnTo>
                  <a:pt x="9568295" y="1859439"/>
                </a:lnTo>
                <a:lnTo>
                  <a:pt x="0" y="1859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96114" y="-253118"/>
            <a:ext cx="3538705" cy="3565446"/>
          </a:xfrm>
          <a:custGeom>
            <a:avLst/>
            <a:gdLst/>
            <a:ahLst/>
            <a:cxnLst/>
            <a:rect r="r" b="b" t="t" l="l"/>
            <a:pathLst>
              <a:path h="3565446" w="3538705">
                <a:moveTo>
                  <a:pt x="0" y="0"/>
                </a:moveTo>
                <a:lnTo>
                  <a:pt x="3538706" y="0"/>
                </a:lnTo>
                <a:lnTo>
                  <a:pt x="3538706" y="3565446"/>
                </a:lnTo>
                <a:lnTo>
                  <a:pt x="0" y="35654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712560" y="-1470446"/>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386307" y="3568210"/>
            <a:ext cx="8192798" cy="4602049"/>
          </a:xfrm>
          <a:custGeom>
            <a:avLst/>
            <a:gdLst/>
            <a:ahLst/>
            <a:cxnLst/>
            <a:rect r="r" b="b" t="t" l="l"/>
            <a:pathLst>
              <a:path h="4602049" w="8192798">
                <a:moveTo>
                  <a:pt x="0" y="0"/>
                </a:moveTo>
                <a:lnTo>
                  <a:pt x="8192798" y="0"/>
                </a:lnTo>
                <a:lnTo>
                  <a:pt x="8192798" y="4602049"/>
                </a:lnTo>
                <a:lnTo>
                  <a:pt x="0" y="4602049"/>
                </a:lnTo>
                <a:lnTo>
                  <a:pt x="0" y="0"/>
                </a:lnTo>
                <a:close/>
              </a:path>
            </a:pathLst>
          </a:custGeom>
          <a:blipFill>
            <a:blip r:embed="rId14"/>
            <a:stretch>
              <a:fillRect l="0" t="0" r="0" b="0"/>
            </a:stretch>
          </a:blipFill>
        </p:spPr>
      </p:sp>
      <p:sp>
        <p:nvSpPr>
          <p:cNvPr name="TextBox 9" id="9"/>
          <p:cNvSpPr txBox="true"/>
          <p:nvPr/>
        </p:nvSpPr>
        <p:spPr>
          <a:xfrm rot="0">
            <a:off x="9005732" y="3520585"/>
            <a:ext cx="8715041" cy="1407648"/>
          </a:xfrm>
          <a:prstGeom prst="rect">
            <a:avLst/>
          </a:prstGeom>
        </p:spPr>
        <p:txBody>
          <a:bodyPr anchor="t" rtlCol="false" tIns="0" lIns="0" bIns="0" rIns="0">
            <a:spAutoFit/>
          </a:bodyPr>
          <a:lstStyle/>
          <a:p>
            <a:pPr algn="just">
              <a:lnSpc>
                <a:spcPts val="3788"/>
              </a:lnSpc>
            </a:pPr>
            <a:r>
              <a:rPr lang="en-US" sz="2705">
                <a:solidFill>
                  <a:srgbClr val="000000"/>
                </a:solidFill>
                <a:latin typeface="League Spartan"/>
                <a:ea typeface="League Spartan"/>
                <a:cs typeface="League Spartan"/>
                <a:sym typeface="League Spartan"/>
              </a:rPr>
              <a:t>Menu update pengguna ini berfungsi untuk merubah data jika belum sesuai, setelah data di ubah lalu tekan tombol update.</a:t>
            </a:r>
          </a:p>
        </p:txBody>
      </p:sp>
      <p:sp>
        <p:nvSpPr>
          <p:cNvPr name="TextBox 10" id="10"/>
          <p:cNvSpPr txBox="true"/>
          <p:nvPr/>
        </p:nvSpPr>
        <p:spPr>
          <a:xfrm rot="0">
            <a:off x="2774410" y="1604213"/>
            <a:ext cx="11609392" cy="780917"/>
          </a:xfrm>
          <a:prstGeom prst="rect">
            <a:avLst/>
          </a:prstGeom>
        </p:spPr>
        <p:txBody>
          <a:bodyPr anchor="t" rtlCol="false" tIns="0" lIns="0" bIns="0" rIns="0">
            <a:spAutoFit/>
          </a:bodyPr>
          <a:lstStyle/>
          <a:p>
            <a:pPr algn="ctr">
              <a:lnSpc>
                <a:spcPts val="6307"/>
              </a:lnSpc>
              <a:spcBef>
                <a:spcPct val="0"/>
              </a:spcBef>
            </a:pPr>
            <a:r>
              <a:rPr lang="en-US" sz="4505">
                <a:solidFill>
                  <a:srgbClr val="000000"/>
                </a:solidFill>
                <a:latin typeface="League Spartan"/>
                <a:ea typeface="League Spartan"/>
                <a:cs typeface="League Spartan"/>
                <a:sym typeface="League Spartan"/>
              </a:rPr>
              <a:t>Menu Update</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3794958" y="1112577"/>
            <a:ext cx="9568295" cy="1859439"/>
          </a:xfrm>
          <a:custGeom>
            <a:avLst/>
            <a:gdLst/>
            <a:ahLst/>
            <a:cxnLst/>
            <a:rect r="r" b="b" t="t" l="l"/>
            <a:pathLst>
              <a:path h="1859439" w="9568295">
                <a:moveTo>
                  <a:pt x="0" y="0"/>
                </a:moveTo>
                <a:lnTo>
                  <a:pt x="9568295" y="0"/>
                </a:lnTo>
                <a:lnTo>
                  <a:pt x="9568295" y="1859439"/>
                </a:lnTo>
                <a:lnTo>
                  <a:pt x="0" y="1859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96114" y="-253118"/>
            <a:ext cx="3538705" cy="3565446"/>
          </a:xfrm>
          <a:custGeom>
            <a:avLst/>
            <a:gdLst/>
            <a:ahLst/>
            <a:cxnLst/>
            <a:rect r="r" b="b" t="t" l="l"/>
            <a:pathLst>
              <a:path h="3565446" w="3538705">
                <a:moveTo>
                  <a:pt x="0" y="0"/>
                </a:moveTo>
                <a:lnTo>
                  <a:pt x="3538706" y="0"/>
                </a:lnTo>
                <a:lnTo>
                  <a:pt x="3538706" y="3565446"/>
                </a:lnTo>
                <a:lnTo>
                  <a:pt x="0" y="35654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712560" y="-1470446"/>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403231" y="3722584"/>
            <a:ext cx="7922138" cy="4450013"/>
          </a:xfrm>
          <a:custGeom>
            <a:avLst/>
            <a:gdLst/>
            <a:ahLst/>
            <a:cxnLst/>
            <a:rect r="r" b="b" t="t" l="l"/>
            <a:pathLst>
              <a:path h="4450013" w="7922138">
                <a:moveTo>
                  <a:pt x="0" y="0"/>
                </a:moveTo>
                <a:lnTo>
                  <a:pt x="7922137" y="0"/>
                </a:lnTo>
                <a:lnTo>
                  <a:pt x="7922137" y="4450013"/>
                </a:lnTo>
                <a:lnTo>
                  <a:pt x="0" y="4450013"/>
                </a:lnTo>
                <a:lnTo>
                  <a:pt x="0" y="0"/>
                </a:lnTo>
                <a:close/>
              </a:path>
            </a:pathLst>
          </a:custGeom>
          <a:blipFill>
            <a:blip r:embed="rId14"/>
            <a:stretch>
              <a:fillRect l="0" t="0" r="0" b="0"/>
            </a:stretch>
          </a:blipFill>
        </p:spPr>
      </p:sp>
      <p:sp>
        <p:nvSpPr>
          <p:cNvPr name="TextBox 9" id="9"/>
          <p:cNvSpPr txBox="true"/>
          <p:nvPr/>
        </p:nvSpPr>
        <p:spPr>
          <a:xfrm rot="0">
            <a:off x="8827345" y="3674959"/>
            <a:ext cx="9071817" cy="5168118"/>
          </a:xfrm>
          <a:prstGeom prst="rect">
            <a:avLst/>
          </a:prstGeom>
        </p:spPr>
        <p:txBody>
          <a:bodyPr anchor="t" rtlCol="false" tIns="0" lIns="0" bIns="0" rIns="0">
            <a:spAutoFit/>
          </a:bodyPr>
          <a:lstStyle/>
          <a:p>
            <a:pPr algn="just">
              <a:lnSpc>
                <a:spcPts val="3368"/>
              </a:lnSpc>
            </a:pPr>
            <a:r>
              <a:rPr lang="en-US" sz="2405">
                <a:solidFill>
                  <a:srgbClr val="000000"/>
                </a:solidFill>
                <a:latin typeface="League Spartan"/>
                <a:ea typeface="League Spartan"/>
                <a:cs typeface="League Spartan"/>
                <a:sym typeface="League Spartan"/>
              </a:rPr>
              <a:t>Pada menu penduduk yang berisi beberapa data NIK, NAMA, TEMPAT TGL LAHIR, JENIS KELAMIN, PENDIDIKAN TERAKHIR, KEWARGANEGARAAN, STATUS PERNIKAHAN , AGAMA , RW/RT,KELURAHAN YANG BISA ANDA TAMBAHKAN ,DAN MENU AKSI (SHOWS,EDIT,DELETE) </a:t>
            </a:r>
          </a:p>
          <a:p>
            <a:pPr algn="just">
              <a:lnSpc>
                <a:spcPts val="3508"/>
              </a:lnSpc>
            </a:pPr>
            <a:r>
              <a:rPr lang="en-US" sz="2505">
                <a:solidFill>
                  <a:srgbClr val="000000"/>
                </a:solidFill>
                <a:latin typeface="League Spartan"/>
                <a:ea typeface="League Spartan"/>
                <a:cs typeface="League Spartan"/>
                <a:sym typeface="League Spartan"/>
              </a:rPr>
              <a:t>Menu Edit berisi beberapa data yang sebelumnya sudah ditambahkan ke daftar penduduk bisa anda rubah sesuai yang anda inginkan .</a:t>
            </a:r>
          </a:p>
          <a:p>
            <a:pPr algn="just">
              <a:lnSpc>
                <a:spcPts val="3508"/>
              </a:lnSpc>
            </a:pPr>
            <a:r>
              <a:rPr lang="en-US" sz="2505">
                <a:solidFill>
                  <a:srgbClr val="000000"/>
                </a:solidFill>
                <a:latin typeface="League Spartan"/>
                <a:ea typeface="League Spartan"/>
                <a:cs typeface="League Spartan"/>
                <a:sym typeface="League Spartan"/>
              </a:rPr>
              <a:t>Menu Show  memiliki fungsi untuk melihat data anda yang sebelumnya sudah anda isi .</a:t>
            </a:r>
          </a:p>
          <a:p>
            <a:pPr algn="just">
              <a:lnSpc>
                <a:spcPts val="3788"/>
              </a:lnSpc>
            </a:pPr>
          </a:p>
          <a:p>
            <a:pPr algn="just">
              <a:lnSpc>
                <a:spcPts val="3368"/>
              </a:lnSpc>
            </a:pPr>
          </a:p>
        </p:txBody>
      </p:sp>
      <p:sp>
        <p:nvSpPr>
          <p:cNvPr name="TextBox 10" id="10"/>
          <p:cNvSpPr txBox="true"/>
          <p:nvPr/>
        </p:nvSpPr>
        <p:spPr>
          <a:xfrm rot="0">
            <a:off x="2774410" y="1604213"/>
            <a:ext cx="11609392" cy="780917"/>
          </a:xfrm>
          <a:prstGeom prst="rect">
            <a:avLst/>
          </a:prstGeom>
        </p:spPr>
        <p:txBody>
          <a:bodyPr anchor="t" rtlCol="false" tIns="0" lIns="0" bIns="0" rIns="0">
            <a:spAutoFit/>
          </a:bodyPr>
          <a:lstStyle/>
          <a:p>
            <a:pPr algn="ctr">
              <a:lnSpc>
                <a:spcPts val="6307"/>
              </a:lnSpc>
              <a:spcBef>
                <a:spcPct val="0"/>
              </a:spcBef>
            </a:pPr>
            <a:r>
              <a:rPr lang="en-US" sz="4505">
                <a:solidFill>
                  <a:srgbClr val="000000"/>
                </a:solidFill>
                <a:latin typeface="League Spartan"/>
                <a:ea typeface="League Spartan"/>
                <a:cs typeface="League Spartan"/>
                <a:sym typeface="League Spartan"/>
              </a:rPr>
              <a:t>Halaman Penduduk</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3794958" y="1112577"/>
            <a:ext cx="9568295" cy="1859439"/>
          </a:xfrm>
          <a:custGeom>
            <a:avLst/>
            <a:gdLst/>
            <a:ahLst/>
            <a:cxnLst/>
            <a:rect r="r" b="b" t="t" l="l"/>
            <a:pathLst>
              <a:path h="1859439" w="9568295">
                <a:moveTo>
                  <a:pt x="0" y="0"/>
                </a:moveTo>
                <a:lnTo>
                  <a:pt x="9568295" y="0"/>
                </a:lnTo>
                <a:lnTo>
                  <a:pt x="9568295" y="1859439"/>
                </a:lnTo>
                <a:lnTo>
                  <a:pt x="0" y="1859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96114" y="-253118"/>
            <a:ext cx="3538705" cy="3565446"/>
          </a:xfrm>
          <a:custGeom>
            <a:avLst/>
            <a:gdLst/>
            <a:ahLst/>
            <a:cxnLst/>
            <a:rect r="r" b="b" t="t" l="l"/>
            <a:pathLst>
              <a:path h="3565446" w="3538705">
                <a:moveTo>
                  <a:pt x="0" y="0"/>
                </a:moveTo>
                <a:lnTo>
                  <a:pt x="3538706" y="0"/>
                </a:lnTo>
                <a:lnTo>
                  <a:pt x="3538706" y="3565446"/>
                </a:lnTo>
                <a:lnTo>
                  <a:pt x="0" y="35654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712560" y="-1470446"/>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339340" y="3651656"/>
            <a:ext cx="7895689" cy="4435157"/>
          </a:xfrm>
          <a:custGeom>
            <a:avLst/>
            <a:gdLst/>
            <a:ahLst/>
            <a:cxnLst/>
            <a:rect r="r" b="b" t="t" l="l"/>
            <a:pathLst>
              <a:path h="4435157" w="7895689">
                <a:moveTo>
                  <a:pt x="0" y="0"/>
                </a:moveTo>
                <a:lnTo>
                  <a:pt x="7895689" y="0"/>
                </a:lnTo>
                <a:lnTo>
                  <a:pt x="7895689" y="4435157"/>
                </a:lnTo>
                <a:lnTo>
                  <a:pt x="0" y="4435157"/>
                </a:lnTo>
                <a:lnTo>
                  <a:pt x="0" y="0"/>
                </a:lnTo>
                <a:close/>
              </a:path>
            </a:pathLst>
          </a:custGeom>
          <a:blipFill>
            <a:blip r:embed="rId14"/>
            <a:stretch>
              <a:fillRect l="0" t="0" r="0" b="0"/>
            </a:stretch>
          </a:blipFill>
        </p:spPr>
      </p:sp>
      <p:sp>
        <p:nvSpPr>
          <p:cNvPr name="TextBox 9" id="9"/>
          <p:cNvSpPr txBox="true"/>
          <p:nvPr/>
        </p:nvSpPr>
        <p:spPr>
          <a:xfrm rot="0">
            <a:off x="8579105" y="3594506"/>
            <a:ext cx="9252536" cy="5393145"/>
          </a:xfrm>
          <a:prstGeom prst="rect">
            <a:avLst/>
          </a:prstGeom>
        </p:spPr>
        <p:txBody>
          <a:bodyPr anchor="t" rtlCol="false" tIns="0" lIns="0" bIns="0" rIns="0">
            <a:spAutoFit/>
          </a:bodyPr>
          <a:lstStyle/>
          <a:p>
            <a:pPr algn="just">
              <a:lnSpc>
                <a:spcPts val="3950"/>
              </a:lnSpc>
            </a:pPr>
            <a:r>
              <a:rPr lang="en-US" sz="2821">
                <a:solidFill>
                  <a:srgbClr val="000000"/>
                </a:solidFill>
                <a:latin typeface="League Spartan"/>
                <a:ea typeface="League Spartan"/>
                <a:cs typeface="League Spartan"/>
                <a:sym typeface="League Spartan"/>
              </a:rPr>
              <a:t>Halaman keluarga didalamnya memiliki fitur dan data yang akan ditampilkan seperti MENU AKSI (CRUD) . Untuk menu editnya hampir sama dengan menu halaman show tetatpi yang membedakan dimenu edit anda bisa dengan merubah no NIK dan nama kepala keluarga  tidak lupa menu delete jika anda ingin menghapus data yang sudah dimasukan.</a:t>
            </a:r>
          </a:p>
          <a:p>
            <a:pPr algn="just">
              <a:lnSpc>
                <a:spcPts val="3950"/>
              </a:lnSpc>
            </a:pPr>
          </a:p>
          <a:p>
            <a:pPr algn="just">
              <a:lnSpc>
                <a:spcPts val="3950"/>
              </a:lnSpc>
            </a:pPr>
          </a:p>
          <a:p>
            <a:pPr algn="just">
              <a:lnSpc>
                <a:spcPts val="3512"/>
              </a:lnSpc>
            </a:pPr>
          </a:p>
        </p:txBody>
      </p:sp>
      <p:sp>
        <p:nvSpPr>
          <p:cNvPr name="TextBox 10" id="10"/>
          <p:cNvSpPr txBox="true"/>
          <p:nvPr/>
        </p:nvSpPr>
        <p:spPr>
          <a:xfrm rot="0">
            <a:off x="2774410" y="1604213"/>
            <a:ext cx="11609392" cy="780917"/>
          </a:xfrm>
          <a:prstGeom prst="rect">
            <a:avLst/>
          </a:prstGeom>
        </p:spPr>
        <p:txBody>
          <a:bodyPr anchor="t" rtlCol="false" tIns="0" lIns="0" bIns="0" rIns="0">
            <a:spAutoFit/>
          </a:bodyPr>
          <a:lstStyle/>
          <a:p>
            <a:pPr algn="ctr">
              <a:lnSpc>
                <a:spcPts val="6307"/>
              </a:lnSpc>
              <a:spcBef>
                <a:spcPct val="0"/>
              </a:spcBef>
            </a:pPr>
            <a:r>
              <a:rPr lang="en-US" sz="4505">
                <a:solidFill>
                  <a:srgbClr val="000000"/>
                </a:solidFill>
                <a:latin typeface="League Spartan"/>
                <a:ea typeface="League Spartan"/>
                <a:cs typeface="League Spartan"/>
                <a:sym typeface="League Spartan"/>
              </a:rPr>
              <a:t>Halaman Keluarga</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3794958" y="1112577"/>
            <a:ext cx="9568295" cy="1859439"/>
          </a:xfrm>
          <a:custGeom>
            <a:avLst/>
            <a:gdLst/>
            <a:ahLst/>
            <a:cxnLst/>
            <a:rect r="r" b="b" t="t" l="l"/>
            <a:pathLst>
              <a:path h="1859439" w="9568295">
                <a:moveTo>
                  <a:pt x="0" y="0"/>
                </a:moveTo>
                <a:lnTo>
                  <a:pt x="9568295" y="0"/>
                </a:lnTo>
                <a:lnTo>
                  <a:pt x="9568295" y="1859439"/>
                </a:lnTo>
                <a:lnTo>
                  <a:pt x="0" y="1859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96114" y="-253118"/>
            <a:ext cx="3538705" cy="3565446"/>
          </a:xfrm>
          <a:custGeom>
            <a:avLst/>
            <a:gdLst/>
            <a:ahLst/>
            <a:cxnLst/>
            <a:rect r="r" b="b" t="t" l="l"/>
            <a:pathLst>
              <a:path h="3565446" w="3538705">
                <a:moveTo>
                  <a:pt x="0" y="0"/>
                </a:moveTo>
                <a:lnTo>
                  <a:pt x="3538706" y="0"/>
                </a:lnTo>
                <a:lnTo>
                  <a:pt x="3538706" y="3565446"/>
                </a:lnTo>
                <a:lnTo>
                  <a:pt x="0" y="35654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712560" y="-1470446"/>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8579105" y="3646734"/>
            <a:ext cx="9351268" cy="3653849"/>
          </a:xfrm>
          <a:prstGeom prst="rect">
            <a:avLst/>
          </a:prstGeom>
        </p:spPr>
        <p:txBody>
          <a:bodyPr anchor="t" rtlCol="false" tIns="0" lIns="0" bIns="0" rIns="0">
            <a:spAutoFit/>
          </a:bodyPr>
          <a:lstStyle/>
          <a:p>
            <a:pPr algn="just">
              <a:lnSpc>
                <a:spcPts val="4372"/>
              </a:lnSpc>
            </a:pPr>
            <a:r>
              <a:rPr lang="en-US" sz="3123">
                <a:solidFill>
                  <a:srgbClr val="000000"/>
                </a:solidFill>
                <a:latin typeface="League Spartan"/>
                <a:ea typeface="League Spartan"/>
                <a:cs typeface="League Spartan"/>
                <a:sym typeface="League Spartan"/>
              </a:rPr>
              <a:t>Beberapa data yang akan dimasukan seperti NIk dan kepala keluarga. anda juga bisa menambahkan lagi data NIK dan Kepala Keluarga lalu submit seperti pada gambar disamping kiri.</a:t>
            </a:r>
          </a:p>
          <a:p>
            <a:pPr algn="just">
              <a:lnSpc>
                <a:spcPts val="3814"/>
              </a:lnSpc>
            </a:pPr>
          </a:p>
          <a:p>
            <a:pPr algn="just">
              <a:lnSpc>
                <a:spcPts val="3391"/>
              </a:lnSpc>
            </a:pPr>
          </a:p>
        </p:txBody>
      </p:sp>
      <p:sp>
        <p:nvSpPr>
          <p:cNvPr name="TextBox 9" id="9"/>
          <p:cNvSpPr txBox="true"/>
          <p:nvPr/>
        </p:nvSpPr>
        <p:spPr>
          <a:xfrm rot="0">
            <a:off x="2774410" y="1604213"/>
            <a:ext cx="11609392" cy="780917"/>
          </a:xfrm>
          <a:prstGeom prst="rect">
            <a:avLst/>
          </a:prstGeom>
        </p:spPr>
        <p:txBody>
          <a:bodyPr anchor="t" rtlCol="false" tIns="0" lIns="0" bIns="0" rIns="0">
            <a:spAutoFit/>
          </a:bodyPr>
          <a:lstStyle/>
          <a:p>
            <a:pPr algn="ctr">
              <a:lnSpc>
                <a:spcPts val="6307"/>
              </a:lnSpc>
              <a:spcBef>
                <a:spcPct val="0"/>
              </a:spcBef>
            </a:pPr>
            <a:r>
              <a:rPr lang="en-US" sz="4505">
                <a:solidFill>
                  <a:srgbClr val="000000"/>
                </a:solidFill>
                <a:latin typeface="League Spartan"/>
                <a:ea typeface="League Spartan"/>
                <a:cs typeface="League Spartan"/>
                <a:sym typeface="League Spartan"/>
              </a:rPr>
              <a:t>Menu Tambah</a:t>
            </a:r>
          </a:p>
        </p:txBody>
      </p:sp>
      <p:sp>
        <p:nvSpPr>
          <p:cNvPr name="Freeform 10" id="10"/>
          <p:cNvSpPr/>
          <p:nvPr/>
        </p:nvSpPr>
        <p:spPr>
          <a:xfrm flipH="false" flipV="false" rot="0">
            <a:off x="229893" y="3703884"/>
            <a:ext cx="7815934" cy="4390357"/>
          </a:xfrm>
          <a:custGeom>
            <a:avLst/>
            <a:gdLst/>
            <a:ahLst/>
            <a:cxnLst/>
            <a:rect r="r" b="b" t="t" l="l"/>
            <a:pathLst>
              <a:path h="4390357" w="7815934">
                <a:moveTo>
                  <a:pt x="0" y="0"/>
                </a:moveTo>
                <a:lnTo>
                  <a:pt x="7815934" y="0"/>
                </a:lnTo>
                <a:lnTo>
                  <a:pt x="7815934" y="4390357"/>
                </a:lnTo>
                <a:lnTo>
                  <a:pt x="0" y="4390357"/>
                </a:lnTo>
                <a:lnTo>
                  <a:pt x="0" y="0"/>
                </a:lnTo>
                <a:close/>
              </a:path>
            </a:pathLst>
          </a:custGeom>
          <a:blipFill>
            <a:blip r:embed="rId14"/>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3794958" y="1112577"/>
            <a:ext cx="9568295" cy="1859439"/>
          </a:xfrm>
          <a:custGeom>
            <a:avLst/>
            <a:gdLst/>
            <a:ahLst/>
            <a:cxnLst/>
            <a:rect r="r" b="b" t="t" l="l"/>
            <a:pathLst>
              <a:path h="1859439" w="9568295">
                <a:moveTo>
                  <a:pt x="0" y="0"/>
                </a:moveTo>
                <a:lnTo>
                  <a:pt x="9568295" y="0"/>
                </a:lnTo>
                <a:lnTo>
                  <a:pt x="9568295" y="1859439"/>
                </a:lnTo>
                <a:lnTo>
                  <a:pt x="0" y="1859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96114" y="-253118"/>
            <a:ext cx="3538705" cy="3565446"/>
          </a:xfrm>
          <a:custGeom>
            <a:avLst/>
            <a:gdLst/>
            <a:ahLst/>
            <a:cxnLst/>
            <a:rect r="r" b="b" t="t" l="l"/>
            <a:pathLst>
              <a:path h="3565446" w="3538705">
                <a:moveTo>
                  <a:pt x="0" y="0"/>
                </a:moveTo>
                <a:lnTo>
                  <a:pt x="3538706" y="0"/>
                </a:lnTo>
                <a:lnTo>
                  <a:pt x="3538706" y="3565446"/>
                </a:lnTo>
                <a:lnTo>
                  <a:pt x="0" y="35654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712560" y="-1470446"/>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311931" y="3713772"/>
            <a:ext cx="8107055" cy="4553885"/>
          </a:xfrm>
          <a:custGeom>
            <a:avLst/>
            <a:gdLst/>
            <a:ahLst/>
            <a:cxnLst/>
            <a:rect r="r" b="b" t="t" l="l"/>
            <a:pathLst>
              <a:path h="4553885" w="8107055">
                <a:moveTo>
                  <a:pt x="0" y="0"/>
                </a:moveTo>
                <a:lnTo>
                  <a:pt x="8107054" y="0"/>
                </a:lnTo>
                <a:lnTo>
                  <a:pt x="8107054" y="4553885"/>
                </a:lnTo>
                <a:lnTo>
                  <a:pt x="0" y="4553885"/>
                </a:lnTo>
                <a:lnTo>
                  <a:pt x="0" y="0"/>
                </a:lnTo>
                <a:close/>
              </a:path>
            </a:pathLst>
          </a:custGeom>
          <a:blipFill>
            <a:blip r:embed="rId14"/>
            <a:stretch>
              <a:fillRect l="0" t="0" r="0" b="0"/>
            </a:stretch>
          </a:blipFill>
        </p:spPr>
      </p:sp>
      <p:sp>
        <p:nvSpPr>
          <p:cNvPr name="TextBox 9" id="9"/>
          <p:cNvSpPr txBox="true"/>
          <p:nvPr/>
        </p:nvSpPr>
        <p:spPr>
          <a:xfrm rot="0">
            <a:off x="8703225" y="3666147"/>
            <a:ext cx="9320056" cy="3574268"/>
          </a:xfrm>
          <a:prstGeom prst="rect">
            <a:avLst/>
          </a:prstGeom>
        </p:spPr>
        <p:txBody>
          <a:bodyPr anchor="t" rtlCol="false" tIns="0" lIns="0" bIns="0" rIns="0">
            <a:spAutoFit/>
          </a:bodyPr>
          <a:lstStyle/>
          <a:p>
            <a:pPr algn="just">
              <a:lnSpc>
                <a:spcPts val="4068"/>
              </a:lnSpc>
            </a:pPr>
            <a:r>
              <a:rPr lang="en-US" sz="2905">
                <a:solidFill>
                  <a:srgbClr val="000000"/>
                </a:solidFill>
                <a:latin typeface="League Spartan"/>
                <a:ea typeface="League Spartan"/>
                <a:cs typeface="League Spartan"/>
                <a:sym typeface="League Spartan"/>
              </a:rPr>
              <a:t>Halaman RT menampilkan nama RT dan ketua RT, selain itu juga terdapat kolom aksi untuk managemen tabel RT yaitu edit, show, dan hapus. selain itu juga ada tombol untuk menambahkan data RT.</a:t>
            </a:r>
          </a:p>
          <a:p>
            <a:pPr algn="just">
              <a:lnSpc>
                <a:spcPts val="4068"/>
              </a:lnSpc>
            </a:pPr>
          </a:p>
          <a:p>
            <a:pPr algn="just">
              <a:lnSpc>
                <a:spcPts val="4068"/>
              </a:lnSpc>
            </a:pPr>
          </a:p>
        </p:txBody>
      </p:sp>
      <p:sp>
        <p:nvSpPr>
          <p:cNvPr name="TextBox 10" id="10"/>
          <p:cNvSpPr txBox="true"/>
          <p:nvPr/>
        </p:nvSpPr>
        <p:spPr>
          <a:xfrm rot="0">
            <a:off x="2774410" y="1604213"/>
            <a:ext cx="11609392" cy="780917"/>
          </a:xfrm>
          <a:prstGeom prst="rect">
            <a:avLst/>
          </a:prstGeom>
        </p:spPr>
        <p:txBody>
          <a:bodyPr anchor="t" rtlCol="false" tIns="0" lIns="0" bIns="0" rIns="0">
            <a:spAutoFit/>
          </a:bodyPr>
          <a:lstStyle/>
          <a:p>
            <a:pPr algn="ctr">
              <a:lnSpc>
                <a:spcPts val="6307"/>
              </a:lnSpc>
              <a:spcBef>
                <a:spcPct val="0"/>
              </a:spcBef>
            </a:pPr>
            <a:r>
              <a:rPr lang="en-US" sz="4505">
                <a:solidFill>
                  <a:srgbClr val="000000"/>
                </a:solidFill>
                <a:latin typeface="League Spartan"/>
                <a:ea typeface="League Spartan"/>
                <a:cs typeface="League Spartan"/>
                <a:sym typeface="League Spartan"/>
              </a:rPr>
              <a:t>Halaman RT</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3794958" y="1112577"/>
            <a:ext cx="9568295" cy="1859439"/>
          </a:xfrm>
          <a:custGeom>
            <a:avLst/>
            <a:gdLst/>
            <a:ahLst/>
            <a:cxnLst/>
            <a:rect r="r" b="b" t="t" l="l"/>
            <a:pathLst>
              <a:path h="1859439" w="9568295">
                <a:moveTo>
                  <a:pt x="0" y="0"/>
                </a:moveTo>
                <a:lnTo>
                  <a:pt x="9568295" y="0"/>
                </a:lnTo>
                <a:lnTo>
                  <a:pt x="9568295" y="1859439"/>
                </a:lnTo>
                <a:lnTo>
                  <a:pt x="0" y="1859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96114" y="-253118"/>
            <a:ext cx="3538705" cy="3565446"/>
          </a:xfrm>
          <a:custGeom>
            <a:avLst/>
            <a:gdLst/>
            <a:ahLst/>
            <a:cxnLst/>
            <a:rect r="r" b="b" t="t" l="l"/>
            <a:pathLst>
              <a:path h="3565446" w="3538705">
                <a:moveTo>
                  <a:pt x="0" y="0"/>
                </a:moveTo>
                <a:lnTo>
                  <a:pt x="3538706" y="0"/>
                </a:lnTo>
                <a:lnTo>
                  <a:pt x="3538706" y="3565446"/>
                </a:lnTo>
                <a:lnTo>
                  <a:pt x="0" y="35654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712560" y="-1470446"/>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97241" y="3515109"/>
            <a:ext cx="8742866" cy="4911032"/>
          </a:xfrm>
          <a:custGeom>
            <a:avLst/>
            <a:gdLst/>
            <a:ahLst/>
            <a:cxnLst/>
            <a:rect r="r" b="b" t="t" l="l"/>
            <a:pathLst>
              <a:path h="4911032" w="8742866">
                <a:moveTo>
                  <a:pt x="0" y="0"/>
                </a:moveTo>
                <a:lnTo>
                  <a:pt x="8742866" y="0"/>
                </a:lnTo>
                <a:lnTo>
                  <a:pt x="8742866" y="4911032"/>
                </a:lnTo>
                <a:lnTo>
                  <a:pt x="0" y="4911032"/>
                </a:lnTo>
                <a:lnTo>
                  <a:pt x="0" y="0"/>
                </a:lnTo>
                <a:close/>
              </a:path>
            </a:pathLst>
          </a:custGeom>
          <a:blipFill>
            <a:blip r:embed="rId14"/>
            <a:stretch>
              <a:fillRect l="0" t="0" r="0" b="0"/>
            </a:stretch>
          </a:blipFill>
        </p:spPr>
      </p:sp>
      <p:sp>
        <p:nvSpPr>
          <p:cNvPr name="TextBox 9" id="9"/>
          <p:cNvSpPr txBox="true"/>
          <p:nvPr/>
        </p:nvSpPr>
        <p:spPr>
          <a:xfrm rot="0">
            <a:off x="9278730" y="3846268"/>
            <a:ext cx="7658650" cy="2527788"/>
          </a:xfrm>
          <a:prstGeom prst="rect">
            <a:avLst/>
          </a:prstGeom>
        </p:spPr>
        <p:txBody>
          <a:bodyPr anchor="t" rtlCol="false" tIns="0" lIns="0" bIns="0" rIns="0">
            <a:spAutoFit/>
          </a:bodyPr>
          <a:lstStyle/>
          <a:p>
            <a:pPr algn="just">
              <a:lnSpc>
                <a:spcPts val="5048"/>
              </a:lnSpc>
            </a:pPr>
            <a:r>
              <a:rPr lang="en-US" sz="3605">
                <a:solidFill>
                  <a:srgbClr val="000000"/>
                </a:solidFill>
                <a:latin typeface="League Spartan"/>
                <a:ea typeface="League Spartan"/>
                <a:cs typeface="League Spartan"/>
                <a:sym typeface="League Spartan"/>
              </a:rPr>
              <a:t>Halaman RW tidak jauh berbeda dengan halaman RT, terdapat managemen data yaitu CRUD.</a:t>
            </a:r>
          </a:p>
        </p:txBody>
      </p:sp>
      <p:sp>
        <p:nvSpPr>
          <p:cNvPr name="TextBox 10" id="10"/>
          <p:cNvSpPr txBox="true"/>
          <p:nvPr/>
        </p:nvSpPr>
        <p:spPr>
          <a:xfrm rot="0">
            <a:off x="2774410" y="1604213"/>
            <a:ext cx="11609392" cy="780917"/>
          </a:xfrm>
          <a:prstGeom prst="rect">
            <a:avLst/>
          </a:prstGeom>
        </p:spPr>
        <p:txBody>
          <a:bodyPr anchor="t" rtlCol="false" tIns="0" lIns="0" bIns="0" rIns="0">
            <a:spAutoFit/>
          </a:bodyPr>
          <a:lstStyle/>
          <a:p>
            <a:pPr algn="ctr">
              <a:lnSpc>
                <a:spcPts val="6307"/>
              </a:lnSpc>
              <a:spcBef>
                <a:spcPct val="0"/>
              </a:spcBef>
            </a:pPr>
            <a:r>
              <a:rPr lang="en-US" sz="4505">
                <a:solidFill>
                  <a:srgbClr val="000000"/>
                </a:solidFill>
                <a:latin typeface="League Spartan"/>
                <a:ea typeface="League Spartan"/>
                <a:cs typeface="League Spartan"/>
                <a:sym typeface="League Spartan"/>
              </a:rPr>
              <a:t>Halaman RW</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3794958" y="1112577"/>
            <a:ext cx="9568295" cy="1859439"/>
          </a:xfrm>
          <a:custGeom>
            <a:avLst/>
            <a:gdLst/>
            <a:ahLst/>
            <a:cxnLst/>
            <a:rect r="r" b="b" t="t" l="l"/>
            <a:pathLst>
              <a:path h="1859439" w="9568295">
                <a:moveTo>
                  <a:pt x="0" y="0"/>
                </a:moveTo>
                <a:lnTo>
                  <a:pt x="9568295" y="0"/>
                </a:lnTo>
                <a:lnTo>
                  <a:pt x="9568295" y="1859439"/>
                </a:lnTo>
                <a:lnTo>
                  <a:pt x="0" y="1859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96114" y="-253118"/>
            <a:ext cx="3538705" cy="3565446"/>
          </a:xfrm>
          <a:custGeom>
            <a:avLst/>
            <a:gdLst/>
            <a:ahLst/>
            <a:cxnLst/>
            <a:rect r="r" b="b" t="t" l="l"/>
            <a:pathLst>
              <a:path h="3565446" w="3538705">
                <a:moveTo>
                  <a:pt x="0" y="0"/>
                </a:moveTo>
                <a:lnTo>
                  <a:pt x="3538706" y="0"/>
                </a:lnTo>
                <a:lnTo>
                  <a:pt x="3538706" y="3565446"/>
                </a:lnTo>
                <a:lnTo>
                  <a:pt x="0" y="35654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712560" y="-1470446"/>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550520" y="3528082"/>
            <a:ext cx="8335676" cy="4682305"/>
          </a:xfrm>
          <a:custGeom>
            <a:avLst/>
            <a:gdLst/>
            <a:ahLst/>
            <a:cxnLst/>
            <a:rect r="r" b="b" t="t" l="l"/>
            <a:pathLst>
              <a:path h="4682305" w="8335676">
                <a:moveTo>
                  <a:pt x="0" y="0"/>
                </a:moveTo>
                <a:lnTo>
                  <a:pt x="8335676" y="0"/>
                </a:lnTo>
                <a:lnTo>
                  <a:pt x="8335676" y="4682305"/>
                </a:lnTo>
                <a:lnTo>
                  <a:pt x="0" y="4682305"/>
                </a:lnTo>
                <a:lnTo>
                  <a:pt x="0" y="0"/>
                </a:lnTo>
                <a:close/>
              </a:path>
            </a:pathLst>
          </a:custGeom>
          <a:blipFill>
            <a:blip r:embed="rId14"/>
            <a:stretch>
              <a:fillRect l="0" t="0" r="0" b="0"/>
            </a:stretch>
          </a:blipFill>
        </p:spPr>
      </p:sp>
      <p:sp>
        <p:nvSpPr>
          <p:cNvPr name="TextBox 9" id="9"/>
          <p:cNvSpPr txBox="true"/>
          <p:nvPr/>
        </p:nvSpPr>
        <p:spPr>
          <a:xfrm rot="0">
            <a:off x="9533928" y="3480457"/>
            <a:ext cx="8033640" cy="2031218"/>
          </a:xfrm>
          <a:prstGeom prst="rect">
            <a:avLst/>
          </a:prstGeom>
        </p:spPr>
        <p:txBody>
          <a:bodyPr anchor="t" rtlCol="false" tIns="0" lIns="0" bIns="0" rIns="0">
            <a:spAutoFit/>
          </a:bodyPr>
          <a:lstStyle/>
          <a:p>
            <a:pPr algn="just">
              <a:lnSpc>
                <a:spcPts val="4068"/>
              </a:lnSpc>
            </a:pPr>
            <a:r>
              <a:rPr lang="en-US" sz="2905">
                <a:solidFill>
                  <a:srgbClr val="000000"/>
                </a:solidFill>
                <a:latin typeface="League Spartan"/>
                <a:ea typeface="League Spartan"/>
                <a:cs typeface="League Spartan"/>
                <a:sym typeface="League Spartan"/>
              </a:rPr>
              <a:t>Halaman Kelurahan berisi nama kelurahan dan kepala kelurahan, selain itu juga terdapat kolom aksi untuk proses CRUD.</a:t>
            </a:r>
          </a:p>
        </p:txBody>
      </p:sp>
      <p:sp>
        <p:nvSpPr>
          <p:cNvPr name="TextBox 10" id="10"/>
          <p:cNvSpPr txBox="true"/>
          <p:nvPr/>
        </p:nvSpPr>
        <p:spPr>
          <a:xfrm rot="0">
            <a:off x="2774410" y="1604213"/>
            <a:ext cx="11609392" cy="780917"/>
          </a:xfrm>
          <a:prstGeom prst="rect">
            <a:avLst/>
          </a:prstGeom>
        </p:spPr>
        <p:txBody>
          <a:bodyPr anchor="t" rtlCol="false" tIns="0" lIns="0" bIns="0" rIns="0">
            <a:spAutoFit/>
          </a:bodyPr>
          <a:lstStyle/>
          <a:p>
            <a:pPr algn="ctr">
              <a:lnSpc>
                <a:spcPts val="6307"/>
              </a:lnSpc>
              <a:spcBef>
                <a:spcPct val="0"/>
              </a:spcBef>
            </a:pPr>
            <a:r>
              <a:rPr lang="en-US" sz="4505">
                <a:solidFill>
                  <a:srgbClr val="000000"/>
                </a:solidFill>
                <a:latin typeface="League Spartan"/>
                <a:ea typeface="League Spartan"/>
                <a:cs typeface="League Spartan"/>
                <a:sym typeface="League Spartan"/>
              </a:rPr>
              <a:t>Halaman Kelurahan</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3093428" y="441814"/>
            <a:ext cx="9568295" cy="1859439"/>
          </a:xfrm>
          <a:custGeom>
            <a:avLst/>
            <a:gdLst/>
            <a:ahLst/>
            <a:cxnLst/>
            <a:rect r="r" b="b" t="t" l="l"/>
            <a:pathLst>
              <a:path h="1859439" w="9568295">
                <a:moveTo>
                  <a:pt x="0" y="0"/>
                </a:moveTo>
                <a:lnTo>
                  <a:pt x="9568295" y="0"/>
                </a:lnTo>
                <a:lnTo>
                  <a:pt x="9568295" y="1859439"/>
                </a:lnTo>
                <a:lnTo>
                  <a:pt x="0" y="1859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96114" y="-253118"/>
            <a:ext cx="3538705" cy="3565446"/>
          </a:xfrm>
          <a:custGeom>
            <a:avLst/>
            <a:gdLst/>
            <a:ahLst/>
            <a:cxnLst/>
            <a:rect r="r" b="b" t="t" l="l"/>
            <a:pathLst>
              <a:path h="3565446" w="3538705">
                <a:moveTo>
                  <a:pt x="0" y="0"/>
                </a:moveTo>
                <a:lnTo>
                  <a:pt x="3538706" y="0"/>
                </a:lnTo>
                <a:lnTo>
                  <a:pt x="3538706" y="3565446"/>
                </a:lnTo>
                <a:lnTo>
                  <a:pt x="0" y="35654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712560" y="-1470446"/>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327044" y="3228204"/>
            <a:ext cx="8214232" cy="4614088"/>
          </a:xfrm>
          <a:custGeom>
            <a:avLst/>
            <a:gdLst/>
            <a:ahLst/>
            <a:cxnLst/>
            <a:rect r="r" b="b" t="t" l="l"/>
            <a:pathLst>
              <a:path h="4614088" w="8214232">
                <a:moveTo>
                  <a:pt x="0" y="0"/>
                </a:moveTo>
                <a:lnTo>
                  <a:pt x="8214232" y="0"/>
                </a:lnTo>
                <a:lnTo>
                  <a:pt x="8214232" y="4614088"/>
                </a:lnTo>
                <a:lnTo>
                  <a:pt x="0" y="4614088"/>
                </a:lnTo>
                <a:lnTo>
                  <a:pt x="0" y="0"/>
                </a:lnTo>
                <a:close/>
              </a:path>
            </a:pathLst>
          </a:custGeom>
          <a:blipFill>
            <a:blip r:embed="rId14"/>
            <a:stretch>
              <a:fillRect l="0" t="0" r="0" b="0"/>
            </a:stretch>
          </a:blipFill>
        </p:spPr>
      </p:sp>
      <p:sp>
        <p:nvSpPr>
          <p:cNvPr name="TextBox 9" id="9"/>
          <p:cNvSpPr txBox="true"/>
          <p:nvPr/>
        </p:nvSpPr>
        <p:spPr>
          <a:xfrm rot="0">
            <a:off x="8841025" y="3264703"/>
            <a:ext cx="9044455" cy="2036932"/>
          </a:xfrm>
          <a:prstGeom prst="rect">
            <a:avLst/>
          </a:prstGeom>
        </p:spPr>
        <p:txBody>
          <a:bodyPr anchor="t" rtlCol="false" tIns="0" lIns="0" bIns="0" rIns="0">
            <a:spAutoFit/>
          </a:bodyPr>
          <a:lstStyle/>
          <a:p>
            <a:pPr algn="just">
              <a:lnSpc>
                <a:spcPts val="3228"/>
              </a:lnSpc>
            </a:pPr>
            <a:r>
              <a:rPr lang="en-US" sz="2305">
                <a:solidFill>
                  <a:srgbClr val="000000"/>
                </a:solidFill>
                <a:latin typeface="League Spartan"/>
                <a:ea typeface="League Spartan"/>
                <a:cs typeface="League Spartan"/>
                <a:sym typeface="League Spartan"/>
              </a:rPr>
              <a:t>Halaman dokumen digunakan untuk menampilkan data dokumen yang telah di input oleh pengguna. Halaman dokumen menampilkan  nama pemilik, gambar dokumen, dan tenggat waktu berlakunya dokumen. Selanjutnya ada kolom aksi untuk manajemen data berupa CRUD.</a:t>
            </a:r>
          </a:p>
        </p:txBody>
      </p:sp>
      <p:sp>
        <p:nvSpPr>
          <p:cNvPr name="TextBox 10" id="10"/>
          <p:cNvSpPr txBox="true"/>
          <p:nvPr/>
        </p:nvSpPr>
        <p:spPr>
          <a:xfrm rot="0">
            <a:off x="1753861" y="933450"/>
            <a:ext cx="11609392" cy="780917"/>
          </a:xfrm>
          <a:prstGeom prst="rect">
            <a:avLst/>
          </a:prstGeom>
        </p:spPr>
        <p:txBody>
          <a:bodyPr anchor="t" rtlCol="false" tIns="0" lIns="0" bIns="0" rIns="0">
            <a:spAutoFit/>
          </a:bodyPr>
          <a:lstStyle/>
          <a:p>
            <a:pPr algn="ctr">
              <a:lnSpc>
                <a:spcPts val="6307"/>
              </a:lnSpc>
              <a:spcBef>
                <a:spcPct val="0"/>
              </a:spcBef>
            </a:pPr>
            <a:r>
              <a:rPr lang="en-US" sz="4505">
                <a:solidFill>
                  <a:srgbClr val="000000"/>
                </a:solidFill>
                <a:latin typeface="League Spartan"/>
                <a:ea typeface="League Spartan"/>
                <a:cs typeface="League Spartan"/>
                <a:sym typeface="League Spartan"/>
              </a:rPr>
              <a:t>Halaman Dokumen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TextBox 2" id="2"/>
          <p:cNvSpPr txBox="true"/>
          <p:nvPr/>
        </p:nvSpPr>
        <p:spPr>
          <a:xfrm rot="0">
            <a:off x="2170691" y="3509611"/>
            <a:ext cx="13100443" cy="537845"/>
          </a:xfrm>
          <a:prstGeom prst="rect">
            <a:avLst/>
          </a:prstGeom>
        </p:spPr>
        <p:txBody>
          <a:bodyPr anchor="t" rtlCol="false" tIns="0" lIns="0" bIns="0" rIns="0">
            <a:spAutoFit/>
          </a:bodyPr>
          <a:lstStyle/>
          <a:p>
            <a:pPr algn="ctr">
              <a:lnSpc>
                <a:spcPts val="4480"/>
              </a:lnSpc>
            </a:pPr>
          </a:p>
        </p:txBody>
      </p:sp>
      <p:sp>
        <p:nvSpPr>
          <p:cNvPr name="Freeform 3" id="3"/>
          <p:cNvSpPr/>
          <p:nvPr/>
        </p:nvSpPr>
        <p:spPr>
          <a:xfrm flipH="false" flipV="false" rot="0">
            <a:off x="3703110" y="586954"/>
            <a:ext cx="8538629" cy="1659340"/>
          </a:xfrm>
          <a:custGeom>
            <a:avLst/>
            <a:gdLst/>
            <a:ahLst/>
            <a:cxnLst/>
            <a:rect r="r" b="b" t="t" l="l"/>
            <a:pathLst>
              <a:path h="1659340" w="8538629">
                <a:moveTo>
                  <a:pt x="0" y="0"/>
                </a:moveTo>
                <a:lnTo>
                  <a:pt x="8538630" y="0"/>
                </a:lnTo>
                <a:lnTo>
                  <a:pt x="8538630" y="1659341"/>
                </a:lnTo>
                <a:lnTo>
                  <a:pt x="0" y="1659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560130" y="802750"/>
            <a:ext cx="10824589" cy="1193800"/>
          </a:xfrm>
          <a:prstGeom prst="rect">
            <a:avLst/>
          </a:prstGeom>
        </p:spPr>
        <p:txBody>
          <a:bodyPr anchor="t" rtlCol="false" tIns="0" lIns="0" bIns="0" rIns="0">
            <a:spAutoFit/>
          </a:bodyPr>
          <a:lstStyle/>
          <a:p>
            <a:pPr algn="ctr">
              <a:lnSpc>
                <a:spcPts val="9799"/>
              </a:lnSpc>
            </a:pPr>
            <a:r>
              <a:rPr lang="en-US" sz="6999">
                <a:solidFill>
                  <a:srgbClr val="000000"/>
                </a:solidFill>
                <a:latin typeface="League Spartan"/>
                <a:ea typeface="League Spartan"/>
                <a:cs typeface="League Spartan"/>
                <a:sym typeface="League Spartan"/>
              </a:rPr>
              <a:t>LATAR BELAKANG</a:t>
            </a:r>
          </a:p>
        </p:txBody>
      </p:sp>
      <p:sp>
        <p:nvSpPr>
          <p:cNvPr name="Freeform 5" id="5"/>
          <p:cNvSpPr/>
          <p:nvPr/>
        </p:nvSpPr>
        <p:spPr>
          <a:xfrm flipH="false" flipV="false" rot="0">
            <a:off x="-496114" y="-253118"/>
            <a:ext cx="3056244" cy="3079339"/>
          </a:xfrm>
          <a:custGeom>
            <a:avLst/>
            <a:gdLst/>
            <a:ahLst/>
            <a:cxnLst/>
            <a:rect r="r" b="b" t="t" l="l"/>
            <a:pathLst>
              <a:path h="3079339" w="3056244">
                <a:moveTo>
                  <a:pt x="0" y="0"/>
                </a:moveTo>
                <a:lnTo>
                  <a:pt x="3056244" y="0"/>
                </a:lnTo>
                <a:lnTo>
                  <a:pt x="3056244" y="3079339"/>
                </a:lnTo>
                <a:lnTo>
                  <a:pt x="0" y="30793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967899" y="8422375"/>
            <a:ext cx="3320101" cy="3345190"/>
          </a:xfrm>
          <a:custGeom>
            <a:avLst/>
            <a:gdLst/>
            <a:ahLst/>
            <a:cxnLst/>
            <a:rect r="r" b="b" t="t" l="l"/>
            <a:pathLst>
              <a:path h="3345190" w="3320101">
                <a:moveTo>
                  <a:pt x="0" y="0"/>
                </a:moveTo>
                <a:lnTo>
                  <a:pt x="3320101" y="0"/>
                </a:lnTo>
                <a:lnTo>
                  <a:pt x="3320101" y="3345190"/>
                </a:lnTo>
                <a:lnTo>
                  <a:pt x="0" y="33451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712560" y="-1028700"/>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10230255">
            <a:off x="15294198" y="765276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1554763" y="2358586"/>
            <a:ext cx="16194474" cy="9837496"/>
          </a:xfrm>
          <a:prstGeom prst="rect">
            <a:avLst/>
          </a:prstGeom>
        </p:spPr>
        <p:txBody>
          <a:bodyPr anchor="t" rtlCol="false" tIns="0" lIns="0" bIns="0" rIns="0">
            <a:spAutoFit/>
          </a:bodyPr>
          <a:lstStyle/>
          <a:p>
            <a:pPr algn="l">
              <a:lnSpc>
                <a:spcPts val="4405"/>
              </a:lnSpc>
              <a:spcBef>
                <a:spcPct val="0"/>
              </a:spcBef>
            </a:pPr>
            <a:r>
              <a:rPr lang="en-US" sz="3147">
                <a:solidFill>
                  <a:srgbClr val="000000"/>
                </a:solidFill>
                <a:latin typeface="League Spartan"/>
                <a:ea typeface="League Spartan"/>
                <a:cs typeface="League Spartan"/>
                <a:sym typeface="League Spartan"/>
              </a:rPr>
              <a:t>Aplikasi Sistem Manajemen Warga (SMW) adalah solusi digital untuk administrasi dan pengelolaan datawarga  di tingkat RT atau RW. Dengan adanya sistem ini, dapat mempermudah dalam pengelolaan data warga, sehingga lebih efisien waktu dan efektif.</a:t>
            </a:r>
          </a:p>
          <a:p>
            <a:pPr algn="l">
              <a:lnSpc>
                <a:spcPts val="4405"/>
              </a:lnSpc>
              <a:spcBef>
                <a:spcPct val="0"/>
              </a:spcBef>
            </a:pPr>
          </a:p>
          <a:p>
            <a:pPr algn="ctr">
              <a:lnSpc>
                <a:spcPts val="4405"/>
              </a:lnSpc>
              <a:spcBef>
                <a:spcPct val="0"/>
              </a:spcBef>
            </a:pPr>
            <a:r>
              <a:rPr lang="en-US" sz="3147">
                <a:solidFill>
                  <a:srgbClr val="000000"/>
                </a:solidFill>
                <a:latin typeface="League Spartan"/>
                <a:ea typeface="League Spartan"/>
                <a:cs typeface="League Spartan"/>
                <a:sym typeface="League Spartan"/>
              </a:rPr>
              <a:t>Fitur Utama:</a:t>
            </a:r>
          </a:p>
          <a:p>
            <a:pPr algn="l">
              <a:lnSpc>
                <a:spcPts val="4405"/>
              </a:lnSpc>
              <a:spcBef>
                <a:spcPct val="0"/>
              </a:spcBef>
            </a:pPr>
            <a:r>
              <a:rPr lang="en-US" sz="3147">
                <a:solidFill>
                  <a:srgbClr val="000000"/>
                </a:solidFill>
                <a:latin typeface="League Spartan"/>
                <a:ea typeface="League Spartan"/>
                <a:cs typeface="League Spartan"/>
                <a:sym typeface="League Spartan"/>
              </a:rPr>
              <a:t> 1. Manajemen data warga : Fitur ini memungkinkan petugas untuk melakukan tambah data, edit data, lihat data, dan hapus data.</a:t>
            </a:r>
          </a:p>
          <a:p>
            <a:pPr algn="l">
              <a:lnSpc>
                <a:spcPts val="4405"/>
              </a:lnSpc>
              <a:spcBef>
                <a:spcPct val="0"/>
              </a:spcBef>
            </a:pPr>
            <a:r>
              <a:rPr lang="en-US" sz="3147">
                <a:solidFill>
                  <a:srgbClr val="000000"/>
                </a:solidFill>
                <a:latin typeface="League Spartan"/>
                <a:ea typeface="League Spartan"/>
                <a:cs typeface="League Spartan"/>
                <a:sym typeface="League Spartan"/>
              </a:rPr>
              <a:t>2. Authentikasi dan hak akses : Fitur ini memastikan hanya pengguna yang sudah terdaftar yang dapat mengakses sistem ini. Pengguna juga dapat merubah password dan profil.</a:t>
            </a:r>
          </a:p>
          <a:p>
            <a:pPr algn="l">
              <a:lnSpc>
                <a:spcPts val="4405"/>
              </a:lnSpc>
              <a:spcBef>
                <a:spcPct val="0"/>
              </a:spcBef>
            </a:pPr>
            <a:r>
              <a:rPr lang="en-US" sz="3147">
                <a:solidFill>
                  <a:srgbClr val="000000"/>
                </a:solidFill>
                <a:latin typeface="League Spartan"/>
                <a:ea typeface="League Spartan"/>
                <a:cs typeface="League Spartan"/>
                <a:sym typeface="League Spartan"/>
              </a:rPr>
              <a:t>3. Notifikasi perubahan data atau pengumuman penting </a:t>
            </a:r>
          </a:p>
          <a:p>
            <a:pPr algn="l">
              <a:lnSpc>
                <a:spcPts val="4405"/>
              </a:lnSpc>
              <a:spcBef>
                <a:spcPct val="0"/>
              </a:spcBef>
            </a:pPr>
            <a:r>
              <a:rPr lang="en-US" sz="3147">
                <a:solidFill>
                  <a:srgbClr val="000000"/>
                </a:solidFill>
                <a:latin typeface="League Spartan"/>
                <a:ea typeface="League Spartan"/>
                <a:cs typeface="League Spartan"/>
                <a:sym typeface="League Spartan"/>
              </a:rPr>
              <a:t>kepada warga</a:t>
            </a:r>
          </a:p>
          <a:p>
            <a:pPr algn="l">
              <a:lnSpc>
                <a:spcPts val="4405"/>
              </a:lnSpc>
              <a:spcBef>
                <a:spcPct val="0"/>
              </a:spcBef>
            </a:pPr>
            <a:r>
              <a:rPr lang="en-US" sz="3147">
                <a:solidFill>
                  <a:srgbClr val="000000"/>
                </a:solidFill>
                <a:latin typeface="League Spartan"/>
                <a:ea typeface="League Spartan"/>
                <a:cs typeface="League Spartan"/>
                <a:sym typeface="League Spartan"/>
              </a:rPr>
              <a:t> </a:t>
            </a:r>
          </a:p>
          <a:p>
            <a:pPr algn="l">
              <a:lnSpc>
                <a:spcPts val="4405"/>
              </a:lnSpc>
              <a:spcBef>
                <a:spcPct val="0"/>
              </a:spcBef>
            </a:pPr>
          </a:p>
          <a:p>
            <a:pPr algn="l">
              <a:lnSpc>
                <a:spcPts val="3145"/>
              </a:lnSpc>
              <a:spcBef>
                <a:spcPct val="0"/>
              </a:spcBef>
            </a:pPr>
          </a:p>
          <a:p>
            <a:pPr algn="l">
              <a:lnSpc>
                <a:spcPts val="3145"/>
              </a:lnSpc>
              <a:spcBef>
                <a:spcPct val="0"/>
              </a:spcBef>
            </a:pPr>
          </a:p>
          <a:p>
            <a:pPr algn="l">
              <a:lnSpc>
                <a:spcPts val="3145"/>
              </a:lnSpc>
              <a:spcBef>
                <a:spcPct val="0"/>
              </a:spcBef>
            </a:pPr>
          </a:p>
          <a:p>
            <a:pPr algn="l">
              <a:lnSpc>
                <a:spcPts val="3145"/>
              </a:lnSpc>
              <a:spcBef>
                <a:spcPct val="0"/>
              </a:spcBef>
            </a:pP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3042592" y="525691"/>
            <a:ext cx="9568295" cy="1859439"/>
          </a:xfrm>
          <a:custGeom>
            <a:avLst/>
            <a:gdLst/>
            <a:ahLst/>
            <a:cxnLst/>
            <a:rect r="r" b="b" t="t" l="l"/>
            <a:pathLst>
              <a:path h="1859439" w="9568295">
                <a:moveTo>
                  <a:pt x="0" y="0"/>
                </a:moveTo>
                <a:lnTo>
                  <a:pt x="9568295" y="0"/>
                </a:lnTo>
                <a:lnTo>
                  <a:pt x="9568295" y="1859439"/>
                </a:lnTo>
                <a:lnTo>
                  <a:pt x="0" y="1859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96114" y="-253118"/>
            <a:ext cx="3538705" cy="3565446"/>
          </a:xfrm>
          <a:custGeom>
            <a:avLst/>
            <a:gdLst/>
            <a:ahLst/>
            <a:cxnLst/>
            <a:rect r="r" b="b" t="t" l="l"/>
            <a:pathLst>
              <a:path h="3565446" w="3538705">
                <a:moveTo>
                  <a:pt x="0" y="0"/>
                </a:moveTo>
                <a:lnTo>
                  <a:pt x="3538706" y="0"/>
                </a:lnTo>
                <a:lnTo>
                  <a:pt x="3538706" y="3565446"/>
                </a:lnTo>
                <a:lnTo>
                  <a:pt x="0" y="35654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712560" y="-1470446"/>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353211" y="3488190"/>
            <a:ext cx="8790789" cy="4937951"/>
          </a:xfrm>
          <a:custGeom>
            <a:avLst/>
            <a:gdLst/>
            <a:ahLst/>
            <a:cxnLst/>
            <a:rect r="r" b="b" t="t" l="l"/>
            <a:pathLst>
              <a:path h="4937951" w="8790789">
                <a:moveTo>
                  <a:pt x="0" y="0"/>
                </a:moveTo>
                <a:lnTo>
                  <a:pt x="8790789" y="0"/>
                </a:lnTo>
                <a:lnTo>
                  <a:pt x="8790789" y="4937951"/>
                </a:lnTo>
                <a:lnTo>
                  <a:pt x="0" y="4937951"/>
                </a:lnTo>
                <a:lnTo>
                  <a:pt x="0" y="0"/>
                </a:lnTo>
                <a:close/>
              </a:path>
            </a:pathLst>
          </a:custGeom>
          <a:blipFill>
            <a:blip r:embed="rId14"/>
            <a:stretch>
              <a:fillRect l="0" t="0" r="0" b="0"/>
            </a:stretch>
          </a:blipFill>
        </p:spPr>
      </p:sp>
      <p:sp>
        <p:nvSpPr>
          <p:cNvPr name="TextBox 9" id="9"/>
          <p:cNvSpPr txBox="true"/>
          <p:nvPr/>
        </p:nvSpPr>
        <p:spPr>
          <a:xfrm rot="0">
            <a:off x="9533928" y="3589729"/>
            <a:ext cx="8033640" cy="3059918"/>
          </a:xfrm>
          <a:prstGeom prst="rect">
            <a:avLst/>
          </a:prstGeom>
        </p:spPr>
        <p:txBody>
          <a:bodyPr anchor="t" rtlCol="false" tIns="0" lIns="0" bIns="0" rIns="0">
            <a:spAutoFit/>
          </a:bodyPr>
          <a:lstStyle/>
          <a:p>
            <a:pPr algn="just">
              <a:lnSpc>
                <a:spcPts val="4068"/>
              </a:lnSpc>
            </a:pPr>
            <a:r>
              <a:rPr lang="en-US" sz="2905">
                <a:solidFill>
                  <a:srgbClr val="000000"/>
                </a:solidFill>
                <a:latin typeface="League Spartan"/>
                <a:ea typeface="League Spartan"/>
                <a:cs typeface="League Spartan"/>
                <a:sym typeface="League Spartan"/>
              </a:rPr>
              <a:t>Halaman mutasi ini berisi data perpindahan penduduk mulai dari nama, tanggal pindah, dan tujuan pindah. Setelah pengguna mengisi data ini maka akan ditampilkan ke dalam halaman mutasi</a:t>
            </a:r>
          </a:p>
        </p:txBody>
      </p:sp>
      <p:sp>
        <p:nvSpPr>
          <p:cNvPr name="TextBox 10" id="10"/>
          <p:cNvSpPr txBox="true"/>
          <p:nvPr/>
        </p:nvSpPr>
        <p:spPr>
          <a:xfrm rot="0">
            <a:off x="1941357" y="1091521"/>
            <a:ext cx="11609392" cy="780917"/>
          </a:xfrm>
          <a:prstGeom prst="rect">
            <a:avLst/>
          </a:prstGeom>
        </p:spPr>
        <p:txBody>
          <a:bodyPr anchor="t" rtlCol="false" tIns="0" lIns="0" bIns="0" rIns="0">
            <a:spAutoFit/>
          </a:bodyPr>
          <a:lstStyle/>
          <a:p>
            <a:pPr algn="ctr">
              <a:lnSpc>
                <a:spcPts val="6307"/>
              </a:lnSpc>
              <a:spcBef>
                <a:spcPct val="0"/>
              </a:spcBef>
            </a:pPr>
            <a:r>
              <a:rPr lang="en-US" sz="4505">
                <a:solidFill>
                  <a:srgbClr val="000000"/>
                </a:solidFill>
                <a:latin typeface="League Spartan"/>
                <a:ea typeface="League Spartan"/>
                <a:cs typeface="League Spartan"/>
                <a:sym typeface="League Spartan"/>
              </a:rPr>
              <a:t>Halaman Mutasi</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3042592" y="525691"/>
            <a:ext cx="9568295" cy="1859439"/>
          </a:xfrm>
          <a:custGeom>
            <a:avLst/>
            <a:gdLst/>
            <a:ahLst/>
            <a:cxnLst/>
            <a:rect r="r" b="b" t="t" l="l"/>
            <a:pathLst>
              <a:path h="1859439" w="9568295">
                <a:moveTo>
                  <a:pt x="0" y="0"/>
                </a:moveTo>
                <a:lnTo>
                  <a:pt x="9568295" y="0"/>
                </a:lnTo>
                <a:lnTo>
                  <a:pt x="9568295" y="1859439"/>
                </a:lnTo>
                <a:lnTo>
                  <a:pt x="0" y="1859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96114" y="-253118"/>
            <a:ext cx="3538705" cy="3565446"/>
          </a:xfrm>
          <a:custGeom>
            <a:avLst/>
            <a:gdLst/>
            <a:ahLst/>
            <a:cxnLst/>
            <a:rect r="r" b="b" t="t" l="l"/>
            <a:pathLst>
              <a:path h="3565446" w="3538705">
                <a:moveTo>
                  <a:pt x="0" y="0"/>
                </a:moveTo>
                <a:lnTo>
                  <a:pt x="3538706" y="0"/>
                </a:lnTo>
                <a:lnTo>
                  <a:pt x="3538706" y="3565446"/>
                </a:lnTo>
                <a:lnTo>
                  <a:pt x="0" y="35654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712560" y="-1470446"/>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290264" y="3477366"/>
            <a:ext cx="8516250" cy="4783737"/>
          </a:xfrm>
          <a:custGeom>
            <a:avLst/>
            <a:gdLst/>
            <a:ahLst/>
            <a:cxnLst/>
            <a:rect r="r" b="b" t="t" l="l"/>
            <a:pathLst>
              <a:path h="4783737" w="8516250">
                <a:moveTo>
                  <a:pt x="0" y="0"/>
                </a:moveTo>
                <a:lnTo>
                  <a:pt x="8516250" y="0"/>
                </a:lnTo>
                <a:lnTo>
                  <a:pt x="8516250" y="4783737"/>
                </a:lnTo>
                <a:lnTo>
                  <a:pt x="0" y="4783737"/>
                </a:lnTo>
                <a:lnTo>
                  <a:pt x="0" y="0"/>
                </a:lnTo>
                <a:close/>
              </a:path>
            </a:pathLst>
          </a:custGeom>
          <a:blipFill>
            <a:blip r:embed="rId14"/>
            <a:stretch>
              <a:fillRect l="0" t="0" r="0" b="0"/>
            </a:stretch>
          </a:blipFill>
        </p:spPr>
      </p:sp>
      <p:sp>
        <p:nvSpPr>
          <p:cNvPr name="TextBox 9" id="9"/>
          <p:cNvSpPr txBox="true"/>
          <p:nvPr/>
        </p:nvSpPr>
        <p:spPr>
          <a:xfrm rot="0">
            <a:off x="9346326" y="3131332"/>
            <a:ext cx="8408844" cy="6126968"/>
          </a:xfrm>
          <a:prstGeom prst="rect">
            <a:avLst/>
          </a:prstGeom>
        </p:spPr>
        <p:txBody>
          <a:bodyPr anchor="t" rtlCol="false" tIns="0" lIns="0" bIns="0" rIns="0">
            <a:spAutoFit/>
          </a:bodyPr>
          <a:lstStyle/>
          <a:p>
            <a:pPr algn="just">
              <a:lnSpc>
                <a:spcPts val="4068"/>
              </a:lnSpc>
            </a:pPr>
            <a:r>
              <a:rPr lang="en-US" sz="2905">
                <a:solidFill>
                  <a:srgbClr val="000000"/>
                </a:solidFill>
                <a:latin typeface="League Spartan"/>
                <a:ea typeface="League Spartan"/>
                <a:cs typeface="League Spartan"/>
                <a:sym typeface="League Spartan"/>
              </a:rPr>
              <a:t>Halaman ini berisikan beberapa form dan fungsi untuk merubah data anda mulai dari nama, email, no hp, dan role anda sebagai admin atau staf didalamnya juga berisi beberapa fitur seperti edit profil jika ingin merubah profil anda dari sebelumnya ,edit password , dan hapus akun jika sudah mengisi semuanya maka data anda akan secara otomatis berubah ke data profil anda yang terbaru.</a:t>
            </a:r>
          </a:p>
          <a:p>
            <a:pPr algn="just">
              <a:lnSpc>
                <a:spcPts val="3928"/>
              </a:lnSpc>
            </a:pPr>
          </a:p>
          <a:p>
            <a:pPr algn="just">
              <a:lnSpc>
                <a:spcPts val="4068"/>
              </a:lnSpc>
            </a:pPr>
          </a:p>
        </p:txBody>
      </p:sp>
      <p:sp>
        <p:nvSpPr>
          <p:cNvPr name="TextBox 10" id="10"/>
          <p:cNvSpPr txBox="true"/>
          <p:nvPr/>
        </p:nvSpPr>
        <p:spPr>
          <a:xfrm rot="0">
            <a:off x="1941357" y="1091521"/>
            <a:ext cx="11609392" cy="780917"/>
          </a:xfrm>
          <a:prstGeom prst="rect">
            <a:avLst/>
          </a:prstGeom>
        </p:spPr>
        <p:txBody>
          <a:bodyPr anchor="t" rtlCol="false" tIns="0" lIns="0" bIns="0" rIns="0">
            <a:spAutoFit/>
          </a:bodyPr>
          <a:lstStyle/>
          <a:p>
            <a:pPr algn="ctr">
              <a:lnSpc>
                <a:spcPts val="6307"/>
              </a:lnSpc>
              <a:spcBef>
                <a:spcPct val="0"/>
              </a:spcBef>
            </a:pPr>
            <a:r>
              <a:rPr lang="en-US" sz="4505">
                <a:solidFill>
                  <a:srgbClr val="000000"/>
                </a:solidFill>
                <a:latin typeface="League Spartan"/>
                <a:ea typeface="League Spartan"/>
                <a:cs typeface="League Spartan"/>
                <a:sym typeface="League Spartan"/>
              </a:rPr>
              <a:t>Halaman Profile</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3042592" y="525691"/>
            <a:ext cx="9568295" cy="1859439"/>
          </a:xfrm>
          <a:custGeom>
            <a:avLst/>
            <a:gdLst/>
            <a:ahLst/>
            <a:cxnLst/>
            <a:rect r="r" b="b" t="t" l="l"/>
            <a:pathLst>
              <a:path h="1859439" w="9568295">
                <a:moveTo>
                  <a:pt x="0" y="0"/>
                </a:moveTo>
                <a:lnTo>
                  <a:pt x="9568295" y="0"/>
                </a:lnTo>
                <a:lnTo>
                  <a:pt x="9568295" y="1859439"/>
                </a:lnTo>
                <a:lnTo>
                  <a:pt x="0" y="1859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96114" y="-253118"/>
            <a:ext cx="3538705" cy="3565446"/>
          </a:xfrm>
          <a:custGeom>
            <a:avLst/>
            <a:gdLst/>
            <a:ahLst/>
            <a:cxnLst/>
            <a:rect r="r" b="b" t="t" l="l"/>
            <a:pathLst>
              <a:path h="3565446" w="3538705">
                <a:moveTo>
                  <a:pt x="0" y="0"/>
                </a:moveTo>
                <a:lnTo>
                  <a:pt x="3538706" y="0"/>
                </a:lnTo>
                <a:lnTo>
                  <a:pt x="3538706" y="3565446"/>
                </a:lnTo>
                <a:lnTo>
                  <a:pt x="0" y="35654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712560" y="-1470446"/>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309650" y="3533430"/>
            <a:ext cx="8316633" cy="4671609"/>
          </a:xfrm>
          <a:custGeom>
            <a:avLst/>
            <a:gdLst/>
            <a:ahLst/>
            <a:cxnLst/>
            <a:rect r="r" b="b" t="t" l="l"/>
            <a:pathLst>
              <a:path h="4671609" w="8316633">
                <a:moveTo>
                  <a:pt x="0" y="0"/>
                </a:moveTo>
                <a:lnTo>
                  <a:pt x="8316633" y="0"/>
                </a:lnTo>
                <a:lnTo>
                  <a:pt x="8316633" y="4671609"/>
                </a:lnTo>
                <a:lnTo>
                  <a:pt x="0" y="4671609"/>
                </a:lnTo>
                <a:lnTo>
                  <a:pt x="0" y="0"/>
                </a:lnTo>
                <a:close/>
              </a:path>
            </a:pathLst>
          </a:custGeom>
          <a:blipFill>
            <a:blip r:embed="rId14"/>
            <a:stretch>
              <a:fillRect l="0" t="0" r="0" b="0"/>
            </a:stretch>
          </a:blipFill>
        </p:spPr>
      </p:sp>
      <p:sp>
        <p:nvSpPr>
          <p:cNvPr name="TextBox 9" id="9"/>
          <p:cNvSpPr txBox="true"/>
          <p:nvPr/>
        </p:nvSpPr>
        <p:spPr>
          <a:xfrm rot="0">
            <a:off x="9117253" y="3112282"/>
            <a:ext cx="8866991" cy="6660368"/>
          </a:xfrm>
          <a:prstGeom prst="rect">
            <a:avLst/>
          </a:prstGeom>
        </p:spPr>
        <p:txBody>
          <a:bodyPr anchor="t" rtlCol="false" tIns="0" lIns="0" bIns="0" rIns="0">
            <a:spAutoFit/>
          </a:bodyPr>
          <a:lstStyle/>
          <a:p>
            <a:pPr algn="just">
              <a:lnSpc>
                <a:spcPts val="4068"/>
              </a:lnSpc>
            </a:pPr>
            <a:r>
              <a:rPr lang="en-US" sz="2905">
                <a:solidFill>
                  <a:srgbClr val="000000"/>
                </a:solidFill>
                <a:latin typeface="League Spartan"/>
                <a:ea typeface="League Spartan"/>
                <a:cs typeface="League Spartan"/>
                <a:sym typeface="League Spartan"/>
              </a:rPr>
              <a:t>Halaman setting atau pengaturan ini memiliki beberapa form yang harus diisikan mulai dari form nama, alamat, kepala atau ketua , wakil ketua, bendahara , dan sekertaris. dalam halaman ini memiliki fungsi untuk menambahkan atau merubah data admin atau perangkat desa secara umum seperti contoh yaitu disaat ada pemilihan lurah atau perangkat desa yang sudah berakhir periode jabatan maupun perangkat desa baru bisa dirubah dihalaman ini dan secara otomatis akan terinput data tersebut</a:t>
            </a:r>
          </a:p>
        </p:txBody>
      </p:sp>
      <p:sp>
        <p:nvSpPr>
          <p:cNvPr name="TextBox 10" id="10"/>
          <p:cNvSpPr txBox="true"/>
          <p:nvPr/>
        </p:nvSpPr>
        <p:spPr>
          <a:xfrm rot="0">
            <a:off x="1941357" y="1091521"/>
            <a:ext cx="11609392" cy="780917"/>
          </a:xfrm>
          <a:prstGeom prst="rect">
            <a:avLst/>
          </a:prstGeom>
        </p:spPr>
        <p:txBody>
          <a:bodyPr anchor="t" rtlCol="false" tIns="0" lIns="0" bIns="0" rIns="0">
            <a:spAutoFit/>
          </a:bodyPr>
          <a:lstStyle/>
          <a:p>
            <a:pPr algn="ctr">
              <a:lnSpc>
                <a:spcPts val="6307"/>
              </a:lnSpc>
              <a:spcBef>
                <a:spcPct val="0"/>
              </a:spcBef>
            </a:pPr>
            <a:r>
              <a:rPr lang="en-US" sz="4505">
                <a:solidFill>
                  <a:srgbClr val="000000"/>
                </a:solidFill>
                <a:latin typeface="League Spartan"/>
                <a:ea typeface="League Spartan"/>
                <a:cs typeface="League Spartan"/>
                <a:sym typeface="League Spartan"/>
              </a:rPr>
              <a:t>Halaman Setting</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496114" y="-253118"/>
            <a:ext cx="3314174" cy="3339218"/>
          </a:xfrm>
          <a:custGeom>
            <a:avLst/>
            <a:gdLst/>
            <a:ahLst/>
            <a:cxnLst/>
            <a:rect r="r" b="b" t="t" l="l"/>
            <a:pathLst>
              <a:path h="3339218" w="3314174">
                <a:moveTo>
                  <a:pt x="0" y="0"/>
                </a:moveTo>
                <a:lnTo>
                  <a:pt x="3314175" y="0"/>
                </a:lnTo>
                <a:lnTo>
                  <a:pt x="3314175" y="3339218"/>
                </a:lnTo>
                <a:lnTo>
                  <a:pt x="0" y="33392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04061" y="7652765"/>
            <a:ext cx="4083939" cy="4114800"/>
          </a:xfrm>
          <a:custGeom>
            <a:avLst/>
            <a:gdLst/>
            <a:ahLst/>
            <a:cxnLst/>
            <a:rect r="r" b="b" t="t" l="l"/>
            <a:pathLst>
              <a:path h="4114800" w="4083939">
                <a:moveTo>
                  <a:pt x="0" y="0"/>
                </a:moveTo>
                <a:lnTo>
                  <a:pt x="4083939" y="0"/>
                </a:lnTo>
                <a:lnTo>
                  <a:pt x="40839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2712560" y="-1028700"/>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10230255">
            <a:off x="15294198" y="765276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142554">
            <a:off x="547071" y="7605010"/>
            <a:ext cx="4546740" cy="4114800"/>
          </a:xfrm>
          <a:custGeom>
            <a:avLst/>
            <a:gdLst/>
            <a:ahLst/>
            <a:cxnLst/>
            <a:rect r="r" b="b" t="t" l="l"/>
            <a:pathLst>
              <a:path h="4114800" w="4546740">
                <a:moveTo>
                  <a:pt x="0" y="0"/>
                </a:moveTo>
                <a:lnTo>
                  <a:pt x="4546741" y="0"/>
                </a:lnTo>
                <a:lnTo>
                  <a:pt x="454674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142554">
            <a:off x="-1557360" y="7335166"/>
            <a:ext cx="3686460" cy="3673054"/>
          </a:xfrm>
          <a:custGeom>
            <a:avLst/>
            <a:gdLst/>
            <a:ahLst/>
            <a:cxnLst/>
            <a:rect r="r" b="b" t="t" l="l"/>
            <a:pathLst>
              <a:path h="3673054" w="3686460">
                <a:moveTo>
                  <a:pt x="0" y="0"/>
                </a:moveTo>
                <a:lnTo>
                  <a:pt x="3686460" y="0"/>
                </a:lnTo>
                <a:lnTo>
                  <a:pt x="3686460" y="3673055"/>
                </a:lnTo>
                <a:lnTo>
                  <a:pt x="0" y="36730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4748261" y="3086100"/>
            <a:ext cx="8791478" cy="3932188"/>
          </a:xfrm>
          <a:custGeom>
            <a:avLst/>
            <a:gdLst/>
            <a:ahLst/>
            <a:cxnLst/>
            <a:rect r="r" b="b" t="t" l="l"/>
            <a:pathLst>
              <a:path h="3932188" w="8791478">
                <a:moveTo>
                  <a:pt x="0" y="0"/>
                </a:moveTo>
                <a:lnTo>
                  <a:pt x="8791478" y="0"/>
                </a:lnTo>
                <a:lnTo>
                  <a:pt x="8791478" y="3932188"/>
                </a:lnTo>
                <a:lnTo>
                  <a:pt x="0" y="39321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4963072" y="5057775"/>
            <a:ext cx="8361855" cy="1447337"/>
          </a:xfrm>
          <a:prstGeom prst="rect">
            <a:avLst/>
          </a:prstGeom>
        </p:spPr>
        <p:txBody>
          <a:bodyPr anchor="t" rtlCol="false" tIns="0" lIns="0" bIns="0" rIns="0">
            <a:spAutoFit/>
          </a:bodyPr>
          <a:lstStyle/>
          <a:p>
            <a:pPr algn="ctr">
              <a:lnSpc>
                <a:spcPts val="5800"/>
              </a:lnSpc>
            </a:pPr>
            <a:r>
              <a:rPr lang="en-US" sz="4143">
                <a:solidFill>
                  <a:srgbClr val="0F2C33"/>
                </a:solidFill>
                <a:latin typeface="League Spartan"/>
                <a:ea typeface="League Spartan"/>
                <a:cs typeface="League Spartan"/>
                <a:sym typeface="League Spartan"/>
              </a:rPr>
              <a:t>Atas perhatian dan kerjasamanya. </a:t>
            </a:r>
          </a:p>
        </p:txBody>
      </p:sp>
      <p:sp>
        <p:nvSpPr>
          <p:cNvPr name="TextBox 12" id="12"/>
          <p:cNvSpPr txBox="true"/>
          <p:nvPr/>
        </p:nvSpPr>
        <p:spPr>
          <a:xfrm rot="0">
            <a:off x="3717372" y="3484917"/>
            <a:ext cx="10853256" cy="1658621"/>
          </a:xfrm>
          <a:prstGeom prst="rect">
            <a:avLst/>
          </a:prstGeom>
        </p:spPr>
        <p:txBody>
          <a:bodyPr anchor="t" rtlCol="false" tIns="0" lIns="0" bIns="0" rIns="0">
            <a:spAutoFit/>
          </a:bodyPr>
          <a:lstStyle/>
          <a:p>
            <a:pPr algn="ctr">
              <a:lnSpc>
                <a:spcPts val="13579"/>
              </a:lnSpc>
            </a:pPr>
            <a:r>
              <a:rPr lang="en-US" sz="9699">
                <a:solidFill>
                  <a:srgbClr val="0F2C33"/>
                </a:solidFill>
                <a:latin typeface="League Spartan"/>
                <a:ea typeface="League Spartan"/>
                <a:cs typeface="League Spartan"/>
                <a:sym typeface="League Spartan"/>
              </a:rPr>
              <a:t>TERIMA KASIH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TextBox 2" id="2"/>
          <p:cNvSpPr txBox="true"/>
          <p:nvPr/>
        </p:nvSpPr>
        <p:spPr>
          <a:xfrm rot="0">
            <a:off x="2170691" y="3509611"/>
            <a:ext cx="13100443" cy="4471670"/>
          </a:xfrm>
          <a:prstGeom prst="rect">
            <a:avLst/>
          </a:prstGeom>
        </p:spPr>
        <p:txBody>
          <a:bodyPr anchor="t" rtlCol="false" tIns="0" lIns="0" bIns="0" rIns="0">
            <a:spAutoFit/>
          </a:bodyPr>
          <a:lstStyle/>
          <a:p>
            <a:pPr algn="just" marL="690882" indent="-345441" lvl="1">
              <a:lnSpc>
                <a:spcPts val="4480"/>
              </a:lnSpc>
              <a:buAutoNum type="arabicPeriod" startAt="1"/>
            </a:pPr>
            <a:r>
              <a:rPr lang="en-US" sz="3200">
                <a:solidFill>
                  <a:srgbClr val="000000"/>
                </a:solidFill>
                <a:latin typeface="League Spartan"/>
                <a:ea typeface="League Spartan"/>
                <a:cs typeface="League Spartan"/>
                <a:sym typeface="League Spartan"/>
              </a:rPr>
              <a:t> Mengurangi waktu dan usaha yang diperlukan dalam pengelolaan data dan administrasi warga. </a:t>
            </a:r>
          </a:p>
          <a:p>
            <a:pPr algn="just" marL="690882" indent="-345441" lvl="1">
              <a:lnSpc>
                <a:spcPts val="4480"/>
              </a:lnSpc>
              <a:buAutoNum type="arabicPeriod" startAt="1"/>
            </a:pPr>
            <a:r>
              <a:rPr lang="en-US" sz="3200">
                <a:solidFill>
                  <a:srgbClr val="000000"/>
                </a:solidFill>
                <a:latin typeface="League Spartan"/>
                <a:ea typeface="League Spartan"/>
                <a:cs typeface="League Spartan"/>
                <a:sym typeface="League Spartan"/>
              </a:rPr>
              <a:t> Mempermudah pengurusan dokumen dan pelayanan dengan sistem yang terintegrasi. </a:t>
            </a:r>
          </a:p>
          <a:p>
            <a:pPr algn="just" marL="690882" indent="-345441" lvl="1">
              <a:lnSpc>
                <a:spcPts val="4480"/>
              </a:lnSpc>
              <a:buAutoNum type="arabicPeriod" startAt="1"/>
            </a:pPr>
            <a:r>
              <a:rPr lang="en-US" sz="3200">
                <a:solidFill>
                  <a:srgbClr val="000000"/>
                </a:solidFill>
                <a:latin typeface="League Spartan"/>
                <a:ea typeface="League Spartan"/>
                <a:cs typeface="League Spartan"/>
                <a:sym typeface="League Spartan"/>
              </a:rPr>
              <a:t> Meningkatkan transparansi dalam pengelolaan kegiatan dan pelayanan melalui pelaporan yang jelas dan mudah diakses. </a:t>
            </a:r>
          </a:p>
          <a:p>
            <a:pPr algn="just">
              <a:lnSpc>
                <a:spcPts val="4480"/>
              </a:lnSpc>
            </a:pPr>
          </a:p>
        </p:txBody>
      </p:sp>
      <p:sp>
        <p:nvSpPr>
          <p:cNvPr name="Freeform 3" id="3"/>
          <p:cNvSpPr/>
          <p:nvPr/>
        </p:nvSpPr>
        <p:spPr>
          <a:xfrm flipH="false" flipV="false" rot="0">
            <a:off x="3703110" y="586954"/>
            <a:ext cx="8538629" cy="1659340"/>
          </a:xfrm>
          <a:custGeom>
            <a:avLst/>
            <a:gdLst/>
            <a:ahLst/>
            <a:cxnLst/>
            <a:rect r="r" b="b" t="t" l="l"/>
            <a:pathLst>
              <a:path h="1659340" w="8538629">
                <a:moveTo>
                  <a:pt x="0" y="0"/>
                </a:moveTo>
                <a:lnTo>
                  <a:pt x="8538630" y="0"/>
                </a:lnTo>
                <a:lnTo>
                  <a:pt x="8538630" y="1659341"/>
                </a:lnTo>
                <a:lnTo>
                  <a:pt x="0" y="1659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560130" y="802750"/>
            <a:ext cx="10824589" cy="1193800"/>
          </a:xfrm>
          <a:prstGeom prst="rect">
            <a:avLst/>
          </a:prstGeom>
        </p:spPr>
        <p:txBody>
          <a:bodyPr anchor="t" rtlCol="false" tIns="0" lIns="0" bIns="0" rIns="0">
            <a:spAutoFit/>
          </a:bodyPr>
          <a:lstStyle/>
          <a:p>
            <a:pPr algn="ctr">
              <a:lnSpc>
                <a:spcPts val="9799"/>
              </a:lnSpc>
            </a:pPr>
            <a:r>
              <a:rPr lang="en-US" sz="6999">
                <a:solidFill>
                  <a:srgbClr val="000000"/>
                </a:solidFill>
                <a:latin typeface="League Spartan"/>
                <a:ea typeface="League Spartan"/>
                <a:cs typeface="League Spartan"/>
                <a:sym typeface="League Spartan"/>
              </a:rPr>
              <a:t>MANFAAT</a:t>
            </a:r>
          </a:p>
        </p:txBody>
      </p:sp>
      <p:sp>
        <p:nvSpPr>
          <p:cNvPr name="Freeform 5" id="5"/>
          <p:cNvSpPr/>
          <p:nvPr/>
        </p:nvSpPr>
        <p:spPr>
          <a:xfrm flipH="false" flipV="false" rot="0">
            <a:off x="-496114" y="-253118"/>
            <a:ext cx="3056244" cy="3079339"/>
          </a:xfrm>
          <a:custGeom>
            <a:avLst/>
            <a:gdLst/>
            <a:ahLst/>
            <a:cxnLst/>
            <a:rect r="r" b="b" t="t" l="l"/>
            <a:pathLst>
              <a:path h="3079339" w="3056244">
                <a:moveTo>
                  <a:pt x="0" y="0"/>
                </a:moveTo>
                <a:lnTo>
                  <a:pt x="3056244" y="0"/>
                </a:lnTo>
                <a:lnTo>
                  <a:pt x="3056244" y="3079339"/>
                </a:lnTo>
                <a:lnTo>
                  <a:pt x="0" y="30793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967899" y="8422375"/>
            <a:ext cx="3320101" cy="3345190"/>
          </a:xfrm>
          <a:custGeom>
            <a:avLst/>
            <a:gdLst/>
            <a:ahLst/>
            <a:cxnLst/>
            <a:rect r="r" b="b" t="t" l="l"/>
            <a:pathLst>
              <a:path h="3345190" w="3320101">
                <a:moveTo>
                  <a:pt x="0" y="0"/>
                </a:moveTo>
                <a:lnTo>
                  <a:pt x="3320101" y="0"/>
                </a:lnTo>
                <a:lnTo>
                  <a:pt x="3320101" y="3345190"/>
                </a:lnTo>
                <a:lnTo>
                  <a:pt x="0" y="33451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712560" y="-1028700"/>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10230255">
            <a:off x="15294198" y="765276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6114" y="-253118"/>
            <a:ext cx="4083939" cy="4114800"/>
          </a:xfrm>
          <a:custGeom>
            <a:avLst/>
            <a:gdLst/>
            <a:ahLst/>
            <a:cxnLst/>
            <a:rect r="r" b="b" t="t" l="l"/>
            <a:pathLst>
              <a:path h="4114800" w="4083939">
                <a:moveTo>
                  <a:pt x="0" y="0"/>
                </a:moveTo>
                <a:lnTo>
                  <a:pt x="4083939" y="0"/>
                </a:lnTo>
                <a:lnTo>
                  <a:pt x="408393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04061" y="7652765"/>
            <a:ext cx="4083939" cy="4114800"/>
          </a:xfrm>
          <a:custGeom>
            <a:avLst/>
            <a:gdLst/>
            <a:ahLst/>
            <a:cxnLst/>
            <a:rect r="r" b="b" t="t" l="l"/>
            <a:pathLst>
              <a:path h="4114800" w="4083939">
                <a:moveTo>
                  <a:pt x="0" y="0"/>
                </a:moveTo>
                <a:lnTo>
                  <a:pt x="4083939" y="0"/>
                </a:lnTo>
                <a:lnTo>
                  <a:pt x="408393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712560" y="-1028700"/>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3142928" y="700794"/>
            <a:ext cx="12002145" cy="1943560"/>
          </a:xfrm>
          <a:prstGeom prst="rect">
            <a:avLst/>
          </a:prstGeom>
        </p:spPr>
        <p:txBody>
          <a:bodyPr anchor="t" rtlCol="false" tIns="0" lIns="0" bIns="0" rIns="0">
            <a:spAutoFit/>
          </a:bodyPr>
          <a:lstStyle/>
          <a:p>
            <a:pPr algn="ctr">
              <a:lnSpc>
                <a:spcPts val="7849"/>
              </a:lnSpc>
            </a:pPr>
            <a:r>
              <a:rPr lang="en-US" sz="5606">
                <a:solidFill>
                  <a:srgbClr val="000000"/>
                </a:solidFill>
                <a:latin typeface="League Spartan"/>
                <a:ea typeface="League Spartan"/>
                <a:cs typeface="League Spartan"/>
                <a:sym typeface="League Spartan"/>
              </a:rPr>
              <a:t>TEKNOLOGI YANG </a:t>
            </a:r>
          </a:p>
          <a:p>
            <a:pPr algn="ctr">
              <a:lnSpc>
                <a:spcPts val="7849"/>
              </a:lnSpc>
            </a:pPr>
            <a:r>
              <a:rPr lang="en-US" sz="5606">
                <a:solidFill>
                  <a:srgbClr val="000000"/>
                </a:solidFill>
                <a:latin typeface="League Spartan"/>
                <a:ea typeface="League Spartan"/>
                <a:cs typeface="League Spartan"/>
                <a:sym typeface="League Spartan"/>
              </a:rPr>
              <a:t>DIGUNAKAN</a:t>
            </a:r>
          </a:p>
        </p:txBody>
      </p:sp>
      <p:sp>
        <p:nvSpPr>
          <p:cNvPr name="Freeform 9" id="9"/>
          <p:cNvSpPr/>
          <p:nvPr/>
        </p:nvSpPr>
        <p:spPr>
          <a:xfrm flipH="false" flipV="false" rot="10230255">
            <a:off x="15294198" y="765276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3097193" y="3809365"/>
            <a:ext cx="12205931" cy="2601595"/>
          </a:xfrm>
          <a:prstGeom prst="rect">
            <a:avLst/>
          </a:prstGeom>
        </p:spPr>
        <p:txBody>
          <a:bodyPr anchor="t" rtlCol="false" tIns="0" lIns="0" bIns="0" rIns="0">
            <a:spAutoFit/>
          </a:bodyPr>
          <a:lstStyle/>
          <a:p>
            <a:pPr algn="ctr" marL="798828" indent="-399414" lvl="1">
              <a:lnSpc>
                <a:spcPts val="5179"/>
              </a:lnSpc>
              <a:buAutoNum type="arabicPeriod" startAt="1"/>
            </a:pPr>
            <a:r>
              <a:rPr lang="en-US" sz="3699">
                <a:solidFill>
                  <a:srgbClr val="000000"/>
                </a:solidFill>
                <a:latin typeface="Open Sans Bold"/>
                <a:ea typeface="Open Sans Bold"/>
                <a:cs typeface="Open Sans Bold"/>
                <a:sym typeface="Open Sans Bold"/>
              </a:rPr>
              <a:t> Front end : HTML, CSS, Bootstrap, dan JavaScript</a:t>
            </a:r>
          </a:p>
          <a:p>
            <a:pPr algn="l" marL="798828" indent="-399414" lvl="1">
              <a:lnSpc>
                <a:spcPts val="5179"/>
              </a:lnSpc>
              <a:buAutoNum type="arabicPeriod" startAt="1"/>
            </a:pPr>
            <a:r>
              <a:rPr lang="en-US" sz="3699">
                <a:solidFill>
                  <a:srgbClr val="000000"/>
                </a:solidFill>
                <a:latin typeface="Open Sans Bold"/>
                <a:ea typeface="Open Sans Bold"/>
                <a:cs typeface="Open Sans Bold"/>
                <a:sym typeface="Open Sans Bold"/>
              </a:rPr>
              <a:t> Backend : PHP, Laravel</a:t>
            </a:r>
          </a:p>
          <a:p>
            <a:pPr algn="l" marL="798828" indent="-399414" lvl="1">
              <a:lnSpc>
                <a:spcPts val="5179"/>
              </a:lnSpc>
              <a:buAutoNum type="arabicPeriod" startAt="1"/>
            </a:pPr>
            <a:r>
              <a:rPr lang="en-US" sz="3699">
                <a:solidFill>
                  <a:srgbClr val="000000"/>
                </a:solidFill>
                <a:latin typeface="Open Sans Bold"/>
                <a:ea typeface="Open Sans Bold"/>
                <a:cs typeface="Open Sans Bold"/>
                <a:sym typeface="Open Sans Bold"/>
              </a:rPr>
              <a:t> Database : MariaDB</a:t>
            </a:r>
          </a:p>
          <a:p>
            <a:pPr algn="l" marL="798828" indent="-399414" lvl="1">
              <a:lnSpc>
                <a:spcPts val="5179"/>
              </a:lnSpc>
              <a:buAutoNum type="arabicPeriod" startAt="1"/>
            </a:pPr>
            <a:r>
              <a:rPr lang="en-US" sz="3699">
                <a:solidFill>
                  <a:srgbClr val="000000"/>
                </a:solidFill>
                <a:latin typeface="Open Sans Bold"/>
                <a:ea typeface="Open Sans Bold"/>
                <a:cs typeface="Open Sans Bold"/>
                <a:sym typeface="Open Sans Bold"/>
              </a:rPr>
              <a:t> Laragon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grpSp>
        <p:nvGrpSpPr>
          <p:cNvPr name="Group 2" id="2"/>
          <p:cNvGrpSpPr/>
          <p:nvPr/>
        </p:nvGrpSpPr>
        <p:grpSpPr>
          <a:xfrm rot="0">
            <a:off x="1475631" y="7965241"/>
            <a:ext cx="443337" cy="764151"/>
            <a:chOff x="0" y="0"/>
            <a:chExt cx="257778" cy="444315"/>
          </a:xfrm>
        </p:grpSpPr>
        <p:sp>
          <p:nvSpPr>
            <p:cNvPr name="Freeform 3" id="3"/>
            <p:cNvSpPr/>
            <p:nvPr/>
          </p:nvSpPr>
          <p:spPr>
            <a:xfrm flipH="false" flipV="false" rot="0">
              <a:off x="0" y="0"/>
              <a:ext cx="257778" cy="444315"/>
            </a:xfrm>
            <a:custGeom>
              <a:avLst/>
              <a:gdLst/>
              <a:ahLst/>
              <a:cxnLst/>
              <a:rect r="r" b="b" t="t" l="l"/>
              <a:pathLst>
                <a:path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p:spPr>
        </p:sp>
        <p:sp>
          <p:nvSpPr>
            <p:cNvPr name="TextBox 4" id="4"/>
            <p:cNvSpPr txBox="true"/>
            <p:nvPr/>
          </p:nvSpPr>
          <p:spPr>
            <a:xfrm>
              <a:off x="24167" y="-5970"/>
              <a:ext cx="209444" cy="408631"/>
            </a:xfrm>
            <a:prstGeom prst="rect">
              <a:avLst/>
            </a:prstGeom>
          </p:spPr>
          <p:txBody>
            <a:bodyPr anchor="ctr" rtlCol="false" tIns="57937" lIns="57937" bIns="57937" rIns="57937"/>
            <a:lstStyle/>
            <a:p>
              <a:pPr algn="ctr">
                <a:lnSpc>
                  <a:spcPts val="3367"/>
                </a:lnSpc>
              </a:pPr>
            </a:p>
          </p:txBody>
        </p:sp>
      </p:grpSp>
      <p:grpSp>
        <p:nvGrpSpPr>
          <p:cNvPr name="Group 5" id="5"/>
          <p:cNvGrpSpPr/>
          <p:nvPr/>
        </p:nvGrpSpPr>
        <p:grpSpPr>
          <a:xfrm rot="0">
            <a:off x="1475631" y="5069253"/>
            <a:ext cx="443337" cy="764151"/>
            <a:chOff x="0" y="0"/>
            <a:chExt cx="257778" cy="444315"/>
          </a:xfrm>
        </p:grpSpPr>
        <p:sp>
          <p:nvSpPr>
            <p:cNvPr name="Freeform 6" id="6"/>
            <p:cNvSpPr/>
            <p:nvPr/>
          </p:nvSpPr>
          <p:spPr>
            <a:xfrm flipH="false" flipV="false" rot="0">
              <a:off x="0" y="0"/>
              <a:ext cx="257778" cy="444315"/>
            </a:xfrm>
            <a:custGeom>
              <a:avLst/>
              <a:gdLst/>
              <a:ahLst/>
              <a:cxnLst/>
              <a:rect r="r" b="b" t="t" l="l"/>
              <a:pathLst>
                <a:path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p:spPr>
        </p:sp>
        <p:sp>
          <p:nvSpPr>
            <p:cNvPr name="TextBox 7" id="7"/>
            <p:cNvSpPr txBox="true"/>
            <p:nvPr/>
          </p:nvSpPr>
          <p:spPr>
            <a:xfrm>
              <a:off x="24167" y="-5970"/>
              <a:ext cx="209444" cy="408631"/>
            </a:xfrm>
            <a:prstGeom prst="rect">
              <a:avLst/>
            </a:prstGeom>
          </p:spPr>
          <p:txBody>
            <a:bodyPr anchor="ctr" rtlCol="false" tIns="57937" lIns="57937" bIns="57937" rIns="57937"/>
            <a:lstStyle/>
            <a:p>
              <a:pPr algn="ctr">
                <a:lnSpc>
                  <a:spcPts val="3367"/>
                </a:lnSpc>
              </a:pPr>
            </a:p>
          </p:txBody>
        </p:sp>
      </p:grpSp>
      <p:grpSp>
        <p:nvGrpSpPr>
          <p:cNvPr name="Group 8" id="8"/>
          <p:cNvGrpSpPr/>
          <p:nvPr/>
        </p:nvGrpSpPr>
        <p:grpSpPr>
          <a:xfrm rot="0">
            <a:off x="1475631" y="3621259"/>
            <a:ext cx="443337" cy="764151"/>
            <a:chOff x="0" y="0"/>
            <a:chExt cx="257778" cy="444315"/>
          </a:xfrm>
        </p:grpSpPr>
        <p:sp>
          <p:nvSpPr>
            <p:cNvPr name="Freeform 9" id="9"/>
            <p:cNvSpPr/>
            <p:nvPr/>
          </p:nvSpPr>
          <p:spPr>
            <a:xfrm flipH="false" flipV="false" rot="0">
              <a:off x="0" y="0"/>
              <a:ext cx="257778" cy="444315"/>
            </a:xfrm>
            <a:custGeom>
              <a:avLst/>
              <a:gdLst/>
              <a:ahLst/>
              <a:cxnLst/>
              <a:rect r="r" b="b" t="t" l="l"/>
              <a:pathLst>
                <a:path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p:spPr>
        </p:sp>
        <p:sp>
          <p:nvSpPr>
            <p:cNvPr name="TextBox 10" id="10"/>
            <p:cNvSpPr txBox="true"/>
            <p:nvPr/>
          </p:nvSpPr>
          <p:spPr>
            <a:xfrm>
              <a:off x="24167" y="-5970"/>
              <a:ext cx="209444" cy="408631"/>
            </a:xfrm>
            <a:prstGeom prst="rect">
              <a:avLst/>
            </a:prstGeom>
          </p:spPr>
          <p:txBody>
            <a:bodyPr anchor="ctr" rtlCol="false" tIns="57937" lIns="57937" bIns="57937" rIns="57937"/>
            <a:lstStyle/>
            <a:p>
              <a:pPr algn="ctr">
                <a:lnSpc>
                  <a:spcPts val="3367"/>
                </a:lnSpc>
              </a:pPr>
            </a:p>
          </p:txBody>
        </p:sp>
      </p:grpSp>
      <p:grpSp>
        <p:nvGrpSpPr>
          <p:cNvPr name="Group 11" id="11"/>
          <p:cNvGrpSpPr/>
          <p:nvPr/>
        </p:nvGrpSpPr>
        <p:grpSpPr>
          <a:xfrm rot="0">
            <a:off x="1475631" y="2173265"/>
            <a:ext cx="443337" cy="764151"/>
            <a:chOff x="0" y="0"/>
            <a:chExt cx="257778" cy="444315"/>
          </a:xfrm>
        </p:grpSpPr>
        <p:sp>
          <p:nvSpPr>
            <p:cNvPr name="Freeform 12" id="12"/>
            <p:cNvSpPr/>
            <p:nvPr/>
          </p:nvSpPr>
          <p:spPr>
            <a:xfrm flipH="false" flipV="false" rot="0">
              <a:off x="0" y="0"/>
              <a:ext cx="257778" cy="444315"/>
            </a:xfrm>
            <a:custGeom>
              <a:avLst/>
              <a:gdLst/>
              <a:ahLst/>
              <a:cxnLst/>
              <a:rect r="r" b="b" t="t" l="l"/>
              <a:pathLst>
                <a:path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p:spPr>
        </p:sp>
        <p:sp>
          <p:nvSpPr>
            <p:cNvPr name="TextBox 13" id="13"/>
            <p:cNvSpPr txBox="true"/>
            <p:nvPr/>
          </p:nvSpPr>
          <p:spPr>
            <a:xfrm>
              <a:off x="24167" y="-5970"/>
              <a:ext cx="209444" cy="408631"/>
            </a:xfrm>
            <a:prstGeom prst="rect">
              <a:avLst/>
            </a:prstGeom>
          </p:spPr>
          <p:txBody>
            <a:bodyPr anchor="ctr" rtlCol="false" tIns="57937" lIns="57937" bIns="57937" rIns="57937"/>
            <a:lstStyle/>
            <a:p>
              <a:pPr algn="ctr">
                <a:lnSpc>
                  <a:spcPts val="3367"/>
                </a:lnSpc>
              </a:pPr>
            </a:p>
          </p:txBody>
        </p:sp>
      </p:grpSp>
      <p:sp>
        <p:nvSpPr>
          <p:cNvPr name="Freeform 14" id="14"/>
          <p:cNvSpPr/>
          <p:nvPr/>
        </p:nvSpPr>
        <p:spPr>
          <a:xfrm flipH="false" flipV="false" rot="0">
            <a:off x="4874685" y="1466325"/>
            <a:ext cx="8538629" cy="1659340"/>
          </a:xfrm>
          <a:custGeom>
            <a:avLst/>
            <a:gdLst/>
            <a:ahLst/>
            <a:cxnLst/>
            <a:rect r="r" b="b" t="t" l="l"/>
            <a:pathLst>
              <a:path h="1659340" w="8538629">
                <a:moveTo>
                  <a:pt x="0" y="0"/>
                </a:moveTo>
                <a:lnTo>
                  <a:pt x="8538630" y="0"/>
                </a:lnTo>
                <a:lnTo>
                  <a:pt x="8538630" y="1659341"/>
                </a:lnTo>
                <a:lnTo>
                  <a:pt x="0" y="1659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3731704" y="1753141"/>
            <a:ext cx="10824592" cy="1094740"/>
          </a:xfrm>
          <a:prstGeom prst="rect">
            <a:avLst/>
          </a:prstGeom>
        </p:spPr>
        <p:txBody>
          <a:bodyPr anchor="t" rtlCol="false" tIns="0" lIns="0" bIns="0" rIns="0">
            <a:spAutoFit/>
          </a:bodyPr>
          <a:lstStyle/>
          <a:p>
            <a:pPr algn="ctr">
              <a:lnSpc>
                <a:spcPts val="8960"/>
              </a:lnSpc>
            </a:pPr>
            <a:r>
              <a:rPr lang="en-US" sz="6400">
                <a:solidFill>
                  <a:srgbClr val="000000"/>
                </a:solidFill>
                <a:latin typeface="League Spartan"/>
                <a:ea typeface="League Spartan"/>
                <a:cs typeface="League Spartan"/>
                <a:sym typeface="League Spartan"/>
              </a:rPr>
              <a:t>KEGUNAAN SISTEM</a:t>
            </a:r>
          </a:p>
        </p:txBody>
      </p:sp>
      <p:sp>
        <p:nvSpPr>
          <p:cNvPr name="Freeform 16" id="16"/>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386475" y="-699798"/>
            <a:ext cx="3319071" cy="3344152"/>
          </a:xfrm>
          <a:custGeom>
            <a:avLst/>
            <a:gdLst/>
            <a:ahLst/>
            <a:cxnLst/>
            <a:rect r="r" b="b" t="t" l="l"/>
            <a:pathLst>
              <a:path h="3344152" w="3319071">
                <a:moveTo>
                  <a:pt x="0" y="0"/>
                </a:moveTo>
                <a:lnTo>
                  <a:pt x="3319071" y="0"/>
                </a:lnTo>
                <a:lnTo>
                  <a:pt x="3319071" y="3344152"/>
                </a:lnTo>
                <a:lnTo>
                  <a:pt x="0" y="33441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0">
            <a:off x="14556296" y="8007662"/>
            <a:ext cx="3731704" cy="3759903"/>
          </a:xfrm>
          <a:custGeom>
            <a:avLst/>
            <a:gdLst/>
            <a:ahLst/>
            <a:cxnLst/>
            <a:rect r="r" b="b" t="t" l="l"/>
            <a:pathLst>
              <a:path h="3759903" w="3731704">
                <a:moveTo>
                  <a:pt x="0" y="0"/>
                </a:moveTo>
                <a:lnTo>
                  <a:pt x="3731704" y="0"/>
                </a:lnTo>
                <a:lnTo>
                  <a:pt x="3731704" y="3759903"/>
                </a:lnTo>
                <a:lnTo>
                  <a:pt x="0" y="37599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13299034" y="-1028700"/>
            <a:ext cx="3960266" cy="3584040"/>
          </a:xfrm>
          <a:custGeom>
            <a:avLst/>
            <a:gdLst/>
            <a:ahLst/>
            <a:cxnLst/>
            <a:rect r="r" b="b" t="t" l="l"/>
            <a:pathLst>
              <a:path h="3584040" w="3960266">
                <a:moveTo>
                  <a:pt x="0" y="0"/>
                </a:moveTo>
                <a:lnTo>
                  <a:pt x="3960266" y="0"/>
                </a:lnTo>
                <a:lnTo>
                  <a:pt x="3960266" y="3584040"/>
                </a:lnTo>
                <a:lnTo>
                  <a:pt x="0" y="35840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1" id="21"/>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2" id="22"/>
          <p:cNvSpPr/>
          <p:nvPr/>
        </p:nvSpPr>
        <p:spPr>
          <a:xfrm flipH="false" flipV="false" rot="10230255">
            <a:off x="15294198" y="765276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3" id="23"/>
          <p:cNvSpPr txBox="true"/>
          <p:nvPr/>
        </p:nvSpPr>
        <p:spPr>
          <a:xfrm rot="0">
            <a:off x="1081927" y="3305470"/>
            <a:ext cx="16124146" cy="5080634"/>
          </a:xfrm>
          <a:prstGeom prst="rect">
            <a:avLst/>
          </a:prstGeom>
        </p:spPr>
        <p:txBody>
          <a:bodyPr anchor="t" rtlCol="false" tIns="0" lIns="0" bIns="0" rIns="0">
            <a:spAutoFit/>
          </a:bodyPr>
          <a:lstStyle/>
          <a:p>
            <a:pPr algn="just">
              <a:lnSpc>
                <a:spcPts val="5040"/>
              </a:lnSpc>
            </a:pPr>
            <a:r>
              <a:rPr lang="en-US" sz="3600">
                <a:solidFill>
                  <a:srgbClr val="000000"/>
                </a:solidFill>
                <a:latin typeface="Open Sans"/>
                <a:ea typeface="Open Sans"/>
                <a:cs typeface="Open Sans"/>
                <a:sym typeface="Open Sans"/>
              </a:rPr>
              <a:t>1. Meningkatkan Efisiensi Administrasi: SMW membantu dalam memudahkan proses administrasi warga di tingkat RT atau RW. Dengan sistem yang terstruktur, pengelolaan data warga menjadi lebih efisien dan terorganisir.</a:t>
            </a:r>
          </a:p>
          <a:p>
            <a:pPr algn="just">
              <a:lnSpc>
                <a:spcPts val="5040"/>
              </a:lnSpc>
            </a:pPr>
            <a:r>
              <a:rPr lang="en-US" sz="3600">
                <a:solidFill>
                  <a:srgbClr val="000000"/>
                </a:solidFill>
                <a:latin typeface="Open Sans"/>
                <a:ea typeface="Open Sans"/>
                <a:cs typeface="Open Sans"/>
                <a:sym typeface="Open Sans"/>
              </a:rPr>
              <a:t>2. Transparansi Informasi: Aplikasi ini memberikan akses mudah dan transparan terhadap informasi pribadi warga, status kependudukan, serta kegiatan dan layanan yang diberikan kepada warga. Hal ini membantu meningkatkan transparansi dalam pengelolaan data warga.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grpSp>
        <p:nvGrpSpPr>
          <p:cNvPr name="Group 2" id="2"/>
          <p:cNvGrpSpPr/>
          <p:nvPr/>
        </p:nvGrpSpPr>
        <p:grpSpPr>
          <a:xfrm rot="0">
            <a:off x="1475631" y="7965241"/>
            <a:ext cx="443337" cy="764151"/>
            <a:chOff x="0" y="0"/>
            <a:chExt cx="257778" cy="444315"/>
          </a:xfrm>
        </p:grpSpPr>
        <p:sp>
          <p:nvSpPr>
            <p:cNvPr name="Freeform 3" id="3"/>
            <p:cNvSpPr/>
            <p:nvPr/>
          </p:nvSpPr>
          <p:spPr>
            <a:xfrm flipH="false" flipV="false" rot="0">
              <a:off x="0" y="0"/>
              <a:ext cx="257778" cy="444315"/>
            </a:xfrm>
            <a:custGeom>
              <a:avLst/>
              <a:gdLst/>
              <a:ahLst/>
              <a:cxnLst/>
              <a:rect r="r" b="b" t="t" l="l"/>
              <a:pathLst>
                <a:path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p:spPr>
        </p:sp>
        <p:sp>
          <p:nvSpPr>
            <p:cNvPr name="TextBox 4" id="4"/>
            <p:cNvSpPr txBox="true"/>
            <p:nvPr/>
          </p:nvSpPr>
          <p:spPr>
            <a:xfrm>
              <a:off x="24167" y="-5970"/>
              <a:ext cx="209444" cy="408631"/>
            </a:xfrm>
            <a:prstGeom prst="rect">
              <a:avLst/>
            </a:prstGeom>
          </p:spPr>
          <p:txBody>
            <a:bodyPr anchor="ctr" rtlCol="false" tIns="57937" lIns="57937" bIns="57937" rIns="57937"/>
            <a:lstStyle/>
            <a:p>
              <a:pPr algn="ctr">
                <a:lnSpc>
                  <a:spcPts val="3367"/>
                </a:lnSpc>
              </a:pPr>
            </a:p>
          </p:txBody>
        </p:sp>
      </p:grpSp>
      <p:grpSp>
        <p:nvGrpSpPr>
          <p:cNvPr name="Group 5" id="5"/>
          <p:cNvGrpSpPr/>
          <p:nvPr/>
        </p:nvGrpSpPr>
        <p:grpSpPr>
          <a:xfrm rot="0">
            <a:off x="1475631" y="5069253"/>
            <a:ext cx="443337" cy="764151"/>
            <a:chOff x="0" y="0"/>
            <a:chExt cx="257778" cy="444315"/>
          </a:xfrm>
        </p:grpSpPr>
        <p:sp>
          <p:nvSpPr>
            <p:cNvPr name="Freeform 6" id="6"/>
            <p:cNvSpPr/>
            <p:nvPr/>
          </p:nvSpPr>
          <p:spPr>
            <a:xfrm flipH="false" flipV="false" rot="0">
              <a:off x="0" y="0"/>
              <a:ext cx="257778" cy="444315"/>
            </a:xfrm>
            <a:custGeom>
              <a:avLst/>
              <a:gdLst/>
              <a:ahLst/>
              <a:cxnLst/>
              <a:rect r="r" b="b" t="t" l="l"/>
              <a:pathLst>
                <a:path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p:spPr>
        </p:sp>
        <p:sp>
          <p:nvSpPr>
            <p:cNvPr name="TextBox 7" id="7"/>
            <p:cNvSpPr txBox="true"/>
            <p:nvPr/>
          </p:nvSpPr>
          <p:spPr>
            <a:xfrm>
              <a:off x="24167" y="-5970"/>
              <a:ext cx="209444" cy="408631"/>
            </a:xfrm>
            <a:prstGeom prst="rect">
              <a:avLst/>
            </a:prstGeom>
          </p:spPr>
          <p:txBody>
            <a:bodyPr anchor="ctr" rtlCol="false" tIns="57937" lIns="57937" bIns="57937" rIns="57937"/>
            <a:lstStyle/>
            <a:p>
              <a:pPr algn="ctr">
                <a:lnSpc>
                  <a:spcPts val="3367"/>
                </a:lnSpc>
              </a:pPr>
            </a:p>
          </p:txBody>
        </p:sp>
      </p:grpSp>
      <p:grpSp>
        <p:nvGrpSpPr>
          <p:cNvPr name="Group 8" id="8"/>
          <p:cNvGrpSpPr/>
          <p:nvPr/>
        </p:nvGrpSpPr>
        <p:grpSpPr>
          <a:xfrm rot="0">
            <a:off x="1475631" y="3621259"/>
            <a:ext cx="443337" cy="764151"/>
            <a:chOff x="0" y="0"/>
            <a:chExt cx="257778" cy="444315"/>
          </a:xfrm>
        </p:grpSpPr>
        <p:sp>
          <p:nvSpPr>
            <p:cNvPr name="Freeform 9" id="9"/>
            <p:cNvSpPr/>
            <p:nvPr/>
          </p:nvSpPr>
          <p:spPr>
            <a:xfrm flipH="false" flipV="false" rot="0">
              <a:off x="0" y="0"/>
              <a:ext cx="257778" cy="444315"/>
            </a:xfrm>
            <a:custGeom>
              <a:avLst/>
              <a:gdLst/>
              <a:ahLst/>
              <a:cxnLst/>
              <a:rect r="r" b="b" t="t" l="l"/>
              <a:pathLst>
                <a:path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p:spPr>
        </p:sp>
        <p:sp>
          <p:nvSpPr>
            <p:cNvPr name="TextBox 10" id="10"/>
            <p:cNvSpPr txBox="true"/>
            <p:nvPr/>
          </p:nvSpPr>
          <p:spPr>
            <a:xfrm>
              <a:off x="24167" y="-5970"/>
              <a:ext cx="209444" cy="408631"/>
            </a:xfrm>
            <a:prstGeom prst="rect">
              <a:avLst/>
            </a:prstGeom>
          </p:spPr>
          <p:txBody>
            <a:bodyPr anchor="ctr" rtlCol="false" tIns="57937" lIns="57937" bIns="57937" rIns="57937"/>
            <a:lstStyle/>
            <a:p>
              <a:pPr algn="ctr">
                <a:lnSpc>
                  <a:spcPts val="3367"/>
                </a:lnSpc>
              </a:pPr>
            </a:p>
          </p:txBody>
        </p:sp>
      </p:grpSp>
      <p:grpSp>
        <p:nvGrpSpPr>
          <p:cNvPr name="Group 11" id="11"/>
          <p:cNvGrpSpPr/>
          <p:nvPr/>
        </p:nvGrpSpPr>
        <p:grpSpPr>
          <a:xfrm rot="0">
            <a:off x="1475631" y="2173265"/>
            <a:ext cx="443337" cy="764151"/>
            <a:chOff x="0" y="0"/>
            <a:chExt cx="257778" cy="444315"/>
          </a:xfrm>
        </p:grpSpPr>
        <p:sp>
          <p:nvSpPr>
            <p:cNvPr name="Freeform 12" id="12"/>
            <p:cNvSpPr/>
            <p:nvPr/>
          </p:nvSpPr>
          <p:spPr>
            <a:xfrm flipH="false" flipV="false" rot="0">
              <a:off x="0" y="0"/>
              <a:ext cx="257778" cy="444315"/>
            </a:xfrm>
            <a:custGeom>
              <a:avLst/>
              <a:gdLst/>
              <a:ahLst/>
              <a:cxnLst/>
              <a:rect r="r" b="b" t="t" l="l"/>
              <a:pathLst>
                <a:path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p:spPr>
        </p:sp>
        <p:sp>
          <p:nvSpPr>
            <p:cNvPr name="TextBox 13" id="13"/>
            <p:cNvSpPr txBox="true"/>
            <p:nvPr/>
          </p:nvSpPr>
          <p:spPr>
            <a:xfrm>
              <a:off x="24167" y="-5970"/>
              <a:ext cx="209444" cy="408631"/>
            </a:xfrm>
            <a:prstGeom prst="rect">
              <a:avLst/>
            </a:prstGeom>
          </p:spPr>
          <p:txBody>
            <a:bodyPr anchor="ctr" rtlCol="false" tIns="57937" lIns="57937" bIns="57937" rIns="57937"/>
            <a:lstStyle/>
            <a:p>
              <a:pPr algn="ctr">
                <a:lnSpc>
                  <a:spcPts val="3367"/>
                </a:lnSpc>
              </a:pPr>
            </a:p>
          </p:txBody>
        </p:sp>
      </p:grpSp>
      <p:sp>
        <p:nvSpPr>
          <p:cNvPr name="Freeform 14" id="14"/>
          <p:cNvSpPr/>
          <p:nvPr/>
        </p:nvSpPr>
        <p:spPr>
          <a:xfrm flipH="false" flipV="false" rot="0">
            <a:off x="4874685" y="1466325"/>
            <a:ext cx="8538629" cy="1659340"/>
          </a:xfrm>
          <a:custGeom>
            <a:avLst/>
            <a:gdLst/>
            <a:ahLst/>
            <a:cxnLst/>
            <a:rect r="r" b="b" t="t" l="l"/>
            <a:pathLst>
              <a:path h="1659340" w="8538629">
                <a:moveTo>
                  <a:pt x="0" y="0"/>
                </a:moveTo>
                <a:lnTo>
                  <a:pt x="8538630" y="0"/>
                </a:lnTo>
                <a:lnTo>
                  <a:pt x="8538630" y="1659341"/>
                </a:lnTo>
                <a:lnTo>
                  <a:pt x="0" y="1659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3731704" y="1753141"/>
            <a:ext cx="10824592" cy="1094740"/>
          </a:xfrm>
          <a:prstGeom prst="rect">
            <a:avLst/>
          </a:prstGeom>
        </p:spPr>
        <p:txBody>
          <a:bodyPr anchor="t" rtlCol="false" tIns="0" lIns="0" bIns="0" rIns="0">
            <a:spAutoFit/>
          </a:bodyPr>
          <a:lstStyle/>
          <a:p>
            <a:pPr algn="ctr">
              <a:lnSpc>
                <a:spcPts val="8960"/>
              </a:lnSpc>
            </a:pPr>
            <a:r>
              <a:rPr lang="en-US" sz="6400">
                <a:solidFill>
                  <a:srgbClr val="000000"/>
                </a:solidFill>
                <a:latin typeface="League Spartan"/>
                <a:ea typeface="League Spartan"/>
                <a:cs typeface="League Spartan"/>
                <a:sym typeface="League Spartan"/>
              </a:rPr>
              <a:t>KEGUNAAN SISTEM</a:t>
            </a:r>
          </a:p>
        </p:txBody>
      </p:sp>
      <p:sp>
        <p:nvSpPr>
          <p:cNvPr name="Freeform 16" id="16"/>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386475" y="-699798"/>
            <a:ext cx="3319071" cy="3344152"/>
          </a:xfrm>
          <a:custGeom>
            <a:avLst/>
            <a:gdLst/>
            <a:ahLst/>
            <a:cxnLst/>
            <a:rect r="r" b="b" t="t" l="l"/>
            <a:pathLst>
              <a:path h="3344152" w="3319071">
                <a:moveTo>
                  <a:pt x="0" y="0"/>
                </a:moveTo>
                <a:lnTo>
                  <a:pt x="3319071" y="0"/>
                </a:lnTo>
                <a:lnTo>
                  <a:pt x="3319071" y="3344152"/>
                </a:lnTo>
                <a:lnTo>
                  <a:pt x="0" y="33441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0">
            <a:off x="14556296" y="8007662"/>
            <a:ext cx="3731704" cy="3759903"/>
          </a:xfrm>
          <a:custGeom>
            <a:avLst/>
            <a:gdLst/>
            <a:ahLst/>
            <a:cxnLst/>
            <a:rect r="r" b="b" t="t" l="l"/>
            <a:pathLst>
              <a:path h="3759903" w="3731704">
                <a:moveTo>
                  <a:pt x="0" y="0"/>
                </a:moveTo>
                <a:lnTo>
                  <a:pt x="3731704" y="0"/>
                </a:lnTo>
                <a:lnTo>
                  <a:pt x="3731704" y="3759903"/>
                </a:lnTo>
                <a:lnTo>
                  <a:pt x="0" y="37599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13299034" y="-1028700"/>
            <a:ext cx="3960266" cy="3584040"/>
          </a:xfrm>
          <a:custGeom>
            <a:avLst/>
            <a:gdLst/>
            <a:ahLst/>
            <a:cxnLst/>
            <a:rect r="r" b="b" t="t" l="l"/>
            <a:pathLst>
              <a:path h="3584040" w="3960266">
                <a:moveTo>
                  <a:pt x="0" y="0"/>
                </a:moveTo>
                <a:lnTo>
                  <a:pt x="3960266" y="0"/>
                </a:lnTo>
                <a:lnTo>
                  <a:pt x="3960266" y="3584040"/>
                </a:lnTo>
                <a:lnTo>
                  <a:pt x="0" y="35840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1" id="21"/>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2" id="22"/>
          <p:cNvSpPr/>
          <p:nvPr/>
        </p:nvSpPr>
        <p:spPr>
          <a:xfrm flipH="false" flipV="false" rot="10230255">
            <a:off x="15294198" y="765276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3" id="23"/>
          <p:cNvSpPr txBox="true"/>
          <p:nvPr/>
        </p:nvSpPr>
        <p:spPr>
          <a:xfrm rot="0">
            <a:off x="1273060" y="3345507"/>
            <a:ext cx="16124146" cy="5080634"/>
          </a:xfrm>
          <a:prstGeom prst="rect">
            <a:avLst/>
          </a:prstGeom>
        </p:spPr>
        <p:txBody>
          <a:bodyPr anchor="t" rtlCol="false" tIns="0" lIns="0" bIns="0" rIns="0">
            <a:spAutoFit/>
          </a:bodyPr>
          <a:lstStyle/>
          <a:p>
            <a:pPr algn="just">
              <a:lnSpc>
                <a:spcPts val="5040"/>
              </a:lnSpc>
            </a:pPr>
            <a:r>
              <a:rPr lang="en-US" sz="3600">
                <a:solidFill>
                  <a:srgbClr val="000000"/>
                </a:solidFill>
                <a:latin typeface="Open Sans"/>
                <a:ea typeface="Open Sans"/>
                <a:cs typeface="Open Sans"/>
                <a:sym typeface="Open Sans"/>
              </a:rPr>
              <a:t>3. Akurasi Data: Dengan SMW, keakuratan data warga dapat dijaga dengan baik. Informasi yang tersedia dalam aplikasi dapat diandalkan dan terpercaya, sehingga meminimalkan kesalahan dalam pengelolaan data.</a:t>
            </a:r>
          </a:p>
          <a:p>
            <a:pPr algn="just">
              <a:lnSpc>
                <a:spcPts val="5040"/>
              </a:lnSpc>
            </a:pPr>
            <a:r>
              <a:rPr lang="en-US" sz="3600">
                <a:solidFill>
                  <a:srgbClr val="000000"/>
                </a:solidFill>
                <a:latin typeface="Open Sans"/>
                <a:ea typeface="Open Sans"/>
                <a:cs typeface="Open Sans"/>
                <a:sym typeface="Open Sans"/>
              </a:rPr>
              <a:t>4. Peningkatan Layanan Warga: Dengan adanya sistem ini, layanan yang diberikan kepada warga dapat ditingkatkan. Informasi yang terkait dengan kegiatan dan pelayanan kepada warga dapat diakses dengan mudah, sehingga mempermudah dalam memberikan layanan yang tepat dan efektif.</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TextBox 2" id="2"/>
          <p:cNvSpPr txBox="true"/>
          <p:nvPr/>
        </p:nvSpPr>
        <p:spPr>
          <a:xfrm rot="0">
            <a:off x="2778028" y="3521984"/>
            <a:ext cx="12731944" cy="5006059"/>
          </a:xfrm>
          <a:prstGeom prst="rect">
            <a:avLst/>
          </a:prstGeom>
        </p:spPr>
        <p:txBody>
          <a:bodyPr anchor="t" rtlCol="false" tIns="0" lIns="0" bIns="0" rIns="0">
            <a:spAutoFit/>
          </a:bodyPr>
          <a:lstStyle/>
          <a:p>
            <a:pPr algn="l">
              <a:lnSpc>
                <a:spcPts val="4422"/>
              </a:lnSpc>
            </a:pPr>
            <a:r>
              <a:rPr lang="en-US" sz="3158">
                <a:solidFill>
                  <a:srgbClr val="000000"/>
                </a:solidFill>
                <a:latin typeface="League Spartan"/>
                <a:ea typeface="League Spartan"/>
                <a:cs typeface="League Spartan"/>
                <a:sym typeface="League Spartan"/>
              </a:rPr>
              <a:t>1.Meningkatkan Efisiensi Administrasi:</a:t>
            </a:r>
          </a:p>
          <a:p>
            <a:pPr algn="l">
              <a:lnSpc>
                <a:spcPts val="4422"/>
              </a:lnSpc>
            </a:pPr>
            <a:r>
              <a:rPr lang="en-US" sz="3158">
                <a:solidFill>
                  <a:srgbClr val="000000"/>
                </a:solidFill>
                <a:latin typeface="League Spartan"/>
                <a:ea typeface="League Spartan"/>
                <a:cs typeface="League Spartan"/>
                <a:sym typeface="League Spartan"/>
              </a:rPr>
              <a:t> Target untuk mengurangi waktu dan upaya yang    diperlukan dalam proses administrasi warga di tingkat RT atau RW.</a:t>
            </a:r>
          </a:p>
          <a:p>
            <a:pPr algn="l">
              <a:lnSpc>
                <a:spcPts val="4422"/>
              </a:lnSpc>
            </a:pPr>
          </a:p>
          <a:p>
            <a:pPr algn="l">
              <a:lnSpc>
                <a:spcPts val="4422"/>
              </a:lnSpc>
            </a:pPr>
            <a:r>
              <a:rPr lang="en-US" sz="3158">
                <a:solidFill>
                  <a:srgbClr val="000000"/>
                </a:solidFill>
                <a:latin typeface="League Spartan"/>
                <a:ea typeface="League Spartan"/>
                <a:cs typeface="League Spartan"/>
                <a:sym typeface="League Spartan"/>
              </a:rPr>
              <a:t>2. </a:t>
            </a:r>
            <a:r>
              <a:rPr lang="en-US" sz="3158">
                <a:solidFill>
                  <a:srgbClr val="000000"/>
                </a:solidFill>
                <a:latin typeface="League Spartan"/>
                <a:ea typeface="League Spartan"/>
                <a:cs typeface="League Spartan"/>
                <a:sym typeface="League Spartan"/>
              </a:rPr>
              <a:t> Mempercepat pengelolaan data warga sehingga proses administrasi menjadi lebih efisien dan terstruktur. Meningkatkan Transparansi Informasi:</a:t>
            </a:r>
          </a:p>
          <a:p>
            <a:pPr algn="l">
              <a:lnSpc>
                <a:spcPts val="4422"/>
              </a:lnSpc>
            </a:pPr>
          </a:p>
        </p:txBody>
      </p:sp>
      <p:sp>
        <p:nvSpPr>
          <p:cNvPr name="Freeform 3" id="3"/>
          <p:cNvSpPr/>
          <p:nvPr/>
        </p:nvSpPr>
        <p:spPr>
          <a:xfrm flipH="false" flipV="false" rot="0">
            <a:off x="4874685" y="1466325"/>
            <a:ext cx="8538629" cy="1659340"/>
          </a:xfrm>
          <a:custGeom>
            <a:avLst/>
            <a:gdLst/>
            <a:ahLst/>
            <a:cxnLst/>
            <a:rect r="r" b="b" t="t" l="l"/>
            <a:pathLst>
              <a:path h="1659340" w="8538629">
                <a:moveTo>
                  <a:pt x="0" y="0"/>
                </a:moveTo>
                <a:lnTo>
                  <a:pt x="8538630" y="0"/>
                </a:lnTo>
                <a:lnTo>
                  <a:pt x="8538630" y="1659341"/>
                </a:lnTo>
                <a:lnTo>
                  <a:pt x="0" y="1659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122257" y="1632421"/>
            <a:ext cx="8043485" cy="1193800"/>
          </a:xfrm>
          <a:prstGeom prst="rect">
            <a:avLst/>
          </a:prstGeom>
        </p:spPr>
        <p:txBody>
          <a:bodyPr anchor="t" rtlCol="false" tIns="0" lIns="0" bIns="0" rIns="0">
            <a:spAutoFit/>
          </a:bodyPr>
          <a:lstStyle/>
          <a:p>
            <a:pPr algn="ctr">
              <a:lnSpc>
                <a:spcPts val="9799"/>
              </a:lnSpc>
            </a:pPr>
            <a:r>
              <a:rPr lang="en-US" sz="6999">
                <a:solidFill>
                  <a:srgbClr val="000000"/>
                </a:solidFill>
                <a:latin typeface="League Spartan"/>
                <a:ea typeface="League Spartan"/>
                <a:cs typeface="League Spartan"/>
                <a:sym typeface="League Spartan"/>
              </a:rPr>
              <a:t>TARGET SISTEM</a:t>
            </a:r>
          </a:p>
        </p:txBody>
      </p:sp>
      <p:sp>
        <p:nvSpPr>
          <p:cNvPr name="Freeform 5" id="5"/>
          <p:cNvSpPr/>
          <p:nvPr/>
        </p:nvSpPr>
        <p:spPr>
          <a:xfrm flipH="false" flipV="false" rot="0">
            <a:off x="-789978" y="-182553"/>
            <a:ext cx="3417264" cy="3443087"/>
          </a:xfrm>
          <a:custGeom>
            <a:avLst/>
            <a:gdLst/>
            <a:ahLst/>
            <a:cxnLst/>
            <a:rect r="r" b="b" t="t" l="l"/>
            <a:pathLst>
              <a:path h="3443087" w="3417264">
                <a:moveTo>
                  <a:pt x="0" y="0"/>
                </a:moveTo>
                <a:lnTo>
                  <a:pt x="3417264" y="0"/>
                </a:lnTo>
                <a:lnTo>
                  <a:pt x="3417264" y="3443087"/>
                </a:lnTo>
                <a:lnTo>
                  <a:pt x="0" y="34430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02262" y="-1437746"/>
            <a:ext cx="4672978" cy="4242794"/>
          </a:xfrm>
          <a:custGeom>
            <a:avLst/>
            <a:gdLst/>
            <a:ahLst/>
            <a:cxnLst/>
            <a:rect r="r" b="b" t="t" l="l"/>
            <a:pathLst>
              <a:path h="4242794" w="4672978">
                <a:moveTo>
                  <a:pt x="0" y="0"/>
                </a:moveTo>
                <a:lnTo>
                  <a:pt x="4672978" y="0"/>
                </a:lnTo>
                <a:lnTo>
                  <a:pt x="4672978" y="4242794"/>
                </a:lnTo>
                <a:lnTo>
                  <a:pt x="0" y="42427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806359" y="7969249"/>
            <a:ext cx="4210973" cy="4242794"/>
          </a:xfrm>
          <a:custGeom>
            <a:avLst/>
            <a:gdLst/>
            <a:ahLst/>
            <a:cxnLst/>
            <a:rect r="r" b="b" t="t" l="l"/>
            <a:pathLst>
              <a:path h="4242794" w="4210973">
                <a:moveTo>
                  <a:pt x="0" y="0"/>
                </a:moveTo>
                <a:lnTo>
                  <a:pt x="4210973" y="0"/>
                </a:lnTo>
                <a:lnTo>
                  <a:pt x="4210973" y="4242794"/>
                </a:lnTo>
                <a:lnTo>
                  <a:pt x="0" y="42427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829561" y="-982260"/>
            <a:ext cx="4688170" cy="4242794"/>
          </a:xfrm>
          <a:custGeom>
            <a:avLst/>
            <a:gdLst/>
            <a:ahLst/>
            <a:cxnLst/>
            <a:rect r="r" b="b" t="t" l="l"/>
            <a:pathLst>
              <a:path h="4242794" w="4688170">
                <a:moveTo>
                  <a:pt x="0" y="0"/>
                </a:moveTo>
                <a:lnTo>
                  <a:pt x="4688170" y="0"/>
                </a:lnTo>
                <a:lnTo>
                  <a:pt x="4688170" y="4242794"/>
                </a:lnTo>
                <a:lnTo>
                  <a:pt x="0" y="4242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5935023" y="-754516"/>
            <a:ext cx="3801130" cy="3787307"/>
          </a:xfrm>
          <a:custGeom>
            <a:avLst/>
            <a:gdLst/>
            <a:ahLst/>
            <a:cxnLst/>
            <a:rect r="r" b="b" t="t" l="l"/>
            <a:pathLst>
              <a:path h="3787307" w="3801130">
                <a:moveTo>
                  <a:pt x="0" y="0"/>
                </a:moveTo>
                <a:lnTo>
                  <a:pt x="3801130" y="0"/>
                </a:lnTo>
                <a:lnTo>
                  <a:pt x="3801130" y="3787307"/>
                </a:lnTo>
                <a:lnTo>
                  <a:pt x="0" y="378730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10230255">
            <a:off x="15491503" y="7969249"/>
            <a:ext cx="4688170" cy="4242794"/>
          </a:xfrm>
          <a:custGeom>
            <a:avLst/>
            <a:gdLst/>
            <a:ahLst/>
            <a:cxnLst/>
            <a:rect r="r" b="b" t="t" l="l"/>
            <a:pathLst>
              <a:path h="4242794" w="4688170">
                <a:moveTo>
                  <a:pt x="0" y="0"/>
                </a:moveTo>
                <a:lnTo>
                  <a:pt x="4688170" y="0"/>
                </a:lnTo>
                <a:lnTo>
                  <a:pt x="4688170" y="4242794"/>
                </a:lnTo>
                <a:lnTo>
                  <a:pt x="0" y="4242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142554">
            <a:off x="285656" y="7920009"/>
            <a:ext cx="4688170" cy="4242794"/>
          </a:xfrm>
          <a:custGeom>
            <a:avLst/>
            <a:gdLst/>
            <a:ahLst/>
            <a:cxnLst/>
            <a:rect r="r" b="b" t="t" l="l"/>
            <a:pathLst>
              <a:path h="4242794" w="4688170">
                <a:moveTo>
                  <a:pt x="0" y="0"/>
                </a:moveTo>
                <a:lnTo>
                  <a:pt x="4688170" y="0"/>
                </a:lnTo>
                <a:lnTo>
                  <a:pt x="4688170" y="4242794"/>
                </a:lnTo>
                <a:lnTo>
                  <a:pt x="0" y="4242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10142554">
            <a:off x="-1884235" y="7641771"/>
            <a:ext cx="3801130" cy="3787307"/>
          </a:xfrm>
          <a:custGeom>
            <a:avLst/>
            <a:gdLst/>
            <a:ahLst/>
            <a:cxnLst/>
            <a:rect r="r" b="b" t="t" l="l"/>
            <a:pathLst>
              <a:path h="3787307" w="3801130">
                <a:moveTo>
                  <a:pt x="0" y="0"/>
                </a:moveTo>
                <a:lnTo>
                  <a:pt x="3801130" y="0"/>
                </a:lnTo>
                <a:lnTo>
                  <a:pt x="3801130" y="3787307"/>
                </a:lnTo>
                <a:lnTo>
                  <a:pt x="0" y="378730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TextBox 2" id="2"/>
          <p:cNvSpPr txBox="true"/>
          <p:nvPr/>
        </p:nvSpPr>
        <p:spPr>
          <a:xfrm rot="0">
            <a:off x="2778028" y="3512459"/>
            <a:ext cx="12731944" cy="5851298"/>
          </a:xfrm>
          <a:prstGeom prst="rect">
            <a:avLst/>
          </a:prstGeom>
        </p:spPr>
        <p:txBody>
          <a:bodyPr anchor="t" rtlCol="false" tIns="0" lIns="0" bIns="0" rIns="0">
            <a:spAutoFit/>
          </a:bodyPr>
          <a:lstStyle/>
          <a:p>
            <a:pPr algn="l">
              <a:lnSpc>
                <a:spcPts val="4702"/>
              </a:lnSpc>
            </a:pPr>
            <a:r>
              <a:rPr lang="en-US" sz="3358">
                <a:solidFill>
                  <a:srgbClr val="000000"/>
                </a:solidFill>
                <a:latin typeface="League Spartan"/>
                <a:ea typeface="League Spartan"/>
                <a:cs typeface="League Spartan"/>
                <a:sym typeface="League Spartan"/>
              </a:rPr>
              <a:t>. Meningkatkan Transparansi Informasi:</a:t>
            </a:r>
          </a:p>
          <a:p>
            <a:pPr algn="l">
              <a:lnSpc>
                <a:spcPts val="4702"/>
              </a:lnSpc>
            </a:pPr>
            <a:r>
              <a:rPr lang="en-US" sz="3358">
                <a:solidFill>
                  <a:srgbClr val="000000"/>
                </a:solidFill>
                <a:latin typeface="League Spartan"/>
                <a:ea typeface="League Spartan"/>
                <a:cs typeface="League Spartan"/>
                <a:sym typeface="League Spartan"/>
              </a:rPr>
              <a:t> </a:t>
            </a:r>
          </a:p>
          <a:p>
            <a:pPr algn="l">
              <a:lnSpc>
                <a:spcPts val="4702"/>
              </a:lnSpc>
            </a:pPr>
            <a:r>
              <a:rPr lang="en-US" sz="3358">
                <a:solidFill>
                  <a:srgbClr val="000000"/>
                </a:solidFill>
                <a:latin typeface="League Spartan"/>
                <a:ea typeface="League Spartan"/>
                <a:cs typeface="League Spartan"/>
                <a:sym typeface="League Spartan"/>
              </a:rPr>
              <a:t>- Target untuk memberikan akses mudah dan transparan terhadap informasi pribadi warga, status kependudukan, dan kegiatan warga.</a:t>
            </a:r>
          </a:p>
          <a:p>
            <a:pPr algn="l">
              <a:lnSpc>
                <a:spcPts val="4702"/>
              </a:lnSpc>
            </a:pPr>
          </a:p>
          <a:p>
            <a:pPr algn="l">
              <a:lnSpc>
                <a:spcPts val="4702"/>
              </a:lnSpc>
            </a:pPr>
            <a:r>
              <a:rPr lang="en-US" sz="3358">
                <a:solidFill>
                  <a:srgbClr val="000000"/>
                </a:solidFill>
                <a:latin typeface="League Spartan"/>
                <a:ea typeface="League Spartan"/>
                <a:cs typeface="League Spartan"/>
                <a:sym typeface="League Spartan"/>
              </a:rPr>
              <a:t>- Memastikan bahwa semua informasi yang relevan dapat diakses dengan jelas dan transparan oleh pihak terkait.</a:t>
            </a:r>
          </a:p>
          <a:p>
            <a:pPr algn="l">
              <a:lnSpc>
                <a:spcPts val="4422"/>
              </a:lnSpc>
            </a:pPr>
          </a:p>
        </p:txBody>
      </p:sp>
      <p:sp>
        <p:nvSpPr>
          <p:cNvPr name="Freeform 3" id="3"/>
          <p:cNvSpPr/>
          <p:nvPr/>
        </p:nvSpPr>
        <p:spPr>
          <a:xfrm flipH="false" flipV="false" rot="0">
            <a:off x="4874685" y="1466325"/>
            <a:ext cx="8538629" cy="1659340"/>
          </a:xfrm>
          <a:custGeom>
            <a:avLst/>
            <a:gdLst/>
            <a:ahLst/>
            <a:cxnLst/>
            <a:rect r="r" b="b" t="t" l="l"/>
            <a:pathLst>
              <a:path h="1659340" w="8538629">
                <a:moveTo>
                  <a:pt x="0" y="0"/>
                </a:moveTo>
                <a:lnTo>
                  <a:pt x="8538630" y="0"/>
                </a:lnTo>
                <a:lnTo>
                  <a:pt x="8538630" y="1659341"/>
                </a:lnTo>
                <a:lnTo>
                  <a:pt x="0" y="1659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122257" y="1632421"/>
            <a:ext cx="8043485" cy="1193800"/>
          </a:xfrm>
          <a:prstGeom prst="rect">
            <a:avLst/>
          </a:prstGeom>
        </p:spPr>
        <p:txBody>
          <a:bodyPr anchor="t" rtlCol="false" tIns="0" lIns="0" bIns="0" rIns="0">
            <a:spAutoFit/>
          </a:bodyPr>
          <a:lstStyle/>
          <a:p>
            <a:pPr algn="ctr">
              <a:lnSpc>
                <a:spcPts val="9799"/>
              </a:lnSpc>
            </a:pPr>
            <a:r>
              <a:rPr lang="en-US" sz="6999">
                <a:solidFill>
                  <a:srgbClr val="000000"/>
                </a:solidFill>
                <a:latin typeface="League Spartan"/>
                <a:ea typeface="League Spartan"/>
                <a:cs typeface="League Spartan"/>
                <a:sym typeface="League Spartan"/>
              </a:rPr>
              <a:t>TARGET SISTEM</a:t>
            </a:r>
          </a:p>
        </p:txBody>
      </p:sp>
      <p:sp>
        <p:nvSpPr>
          <p:cNvPr name="Freeform 5" id="5"/>
          <p:cNvSpPr/>
          <p:nvPr/>
        </p:nvSpPr>
        <p:spPr>
          <a:xfrm flipH="false" flipV="false" rot="0">
            <a:off x="-789978" y="-182553"/>
            <a:ext cx="3417264" cy="3443087"/>
          </a:xfrm>
          <a:custGeom>
            <a:avLst/>
            <a:gdLst/>
            <a:ahLst/>
            <a:cxnLst/>
            <a:rect r="r" b="b" t="t" l="l"/>
            <a:pathLst>
              <a:path h="3443087" w="3417264">
                <a:moveTo>
                  <a:pt x="0" y="0"/>
                </a:moveTo>
                <a:lnTo>
                  <a:pt x="3417264" y="0"/>
                </a:lnTo>
                <a:lnTo>
                  <a:pt x="3417264" y="3443087"/>
                </a:lnTo>
                <a:lnTo>
                  <a:pt x="0" y="34430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02262" y="-1437746"/>
            <a:ext cx="4672978" cy="4242794"/>
          </a:xfrm>
          <a:custGeom>
            <a:avLst/>
            <a:gdLst/>
            <a:ahLst/>
            <a:cxnLst/>
            <a:rect r="r" b="b" t="t" l="l"/>
            <a:pathLst>
              <a:path h="4242794" w="4672978">
                <a:moveTo>
                  <a:pt x="0" y="0"/>
                </a:moveTo>
                <a:lnTo>
                  <a:pt x="4672978" y="0"/>
                </a:lnTo>
                <a:lnTo>
                  <a:pt x="4672978" y="4242794"/>
                </a:lnTo>
                <a:lnTo>
                  <a:pt x="0" y="42427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806359" y="7969249"/>
            <a:ext cx="4210973" cy="4242794"/>
          </a:xfrm>
          <a:custGeom>
            <a:avLst/>
            <a:gdLst/>
            <a:ahLst/>
            <a:cxnLst/>
            <a:rect r="r" b="b" t="t" l="l"/>
            <a:pathLst>
              <a:path h="4242794" w="4210973">
                <a:moveTo>
                  <a:pt x="0" y="0"/>
                </a:moveTo>
                <a:lnTo>
                  <a:pt x="4210973" y="0"/>
                </a:lnTo>
                <a:lnTo>
                  <a:pt x="4210973" y="4242794"/>
                </a:lnTo>
                <a:lnTo>
                  <a:pt x="0" y="42427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829561" y="-982260"/>
            <a:ext cx="4688170" cy="4242794"/>
          </a:xfrm>
          <a:custGeom>
            <a:avLst/>
            <a:gdLst/>
            <a:ahLst/>
            <a:cxnLst/>
            <a:rect r="r" b="b" t="t" l="l"/>
            <a:pathLst>
              <a:path h="4242794" w="4688170">
                <a:moveTo>
                  <a:pt x="0" y="0"/>
                </a:moveTo>
                <a:lnTo>
                  <a:pt x="4688170" y="0"/>
                </a:lnTo>
                <a:lnTo>
                  <a:pt x="4688170" y="4242794"/>
                </a:lnTo>
                <a:lnTo>
                  <a:pt x="0" y="4242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5935023" y="-754516"/>
            <a:ext cx="3801130" cy="3787307"/>
          </a:xfrm>
          <a:custGeom>
            <a:avLst/>
            <a:gdLst/>
            <a:ahLst/>
            <a:cxnLst/>
            <a:rect r="r" b="b" t="t" l="l"/>
            <a:pathLst>
              <a:path h="3787307" w="3801130">
                <a:moveTo>
                  <a:pt x="0" y="0"/>
                </a:moveTo>
                <a:lnTo>
                  <a:pt x="3801130" y="0"/>
                </a:lnTo>
                <a:lnTo>
                  <a:pt x="3801130" y="3787307"/>
                </a:lnTo>
                <a:lnTo>
                  <a:pt x="0" y="378730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10230255">
            <a:off x="15491503" y="7969249"/>
            <a:ext cx="4688170" cy="4242794"/>
          </a:xfrm>
          <a:custGeom>
            <a:avLst/>
            <a:gdLst/>
            <a:ahLst/>
            <a:cxnLst/>
            <a:rect r="r" b="b" t="t" l="l"/>
            <a:pathLst>
              <a:path h="4242794" w="4688170">
                <a:moveTo>
                  <a:pt x="0" y="0"/>
                </a:moveTo>
                <a:lnTo>
                  <a:pt x="4688170" y="0"/>
                </a:lnTo>
                <a:lnTo>
                  <a:pt x="4688170" y="4242794"/>
                </a:lnTo>
                <a:lnTo>
                  <a:pt x="0" y="4242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142554">
            <a:off x="285656" y="7920009"/>
            <a:ext cx="4688170" cy="4242794"/>
          </a:xfrm>
          <a:custGeom>
            <a:avLst/>
            <a:gdLst/>
            <a:ahLst/>
            <a:cxnLst/>
            <a:rect r="r" b="b" t="t" l="l"/>
            <a:pathLst>
              <a:path h="4242794" w="4688170">
                <a:moveTo>
                  <a:pt x="0" y="0"/>
                </a:moveTo>
                <a:lnTo>
                  <a:pt x="4688170" y="0"/>
                </a:lnTo>
                <a:lnTo>
                  <a:pt x="4688170" y="4242794"/>
                </a:lnTo>
                <a:lnTo>
                  <a:pt x="0" y="4242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10142554">
            <a:off x="-1884235" y="7641771"/>
            <a:ext cx="3801130" cy="3787307"/>
          </a:xfrm>
          <a:custGeom>
            <a:avLst/>
            <a:gdLst/>
            <a:ahLst/>
            <a:cxnLst/>
            <a:rect r="r" b="b" t="t" l="l"/>
            <a:pathLst>
              <a:path h="3787307" w="3801130">
                <a:moveTo>
                  <a:pt x="0" y="0"/>
                </a:moveTo>
                <a:lnTo>
                  <a:pt x="3801130" y="0"/>
                </a:lnTo>
                <a:lnTo>
                  <a:pt x="3801130" y="3787307"/>
                </a:lnTo>
                <a:lnTo>
                  <a:pt x="0" y="378730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DAGJmNG9Wt0</dc:identifier>
  <dcterms:modified xsi:type="dcterms:W3CDTF">2011-08-01T06:04:30Z</dcterms:modified>
  <cp:revision>1</cp:revision>
  <dc:title>Tugas Akhir (Project) Kelompok Presentasi </dc:title>
</cp:coreProperties>
</file>