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73" r:id="rId9"/>
    <p:sldId id="274" r:id="rId10"/>
    <p:sldId id="266" r:id="rId11"/>
    <p:sldId id="261" r:id="rId12"/>
    <p:sldId id="267" r:id="rId13"/>
    <p:sldId id="262" r:id="rId14"/>
    <p:sldId id="263" r:id="rId15"/>
    <p:sldId id="275" r:id="rId16"/>
    <p:sldId id="264" r:id="rId17"/>
    <p:sldId id="277" r:id="rId18"/>
    <p:sldId id="270" r:id="rId19"/>
    <p:sldId id="276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D7293E7-7329-4D06-8952-DD7C95DB1352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2C133A8-D036-4E07-B807-E1E54B98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6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93E7-7329-4D06-8952-DD7C95DB1352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33A8-D036-4E07-B807-E1E54B98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93E7-7329-4D06-8952-DD7C95DB1352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33A8-D036-4E07-B807-E1E54B98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52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93E7-7329-4D06-8952-DD7C95DB1352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33A8-D036-4E07-B807-E1E54B98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33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93E7-7329-4D06-8952-DD7C95DB1352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33A8-D036-4E07-B807-E1E54B98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47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93E7-7329-4D06-8952-DD7C95DB1352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33A8-D036-4E07-B807-E1E54B98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35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93E7-7329-4D06-8952-DD7C95DB1352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33A8-D036-4E07-B807-E1E54B98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43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D7293E7-7329-4D06-8952-DD7C95DB1352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33A8-D036-4E07-B807-E1E54B98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3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7293E7-7329-4D06-8952-DD7C95DB1352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33A8-D036-4E07-B807-E1E54B98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9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93E7-7329-4D06-8952-DD7C95DB1352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33A8-D036-4E07-B807-E1E54B98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9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93E7-7329-4D06-8952-DD7C95DB1352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33A8-D036-4E07-B807-E1E54B98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8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93E7-7329-4D06-8952-DD7C95DB1352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33A8-D036-4E07-B807-E1E54B98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7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93E7-7329-4D06-8952-DD7C95DB1352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33A8-D036-4E07-B807-E1E54B98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6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93E7-7329-4D06-8952-DD7C95DB1352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33A8-D036-4E07-B807-E1E54B98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7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93E7-7329-4D06-8952-DD7C95DB1352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33A8-D036-4E07-B807-E1E54B98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93E7-7329-4D06-8952-DD7C95DB1352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33A8-D036-4E07-B807-E1E54B98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0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93E7-7329-4D06-8952-DD7C95DB1352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33A8-D036-4E07-B807-E1E54B98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D7293E7-7329-4D06-8952-DD7C95DB1352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2C133A8-D036-4E07-B807-E1E54B98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2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83651" cy="2387600"/>
          </a:xfrm>
        </p:spPr>
        <p:txBody>
          <a:bodyPr>
            <a:normAutofit/>
          </a:bodyPr>
          <a:lstStyle/>
          <a:p>
            <a:r>
              <a:rPr lang="en-US" dirty="0"/>
              <a:t>Decision S</a:t>
            </a:r>
            <a:r>
              <a:rPr lang="en-US" dirty="0" smtClean="0"/>
              <a:t>upporting System </a:t>
            </a:r>
            <a:r>
              <a:rPr lang="en-US" dirty="0"/>
              <a:t>in Intensive </a:t>
            </a:r>
            <a:r>
              <a:rPr lang="en-US" dirty="0" smtClean="0"/>
              <a:t>Care Unit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Veronica </a:t>
            </a:r>
            <a:r>
              <a:rPr lang="en-US" dirty="0" err="1" smtClean="0"/>
              <a:t>Latzinnik</a:t>
            </a:r>
            <a:r>
              <a:rPr lang="en-US" dirty="0" smtClean="0"/>
              <a:t>, </a:t>
            </a:r>
            <a:r>
              <a:rPr lang="en-US" dirty="0" err="1" smtClean="0"/>
              <a:t>Almog</a:t>
            </a:r>
            <a:r>
              <a:rPr lang="en-US" dirty="0" smtClean="0"/>
              <a:t> </a:t>
            </a:r>
            <a:r>
              <a:rPr lang="en-US" dirty="0" err="1" smtClean="0"/>
              <a:t>Elharar</a:t>
            </a:r>
            <a:endParaRPr lang="en-US" dirty="0" smtClean="0"/>
          </a:p>
          <a:p>
            <a:r>
              <a:rPr lang="en-US" dirty="0" smtClean="0"/>
              <a:t>Supervised by dr. </a:t>
            </a:r>
            <a:r>
              <a:rPr lang="en-US" dirty="0" err="1" smtClean="0"/>
              <a:t>kira</a:t>
            </a:r>
            <a:r>
              <a:rPr lang="en-US" dirty="0" smtClean="0"/>
              <a:t> Radinsky and </a:t>
            </a:r>
            <a:r>
              <a:rPr lang="en-US" dirty="0" err="1" smtClean="0"/>
              <a:t>bellinson</a:t>
            </a:r>
            <a:r>
              <a:rPr lang="en-US" dirty="0" smtClean="0"/>
              <a:t> hospital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2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279" y="2279561"/>
            <a:ext cx="9388697" cy="4056845"/>
          </a:xfrm>
        </p:spPr>
        <p:txBody>
          <a:bodyPr>
            <a:normAutofit/>
          </a:bodyPr>
          <a:lstStyle/>
          <a:p>
            <a:r>
              <a:rPr lang="en-US" dirty="0" smtClean="0"/>
              <a:t>Prediction of general mortality based on the first day</a:t>
            </a:r>
          </a:p>
          <a:p>
            <a:r>
              <a:rPr lang="en-US" dirty="0" smtClean="0"/>
              <a:t>Comparing to APACHE II </a:t>
            </a:r>
          </a:p>
          <a:p>
            <a:pPr marL="457200" lvl="1" indent="0">
              <a:buNone/>
            </a:pPr>
            <a:r>
              <a:rPr lang="en-US" dirty="0" smtClean="0"/>
              <a:t>Only ~800 patients with apache score available</a:t>
            </a:r>
          </a:p>
          <a:p>
            <a:pPr marL="457200" lvl="1" indent="0">
              <a:buNone/>
            </a:pPr>
            <a:r>
              <a:rPr lang="en-US" dirty="0" smtClean="0"/>
              <a:t>When training on the rest and testing on those with apache:</a:t>
            </a:r>
          </a:p>
          <a:p>
            <a:pPr lvl="2"/>
            <a:r>
              <a:rPr lang="en-US" dirty="0" err="1" smtClean="0"/>
              <a:t>Xgboost</a:t>
            </a:r>
            <a:r>
              <a:rPr lang="en-US" dirty="0" smtClean="0"/>
              <a:t> - AUC 0.83</a:t>
            </a:r>
          </a:p>
          <a:p>
            <a:pPr lvl="2"/>
            <a:r>
              <a:rPr lang="en-US" dirty="0" smtClean="0"/>
              <a:t>APACHE II - AUC 0.76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Feature importance: 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4733" t="8331"/>
          <a:stretch/>
        </p:blipFill>
        <p:spPr>
          <a:xfrm>
            <a:off x="5473520" y="3760631"/>
            <a:ext cx="6220495" cy="308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366542"/>
            <a:ext cx="1085581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Prediction of mortality in the next few days: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08480" y="3395288"/>
            <a:ext cx="4999146" cy="3158444"/>
            <a:chOff x="590283" y="2712708"/>
            <a:chExt cx="4999146" cy="315844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6902" y="2712708"/>
              <a:ext cx="4346772" cy="281487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562894" y="5501820"/>
              <a:ext cx="3026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Days forward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283" y="3735270"/>
              <a:ext cx="74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AUC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744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366542"/>
            <a:ext cx="1085581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Prediction of mortality based on a previous sequence of days</a:t>
            </a:r>
          </a:p>
          <a:p>
            <a:pPr lvl="1"/>
            <a:r>
              <a:rPr lang="en-US" dirty="0" smtClean="0"/>
              <a:t>As expected, the longer to the admission the better we can predict, except for an unexplained drop around day 17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808847" y="3352659"/>
            <a:ext cx="6526131" cy="3252885"/>
            <a:chOff x="1808847" y="3352659"/>
            <a:chExt cx="6526131" cy="325288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3861" y="3352659"/>
              <a:ext cx="4401117" cy="300950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241702" y="6297767"/>
              <a:ext cx="21250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Days that passed</a:t>
              </a:r>
              <a:endParaRPr 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08847" y="4542211"/>
              <a:ext cx="21250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AUC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6113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summary -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6538"/>
            <a:ext cx="7790645" cy="4351338"/>
          </a:xfrm>
        </p:spPr>
        <p:txBody>
          <a:bodyPr/>
          <a:lstStyle/>
          <a:p>
            <a:r>
              <a:rPr lang="en-US" dirty="0" smtClean="0"/>
              <a:t>For each patient, we can try to explain why the algorithm predicted a result by fitting linear regression on </a:t>
            </a:r>
            <a:r>
              <a:rPr lang="en-US" dirty="0" err="1" smtClean="0"/>
              <a:t>xgboost’s</a:t>
            </a:r>
            <a:r>
              <a:rPr lang="en-US" dirty="0" smtClean="0"/>
              <a:t> results</a:t>
            </a:r>
            <a:endParaRPr lang="he-IL" dirty="0"/>
          </a:p>
          <a:p>
            <a:pPr lvl="1"/>
            <a:r>
              <a:rPr lang="en-US" dirty="0" smtClean="0"/>
              <a:t>Combined weights = patient’s features vector * regression coefficients vector</a:t>
            </a:r>
          </a:p>
          <a:p>
            <a:pPr marL="457200" lvl="1" indent="0">
              <a:buNone/>
            </a:pPr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A patient with the following features was given mortality probability of 0.87 by </a:t>
            </a:r>
            <a:r>
              <a:rPr lang="en-US" dirty="0" err="1" smtClean="0"/>
              <a:t>xgboost</a:t>
            </a:r>
            <a:endParaRPr lang="en-US" dirty="0" smtClean="0"/>
          </a:p>
          <a:p>
            <a:pPr lvl="1"/>
            <a:r>
              <a:rPr lang="en-US" dirty="0" smtClean="0"/>
              <a:t>The features with the largest combined weights are marked</a:t>
            </a:r>
          </a:p>
          <a:p>
            <a:pPr lvl="1"/>
            <a:r>
              <a:rPr lang="en-US" dirty="0" smtClean="0"/>
              <a:t>Does it make sense?						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130372"/>
              </p:ext>
            </p:extLst>
          </p:nvPr>
        </p:nvGraphicFramePr>
        <p:xfrm>
          <a:off x="8899301" y="141680"/>
          <a:ext cx="2884868" cy="6589076"/>
        </p:xfrm>
        <a:graphic>
          <a:graphicData uri="http://schemas.openxmlformats.org/drawingml/2006/table">
            <a:tbl>
              <a:tblPr/>
              <a:tblGrid>
                <a:gridCol w="1979237"/>
                <a:gridCol w="905631"/>
              </a:tblGrid>
              <a:tr h="1769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TotalHaemoglobin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8.95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7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ArterialPressureDiastolic(mmHg)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61.78947368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7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ArterialPressureSystolic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(mmHg)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110.4210526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 excess(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mmol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/l)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-6.5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8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PH(ABG)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7.26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Bilirubin(Total)(mg/dl)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Creatinine(mg/dl)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chronic-category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EndTidalCO2(mmHg)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44.85714286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InspiredOxygen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(%)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64.94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8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GastricResidue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8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GCS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Gluco-stick(mg%)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119.8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GlucoseABG(mg%)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153.3333333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Haematocrit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35.25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HeartRate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(bpm)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126.2631579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8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isVentilated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6236">
                <a:tc>
                  <a:txBody>
                    <a:bodyPr/>
                    <a:lstStyle/>
                    <a:p>
                      <a:pPr algn="l" rtl="1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כמותשניתנה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KCALENT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6236">
                <a:tc>
                  <a:txBody>
                    <a:bodyPr/>
                    <a:lstStyle/>
                    <a:p>
                      <a:pPr algn="l" rtl="1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כמותשניתנה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KCALIV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19.11866667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LactateABG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mmol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/l)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30.5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8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WhiteCellCount(10^9/l)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Magnesium(mmol/l)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1.795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PaCO2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42.2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PaO2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85.8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Platelets(10^9/l)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PotassiumABG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4.05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Pre-albumin(mg/dl)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PROTEINI</a:t>
                      </a:r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כמותבסיסניתנה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21.00075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7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TotalRespiratoryRate(insp/min)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9.77777778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SpO2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93.68421053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Na-ABG(mmol/l)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Urea(mmol/l)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99.5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Calcium(mg/ml)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7.81666667</a:t>
                      </a:r>
                    </a:p>
                  </a:txBody>
                  <a:tcPr marL="6141" marR="6141" marT="61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49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summary -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Tried to plot the data in lower dimensions to see if some clusters appear</a:t>
            </a:r>
          </a:p>
          <a:p>
            <a:pPr lvl="1"/>
            <a:r>
              <a:rPr lang="en-US" dirty="0" smtClean="0"/>
              <a:t>PCA</a:t>
            </a:r>
          </a:p>
          <a:p>
            <a:pPr lvl="1"/>
            <a:r>
              <a:rPr lang="en-US" dirty="0" smtClean="0"/>
              <a:t>T-SNE</a:t>
            </a:r>
          </a:p>
          <a:p>
            <a:r>
              <a:rPr lang="en-US" dirty="0" smtClean="0"/>
              <a:t>Didn’t work very well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010" t="3783" r="2915" b="8106"/>
          <a:stretch/>
        </p:blipFill>
        <p:spPr>
          <a:xfrm>
            <a:off x="6974006" y="3099178"/>
            <a:ext cx="4285397" cy="29206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715" t="4436" r="4489" b="10436"/>
          <a:stretch/>
        </p:blipFill>
        <p:spPr>
          <a:xfrm>
            <a:off x="3098042" y="4421874"/>
            <a:ext cx="3002508" cy="211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63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summary -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K-means algorithm we can divide the patients into several clusters, each with different number of patients and different mortality rate</a:t>
            </a:r>
          </a:p>
          <a:p>
            <a:endParaRPr lang="en-US" dirty="0" smtClean="0"/>
          </a:p>
          <a:p>
            <a:r>
              <a:rPr lang="en-US" dirty="0" smtClean="0"/>
              <a:t>We can “describe” each cluster by performing t-tests to find the parameters who’s means and variance are significantly different than the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8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summary - clustering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8847720"/>
              </p:ext>
            </p:extLst>
          </p:nvPr>
        </p:nvGraphicFramePr>
        <p:xfrm>
          <a:off x="838203" y="1803044"/>
          <a:ext cx="10128247" cy="4673412"/>
        </p:xfrm>
        <a:graphic>
          <a:graphicData uri="http://schemas.openxmlformats.org/drawingml/2006/table">
            <a:tbl>
              <a:tbl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544987"/>
                <a:gridCol w="1677037"/>
                <a:gridCol w="1677037"/>
                <a:gridCol w="937556"/>
                <a:gridCol w="1026746"/>
                <a:gridCol w="1587847"/>
                <a:gridCol w="1677037"/>
              </a:tblGrid>
              <a:tr h="2210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1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of patients</a:t>
                      </a:r>
                    </a:p>
                  </a:txBody>
                  <a:tcPr marL="17145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21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of patients</a:t>
                      </a:r>
                    </a:p>
                  </a:txBody>
                  <a:tcPr marL="17145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1236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740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1422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912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21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mortality</a:t>
                      </a:r>
                    </a:p>
                  </a:txBody>
                  <a:tcPr marL="17145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0.101133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0.894444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0.258108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0.082278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0.390351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0.286432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1051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05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Relatively high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Haematocrit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Lactate ABG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PaCO2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Urea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isVentilated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105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Arterial pressure diastolic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Inspired Oxygen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 excess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Creatinine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Tidal CO2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10514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Calcium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PotassiumABG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Platelets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PotassiumABG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Glucose ABG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10514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Haemoglobin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Heart Rate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Inspired Oxygen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GCS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PaCO2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10514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Arterial pressure systolic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 cells count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Tidal CO2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GastricResidue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10514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Glucose ABG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Respiratory Rate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Na-ABG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10514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Gluco-stick 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10514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05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Relatively low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Urea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PAO2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 excess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Arterial pressure diastolic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05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Creatinine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Urea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GCS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051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Heart Rate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 excess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Haematocrit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Inspired Oxygen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051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Arterial pressure diastolic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Creatinine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Arterial pressure diastolic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051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Arterial pressure systolic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Glucose ABG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Haematocrit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051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-stick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Calcium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051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Na-ABG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051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PaCO2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Platelets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051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Inspired Oxygen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71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summary -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0" y="1716496"/>
            <a:ext cx="6638925" cy="443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025" y="1812702"/>
            <a:ext cx="6241961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82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System </a:t>
            </a:r>
            <a:r>
              <a:rPr lang="en-US" dirty="0" smtClean="0"/>
              <a:t>Components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761" y="2355187"/>
            <a:ext cx="11462239" cy="4351338"/>
          </a:xfrm>
        </p:spPr>
        <p:txBody>
          <a:bodyPr/>
          <a:lstStyle/>
          <a:p>
            <a:pPr algn="l" rtl="0"/>
            <a:r>
              <a:rPr lang="en-US" dirty="0"/>
              <a:t>User interface – a website where the user can query a patients ID and receive his status and explanation (Angular, Flask)</a:t>
            </a:r>
          </a:p>
          <a:p>
            <a:pPr algn="l" rtl="0"/>
            <a:r>
              <a:rPr lang="en-US" dirty="0"/>
              <a:t>Database – for storing patients data, trained models and the websites’ info (MongoDB)</a:t>
            </a:r>
          </a:p>
          <a:p>
            <a:pPr algn="l" rtl="0"/>
            <a:r>
              <a:rPr lang="en-US" dirty="0"/>
              <a:t>Back end – DB regular updates, data cleaning and merging, feature engineering, machine learning algorithms (Python)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5286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45643" cy="3416300"/>
          </a:xfrm>
        </p:spPr>
        <p:txBody>
          <a:bodyPr/>
          <a:lstStyle/>
          <a:p>
            <a:r>
              <a:rPr lang="en-US" dirty="0" smtClean="0"/>
              <a:t>Cleaning and manipulating the data takes most of the time</a:t>
            </a:r>
          </a:p>
          <a:p>
            <a:r>
              <a:rPr lang="en-US" dirty="0" smtClean="0"/>
              <a:t>Better to work on the project during the summer</a:t>
            </a:r>
          </a:p>
          <a:p>
            <a:r>
              <a:rPr lang="en-US" dirty="0" smtClean="0"/>
              <a:t>Understand the prerequisites better – more software engineering, less algorithmic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89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Develop a tool to predict patients’ survival better than currently used </a:t>
            </a:r>
            <a:r>
              <a:rPr lang="en-US" dirty="0" smtClean="0"/>
              <a:t>metrics (APACHE II score)</a:t>
            </a:r>
            <a:endParaRPr lang="en-US" dirty="0"/>
          </a:p>
          <a:p>
            <a:pPr lvl="1" algn="l" rtl="0"/>
            <a:r>
              <a:rPr lang="en-US" dirty="0"/>
              <a:t>On the first day of admission</a:t>
            </a:r>
          </a:p>
          <a:p>
            <a:pPr lvl="1" algn="l" rtl="0"/>
            <a:r>
              <a:rPr lang="en-US" dirty="0"/>
              <a:t>Several days ahead</a:t>
            </a:r>
          </a:p>
          <a:p>
            <a:pPr lvl="1" algn="l" rtl="0"/>
            <a:r>
              <a:rPr lang="en-US" dirty="0"/>
              <a:t>Update the prediction on a rolling basis</a:t>
            </a:r>
          </a:p>
          <a:p>
            <a:pPr algn="l" rtl="0"/>
            <a:r>
              <a:rPr lang="en-US" dirty="0"/>
              <a:t>Explore the possibility of grouping the patients into clusters, and personalize treatment</a:t>
            </a:r>
          </a:p>
        </p:txBody>
      </p:sp>
    </p:spTree>
    <p:extLst>
      <p:ext uri="{BB962C8B-B14F-4D97-AF65-F5344CB8AC3E}">
        <p14:creationId xmlns:p14="http://schemas.microsoft.com/office/powerpoint/2010/main" val="114200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83651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6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Infrastructure – working within the hospitals’ network</a:t>
            </a:r>
          </a:p>
          <a:p>
            <a:pPr algn="l" rtl="0"/>
            <a:r>
              <a:rPr lang="en-US" dirty="0"/>
              <a:t>Dataset - missing values, unbalanced classes, not a big amount of examples</a:t>
            </a:r>
          </a:p>
          <a:p>
            <a:pPr algn="l" rtl="0"/>
            <a:r>
              <a:rPr lang="en-US" dirty="0"/>
              <a:t>Justification of the predictions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77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2004-2014</a:t>
            </a:r>
          </a:p>
          <a:p>
            <a:r>
              <a:rPr lang="en-US" dirty="0" smtClean="0"/>
              <a:t>~7000 patients, 22% mortality rate</a:t>
            </a:r>
          </a:p>
          <a:p>
            <a:r>
              <a:rPr lang="en-US" dirty="0" smtClean="0"/>
              <a:t>Some parameters missing</a:t>
            </a:r>
          </a:p>
          <a:p>
            <a:pPr lvl="1"/>
            <a:r>
              <a:rPr lang="en-US" dirty="0" smtClean="0"/>
              <a:t>When filling with personal means – ~2000 with sufficient data</a:t>
            </a:r>
          </a:p>
          <a:p>
            <a:pPr lvl="1"/>
            <a:r>
              <a:rPr lang="en-US" dirty="0" smtClean="0"/>
              <a:t>When also filling with global medians - ~5000 with sufficient data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5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features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062" y="2387649"/>
            <a:ext cx="4210318" cy="2673747"/>
          </a:xfrm>
        </p:spPr>
        <p:txBody>
          <a:bodyPr>
            <a:noAutofit/>
          </a:bodyPr>
          <a:lstStyle/>
          <a:p>
            <a:pPr fontAlgn="base" latinLnBrk="1"/>
            <a:r>
              <a:rPr lang="en-US" sz="1200" dirty="0"/>
              <a:t>Total </a:t>
            </a:r>
            <a:r>
              <a:rPr lang="en-US" sz="1200" dirty="0" err="1" smtClean="0"/>
              <a:t>Haemoglobin</a:t>
            </a:r>
            <a:endParaRPr lang="en-US" sz="1200" dirty="0"/>
          </a:p>
          <a:p>
            <a:pPr fontAlgn="base" latinLnBrk="1"/>
            <a:r>
              <a:rPr lang="en-US" sz="1200" dirty="0"/>
              <a:t>Arterial Pressure Diastolic (mmHg)</a:t>
            </a:r>
          </a:p>
          <a:p>
            <a:pPr fontAlgn="base" latinLnBrk="1"/>
            <a:r>
              <a:rPr lang="en-US" sz="1200" dirty="0"/>
              <a:t>Arterial Pressure Systolic (mmHg)</a:t>
            </a:r>
          </a:p>
          <a:p>
            <a:pPr fontAlgn="base" latinLnBrk="1"/>
            <a:r>
              <a:rPr lang="en-US" sz="1200" dirty="0"/>
              <a:t>Base excess (</a:t>
            </a:r>
            <a:r>
              <a:rPr lang="en-US" sz="1200" dirty="0" err="1"/>
              <a:t>vt</a:t>
            </a:r>
            <a:r>
              <a:rPr lang="en-US" sz="1200" dirty="0"/>
              <a:t>) (</a:t>
            </a:r>
            <a:r>
              <a:rPr lang="en-US" sz="1200" dirty="0" err="1"/>
              <a:t>mmol</a:t>
            </a:r>
            <a:r>
              <a:rPr lang="en-US" sz="1200" dirty="0"/>
              <a:t>/l)</a:t>
            </a:r>
          </a:p>
          <a:p>
            <a:pPr fontAlgn="base" latinLnBrk="1"/>
            <a:r>
              <a:rPr lang="en-US" sz="1200" dirty="0"/>
              <a:t>PH (ABG)</a:t>
            </a:r>
          </a:p>
          <a:p>
            <a:pPr fontAlgn="base" latinLnBrk="1"/>
            <a:r>
              <a:rPr lang="en-US" sz="1200" dirty="0"/>
              <a:t>Bilirubin(Total) (mg/dl)</a:t>
            </a:r>
          </a:p>
          <a:p>
            <a:pPr fontAlgn="base" latinLnBrk="1"/>
            <a:r>
              <a:rPr lang="en-US" sz="1200" dirty="0"/>
              <a:t>Creatinine (mg/dl</a:t>
            </a:r>
            <a:r>
              <a:rPr lang="en-US" sz="1200" dirty="0" smtClean="0"/>
              <a:t>)</a:t>
            </a:r>
          </a:p>
          <a:p>
            <a:pPr fontAlgn="base" latinLnBrk="1"/>
            <a:r>
              <a:rPr lang="en-US" sz="1200" dirty="0" err="1" smtClean="0"/>
              <a:t>isChronicBackground</a:t>
            </a:r>
            <a:endParaRPr lang="en-US" sz="1200" dirty="0" smtClean="0"/>
          </a:p>
          <a:p>
            <a:pPr fontAlgn="base" latinLnBrk="1"/>
            <a:r>
              <a:rPr lang="en-US" sz="1200" dirty="0" smtClean="0"/>
              <a:t>Urea</a:t>
            </a:r>
          </a:p>
          <a:p>
            <a:pPr fontAlgn="base" latinLnBrk="1"/>
            <a:r>
              <a:rPr lang="en-US" sz="1200" dirty="0"/>
              <a:t>A</a:t>
            </a:r>
            <a:r>
              <a:rPr lang="en-US" sz="1200" dirty="0" smtClean="0"/>
              <a:t>ge</a:t>
            </a:r>
          </a:p>
          <a:p>
            <a:pPr fontAlgn="base" latinLnBrk="1"/>
            <a:endParaRPr lang="en-US" sz="1200" dirty="0" smtClean="0"/>
          </a:p>
          <a:p>
            <a:pPr fontAlgn="base" latinLnBrk="1"/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76519" y="5820394"/>
            <a:ext cx="1080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Additional features engineered – mean, </a:t>
            </a:r>
            <a:r>
              <a:rPr lang="en-US" dirty="0" err="1" smtClean="0"/>
              <a:t>std</a:t>
            </a:r>
            <a:r>
              <a:rPr lang="en-US" dirty="0" smtClean="0"/>
              <a:t>, min, max, diff from yesterday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66879" y="2398189"/>
            <a:ext cx="2546797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457200" fontAlgn="base" latinLnBrk="1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End Tidal CO2 (mmHg)</a:t>
            </a:r>
          </a:p>
          <a:p>
            <a:pPr marL="342900" lvl="0" indent="-342900" defTabSz="457200" fontAlgn="base" latinLnBrk="1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Inspired Oxygen (%)</a:t>
            </a:r>
          </a:p>
          <a:p>
            <a:pPr marL="342900" lvl="0" indent="-342900" defTabSz="457200" fontAlgn="base" latinLnBrk="1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GastricResidue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 defTabSz="457200" fontAlgn="base" latinLnBrk="1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GCS</a:t>
            </a:r>
          </a:p>
          <a:p>
            <a:pPr marL="342900" lvl="0" indent="-342900" defTabSz="457200" fontAlgn="base" latinLnBrk="1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Gluco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-stick (mg%)</a:t>
            </a:r>
          </a:p>
          <a:p>
            <a:pPr marL="342900" lvl="0" indent="-342900" defTabSz="457200" fontAlgn="base" latinLnBrk="1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Glucose ABG (mg%)</a:t>
            </a:r>
          </a:p>
          <a:p>
            <a:pPr marL="342900" lvl="0" indent="-342900" defTabSz="457200" fontAlgn="base" latinLnBrk="1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Haematocrit</a:t>
            </a:r>
            <a:endParaRPr lang="en-US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 defTabSz="457200" fontAlgn="base" latinLnBrk="1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Magnesium (</a:t>
            </a:r>
            <a:r>
              <a:rPr 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mmol</a:t>
            </a:r>
            <a:r>
              <a: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/l)</a:t>
            </a:r>
          </a:p>
          <a:p>
            <a:pPr marL="342900" lvl="0" indent="-342900" defTabSz="457200" fontAlgn="base" latinLnBrk="1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PaCO2</a:t>
            </a:r>
          </a:p>
          <a:p>
            <a:pPr marL="342900" lvl="0" indent="-342900" defTabSz="457200" fontAlgn="base" latinLnBrk="1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Gender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45498" y="2388112"/>
            <a:ext cx="2546797" cy="3406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457200" fontAlgn="base" latinLnBrk="1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Gluco</a:t>
            </a:r>
            <a:r>
              <a: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-stick (mg%)</a:t>
            </a:r>
          </a:p>
          <a:p>
            <a:pPr marL="342900" lvl="0" indent="-342900" defTabSz="457200" fontAlgn="base" latinLnBrk="1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Glucose ABG (mg%)</a:t>
            </a:r>
          </a:p>
          <a:p>
            <a:pPr marL="342900" lvl="0" indent="-342900" defTabSz="457200" fontAlgn="base" latinLnBrk="1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Haematocrit</a:t>
            </a:r>
            <a:endParaRPr lang="en-US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 defTabSz="457200" fontAlgn="base" latinLnBrk="1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Heart Rate (bpm)</a:t>
            </a:r>
          </a:p>
          <a:p>
            <a:pPr marL="342900" lvl="0" indent="-342900" defTabSz="457200" fontAlgn="base" latinLnBrk="1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isVentilated</a:t>
            </a:r>
            <a:endParaRPr lang="en-US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 defTabSz="457200" fontAlgn="base" latinLnBrk="1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he-IL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כמות שניתנה </a:t>
            </a:r>
            <a:r>
              <a: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KCALENT</a:t>
            </a:r>
          </a:p>
          <a:p>
            <a:pPr marL="342900" lvl="0" indent="-342900" defTabSz="457200" fontAlgn="base" latinLnBrk="1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he-IL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כמות שניתנה </a:t>
            </a:r>
            <a:r>
              <a: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KCALIV</a:t>
            </a:r>
          </a:p>
          <a:p>
            <a:pPr marL="342900" lvl="0" indent="-342900" defTabSz="457200" fontAlgn="base" latinLnBrk="1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Lactate ABG (</a:t>
            </a:r>
            <a:r>
              <a:rPr 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mmol</a:t>
            </a:r>
            <a:r>
              <a: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/l)</a:t>
            </a:r>
          </a:p>
          <a:p>
            <a:pPr marL="342900" lvl="0" indent="-342900" defTabSz="457200" fontAlgn="base" latinLnBrk="1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White Cell Count (10^9/l)</a:t>
            </a:r>
          </a:p>
          <a:p>
            <a:pPr marL="342900" lvl="0" indent="-342900" defTabSz="457200" fontAlgn="base" latinLnBrk="1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endParaRPr lang="en-US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 defTabSz="457200" fontAlgn="base" latinLnBrk="1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endParaRPr lang="en-US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92295" y="2361891"/>
            <a:ext cx="2546797" cy="3406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457200" fontAlgn="base" latinLnBrk="1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PaO2</a:t>
            </a:r>
          </a:p>
          <a:p>
            <a:pPr marL="342900" lvl="0" indent="-342900" defTabSz="457200" fontAlgn="base" latinLnBrk="1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Platelets (10^9/l)</a:t>
            </a:r>
          </a:p>
          <a:p>
            <a:pPr marL="342900" lvl="0" indent="-342900" defTabSz="457200" fontAlgn="base" latinLnBrk="1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PotassiumABG</a:t>
            </a:r>
            <a:endParaRPr lang="en-US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 defTabSz="457200" fontAlgn="base" latinLnBrk="1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Pre-albumin (mg/dl)</a:t>
            </a:r>
          </a:p>
          <a:p>
            <a:pPr marL="342900" lvl="0" indent="-342900" defTabSz="457200" fontAlgn="base" latinLnBrk="1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PROTEINI </a:t>
            </a:r>
            <a:r>
              <a:rPr lang="he-IL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כמות בסיס ניתנה</a:t>
            </a:r>
          </a:p>
          <a:p>
            <a:pPr marL="342900" lvl="0" indent="-342900" defTabSz="457200" fontAlgn="base" latinLnBrk="1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Total Respiratory Rate (</a:t>
            </a:r>
            <a:r>
              <a:rPr 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insp</a:t>
            </a:r>
            <a:r>
              <a: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/min)</a:t>
            </a:r>
          </a:p>
          <a:p>
            <a:pPr marL="342900" lvl="0" indent="-342900" defTabSz="457200" fontAlgn="base" latinLnBrk="1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SpO2</a:t>
            </a:r>
          </a:p>
          <a:p>
            <a:pPr marL="342900" lvl="0" indent="-342900" defTabSz="457200" fontAlgn="base" latinLnBrk="1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Na-ABG (</a:t>
            </a:r>
            <a:r>
              <a:rPr 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mmol</a:t>
            </a:r>
            <a:r>
              <a: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/l)</a:t>
            </a:r>
          </a:p>
          <a:p>
            <a:pPr marL="342900" lvl="0" indent="-342900" defTabSz="457200" fontAlgn="base" latinLnBrk="1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Calcium (mg/ml)</a:t>
            </a:r>
          </a:p>
          <a:p>
            <a:pPr marL="342900" lvl="0" indent="-342900" defTabSz="457200" fontAlgn="base" latinLnBrk="1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endParaRPr lang="en-US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7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Predicting mortality in the next several days</a:t>
            </a:r>
            <a:r>
              <a:rPr lang="en-US" dirty="0"/>
              <a:t> </a:t>
            </a:r>
            <a:r>
              <a:rPr lang="en-US" dirty="0" smtClean="0"/>
              <a:t>based on each day</a:t>
            </a:r>
          </a:p>
          <a:p>
            <a:r>
              <a:rPr lang="en-US" dirty="0" smtClean="0"/>
              <a:t>Predicting mortality during the admission based on first day</a:t>
            </a:r>
          </a:p>
          <a:p>
            <a:r>
              <a:rPr lang="en-US" dirty="0" smtClean="0"/>
              <a:t>Predicting mortality during the admission based on previous sequence of days</a:t>
            </a:r>
          </a:p>
          <a:p>
            <a:r>
              <a:rPr lang="en-US" dirty="0" smtClean="0"/>
              <a:t>Reasonability of prediction</a:t>
            </a:r>
          </a:p>
          <a:p>
            <a:r>
              <a:rPr lang="en-US" dirty="0" smtClean="0"/>
              <a:t>Creation of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6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trees – good for visualization, not so good performance</a:t>
            </a:r>
          </a:p>
          <a:p>
            <a:r>
              <a:rPr lang="en-US" dirty="0" smtClean="0"/>
              <a:t>Recurrent neural network for classifying and encoding</a:t>
            </a:r>
          </a:p>
          <a:p>
            <a:r>
              <a:rPr lang="en-US" dirty="0" smtClean="0"/>
              <a:t>Ensemble trees – </a:t>
            </a:r>
            <a:r>
              <a:rPr lang="en-US" dirty="0" err="1" smtClean="0"/>
              <a:t>xgboost</a:t>
            </a:r>
            <a:r>
              <a:rPr lang="en-US" dirty="0" smtClean="0"/>
              <a:t>, gave the best results</a:t>
            </a:r>
          </a:p>
          <a:p>
            <a:r>
              <a:rPr lang="en-US" dirty="0" smtClean="0"/>
              <a:t>Logistic regression to “explain” </a:t>
            </a:r>
            <a:r>
              <a:rPr lang="en-US" dirty="0" err="1" smtClean="0"/>
              <a:t>xgboost</a:t>
            </a:r>
            <a:r>
              <a:rPr lang="en-US" dirty="0" smtClean="0"/>
              <a:t> results</a:t>
            </a:r>
          </a:p>
          <a:p>
            <a:r>
              <a:rPr lang="en-US" dirty="0" smtClean="0"/>
              <a:t>K-means for clustering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229" y="2285858"/>
            <a:ext cx="1600200" cy="1276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375" y="4022464"/>
            <a:ext cx="1381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44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/>
              <a:t>the AUC metric – area under the ROC curve (false positive vs. true positive)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0438" y="3373981"/>
            <a:ext cx="28003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6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trees – AUC 70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45" y="2603500"/>
            <a:ext cx="9972675" cy="2971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45" y="2603500"/>
            <a:ext cx="102679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1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432</TotalTime>
  <Words>962</Words>
  <Application>Microsoft Office PowerPoint</Application>
  <PresentationFormat>Widescreen</PresentationFormat>
  <Paragraphs>279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Gothic</vt:lpstr>
      <vt:lpstr>Courier New</vt:lpstr>
      <vt:lpstr>Times New Roman</vt:lpstr>
      <vt:lpstr>Wingdings 3</vt:lpstr>
      <vt:lpstr>Ion Boardroom</vt:lpstr>
      <vt:lpstr>Decision Supporting System in Intensive Care Unit</vt:lpstr>
      <vt:lpstr>Goals</vt:lpstr>
      <vt:lpstr>Challenges</vt:lpstr>
      <vt:lpstr>General statistics</vt:lpstr>
      <vt:lpstr>List of features used</vt:lpstr>
      <vt:lpstr>Main tasks</vt:lpstr>
      <vt:lpstr>Methods used</vt:lpstr>
      <vt:lpstr>Results summary</vt:lpstr>
      <vt:lpstr>Results summary</vt:lpstr>
      <vt:lpstr>Results summary</vt:lpstr>
      <vt:lpstr>Results summary</vt:lpstr>
      <vt:lpstr>Results summary</vt:lpstr>
      <vt:lpstr>Results summary - reasoning</vt:lpstr>
      <vt:lpstr>Results summary - clustering</vt:lpstr>
      <vt:lpstr>Results summary - clustering</vt:lpstr>
      <vt:lpstr>Results summary - clustering</vt:lpstr>
      <vt:lpstr>Results summary - clustering</vt:lpstr>
      <vt:lpstr>System Components</vt:lpstr>
      <vt:lpstr>Lessons learned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veronica la</dc:creator>
  <cp:lastModifiedBy>veronica la</cp:lastModifiedBy>
  <cp:revision>34</cp:revision>
  <dcterms:created xsi:type="dcterms:W3CDTF">2017-02-01T18:39:07Z</dcterms:created>
  <dcterms:modified xsi:type="dcterms:W3CDTF">2017-10-01T19:13:16Z</dcterms:modified>
</cp:coreProperties>
</file>