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5.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6.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15"/>
  </p:notesMasterIdLst>
  <p:handoutMasterIdLst>
    <p:handoutMasterId r:id="rId16"/>
  </p:handoutMasterIdLst>
  <p:sldIdLst>
    <p:sldId id="289" r:id="rId5"/>
    <p:sldId id="296" r:id="rId6"/>
    <p:sldId id="286" r:id="rId7"/>
    <p:sldId id="281" r:id="rId8"/>
    <p:sldId id="272" r:id="rId9"/>
    <p:sldId id="264" r:id="rId10"/>
    <p:sldId id="294" r:id="rId11"/>
    <p:sldId id="273" r:id="rId12"/>
    <p:sldId id="297"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70"/>
  </p:normalViewPr>
  <p:slideViewPr>
    <p:cSldViewPr snapToGrid="0">
      <p:cViewPr varScale="1">
        <p:scale>
          <a:sx n="68" d="100"/>
          <a:sy n="68" d="100"/>
        </p:scale>
        <p:origin x="90" y="186"/>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D06F-455E-BFEA-78E46F0B6156}"/>
              </c:ext>
            </c:extLst>
          </c:dPt>
          <c:dPt>
            <c:idx val="1"/>
            <c:bubble3D val="0"/>
            <c:spPr>
              <a:solidFill>
                <a:schemeClr val="bg2"/>
              </a:solidFill>
              <a:ln w="19050">
                <a:noFill/>
              </a:ln>
              <a:effectLst/>
            </c:spPr>
            <c:extLst>
              <c:ext xmlns:c16="http://schemas.microsoft.com/office/drawing/2014/chart" uri="{C3380CC4-5D6E-409C-BE32-E72D297353CC}">
                <c16:uniqueId val="{00000003-D06F-455E-BFEA-78E46F0B6156}"/>
              </c:ext>
            </c:extLst>
          </c:dPt>
          <c:cat>
            <c:strRef>
              <c:f>Sheet1!$A$2:$A$3</c:f>
              <c:strCache>
                <c:ptCount val="2"/>
                <c:pt idx="0">
                  <c:v>1st Qtr</c:v>
                </c:pt>
                <c:pt idx="1">
                  <c:v>2nd Qtr</c:v>
                </c:pt>
              </c:strCache>
            </c:strRef>
          </c:cat>
          <c:val>
            <c:numRef>
              <c:f>Sheet1!$B$2:$B$3</c:f>
              <c:numCache>
                <c:formatCode>General</c:formatCode>
                <c:ptCount val="2"/>
                <c:pt idx="0">
                  <c:v>17</c:v>
                </c:pt>
                <c:pt idx="1">
                  <c:v>83</c:v>
                </c:pt>
              </c:numCache>
            </c:numRef>
          </c:val>
          <c:extLst>
            <c:ext xmlns:c16="http://schemas.microsoft.com/office/drawing/2014/chart" uri="{C3380CC4-5D6E-409C-BE32-E72D297353CC}">
              <c16:uniqueId val="{00000004-D06F-455E-BFEA-78E46F0B6156}"/>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672C-4A09-9084-56D124554447}"/>
              </c:ext>
            </c:extLst>
          </c:dPt>
          <c:dPt>
            <c:idx val="1"/>
            <c:bubble3D val="0"/>
            <c:spPr>
              <a:solidFill>
                <a:schemeClr val="bg2"/>
              </a:solidFill>
              <a:ln w="19050">
                <a:noFill/>
              </a:ln>
              <a:effectLst/>
            </c:spPr>
            <c:extLst>
              <c:ext xmlns:c16="http://schemas.microsoft.com/office/drawing/2014/chart" uri="{C3380CC4-5D6E-409C-BE32-E72D297353CC}">
                <c16:uniqueId val="{00000003-672C-4A09-9084-56D124554447}"/>
              </c:ext>
            </c:extLst>
          </c:dPt>
          <c:cat>
            <c:strRef>
              <c:f>Sheet1!$A$2:$A$3</c:f>
              <c:strCache>
                <c:ptCount val="2"/>
                <c:pt idx="0">
                  <c:v>1st Qtr</c:v>
                </c:pt>
                <c:pt idx="1">
                  <c:v>2nd Qtr</c:v>
                </c:pt>
              </c:strCache>
            </c:strRef>
          </c:cat>
          <c:val>
            <c:numRef>
              <c:f>Sheet1!$B$2:$B$3</c:f>
              <c:numCache>
                <c:formatCode>General</c:formatCode>
                <c:ptCount val="2"/>
                <c:pt idx="0">
                  <c:v>45</c:v>
                </c:pt>
                <c:pt idx="1">
                  <c:v>55</c:v>
                </c:pt>
              </c:numCache>
            </c:numRef>
          </c:val>
          <c:extLst>
            <c:ext xmlns:c16="http://schemas.microsoft.com/office/drawing/2014/chart" uri="{C3380CC4-5D6E-409C-BE32-E72D297353CC}">
              <c16:uniqueId val="{00000004-672C-4A09-9084-56D124554447}"/>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E7A8-46F9-A34A-288EF28C1087}"/>
              </c:ext>
            </c:extLst>
          </c:dPt>
          <c:dPt>
            <c:idx val="1"/>
            <c:bubble3D val="0"/>
            <c:spPr>
              <a:solidFill>
                <a:schemeClr val="bg2"/>
              </a:solidFill>
              <a:ln w="19050">
                <a:noFill/>
              </a:ln>
              <a:effectLst/>
            </c:spPr>
            <c:extLst>
              <c:ext xmlns:c16="http://schemas.microsoft.com/office/drawing/2014/chart" uri="{C3380CC4-5D6E-409C-BE32-E72D297353CC}">
                <c16:uniqueId val="{00000003-E7A8-46F9-A34A-288EF28C1087}"/>
              </c:ext>
            </c:extLst>
          </c:dPt>
          <c:cat>
            <c:strRef>
              <c:f>Sheet1!$A$2:$A$3</c:f>
              <c:strCache>
                <c:ptCount val="2"/>
                <c:pt idx="0">
                  <c:v>1st Qtr</c:v>
                </c:pt>
                <c:pt idx="1">
                  <c:v>2nd Qtr</c:v>
                </c:pt>
              </c:strCache>
            </c:strRef>
          </c:cat>
          <c:val>
            <c:numRef>
              <c:f>Sheet1!$B$2:$B$3</c:f>
              <c:numCache>
                <c:formatCode>General</c:formatCode>
                <c:ptCount val="2"/>
                <c:pt idx="0">
                  <c:v>37</c:v>
                </c:pt>
                <c:pt idx="1">
                  <c:v>63</c:v>
                </c:pt>
              </c:numCache>
            </c:numRef>
          </c:val>
          <c:extLst>
            <c:ext xmlns:c16="http://schemas.microsoft.com/office/drawing/2014/chart" uri="{C3380CC4-5D6E-409C-BE32-E72D297353CC}">
              <c16:uniqueId val="{00000004-E7A8-46F9-A34A-288EF28C1087}"/>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R</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Retained</c:v>
                </c:pt>
                <c:pt idx="1">
                  <c:v>Switched to Python</c:v>
                </c:pt>
                <c:pt idx="2">
                  <c:v>Switched to Others</c:v>
                </c:pt>
                <c:pt idx="3">
                  <c:v>Switched to Both</c:v>
                </c:pt>
              </c:strCache>
            </c:strRef>
          </c:cat>
          <c:val>
            <c:numRef>
              <c:f>Sheet1!$B$2:$B$5</c:f>
              <c:numCache>
                <c:formatCode>0%</c:formatCode>
                <c:ptCount val="4"/>
                <c:pt idx="0">
                  <c:v>0.74</c:v>
                </c:pt>
                <c:pt idx="1">
                  <c:v>0.1</c:v>
                </c:pt>
                <c:pt idx="2">
                  <c:v>0.01</c:v>
                </c:pt>
                <c:pt idx="3">
                  <c:v>0.15</c:v>
                </c:pt>
              </c:numCache>
            </c:numRef>
          </c:val>
          <c:extLst>
            <c:ext xmlns:c16="http://schemas.microsoft.com/office/drawing/2014/chart" uri="{C3380CC4-5D6E-409C-BE32-E72D297353CC}">
              <c16:uniqueId val="{00000000-0597-4BEF-97D4-8A5D08A611D8}"/>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Python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F0E-4AB3-84C6-2A167575811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F0E-4AB3-84C6-2A167575811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F0E-4AB3-84C6-2A167575811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F0E-4AB3-84C6-2A1675758117}"/>
              </c:ext>
            </c:extLst>
          </c:dPt>
          <c:dLbls>
            <c:dLbl>
              <c:idx val="1"/>
              <c:layout>
                <c:manualLayout>
                  <c:x val="2.1422675201990429E-3"/>
                  <c:y val="-7.4758786838764316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1F0E-4AB3-84C6-2A1675758117}"/>
                </c:ext>
              </c:extLst>
            </c:dLbl>
            <c:dLbl>
              <c:idx val="2"/>
              <c:layout>
                <c:manualLayout>
                  <c:x val="-4.4770761716784215E-2"/>
                  <c:y val="4.6910186744997043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1F0E-4AB3-84C6-2A167575811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Retained</c:v>
                </c:pt>
                <c:pt idx="1">
                  <c:v>Switched to R</c:v>
                </c:pt>
                <c:pt idx="2">
                  <c:v>Switched to Others</c:v>
                </c:pt>
                <c:pt idx="3">
                  <c:v>Switched to Both</c:v>
                </c:pt>
              </c:strCache>
            </c:strRef>
          </c:cat>
          <c:val>
            <c:numRef>
              <c:f>Sheet1!$B$2:$B$5</c:f>
              <c:numCache>
                <c:formatCode>0%</c:formatCode>
                <c:ptCount val="4"/>
                <c:pt idx="0">
                  <c:v>0.91</c:v>
                </c:pt>
                <c:pt idx="1">
                  <c:v>0.05</c:v>
                </c:pt>
                <c:pt idx="2">
                  <c:v>0.01</c:v>
                </c:pt>
                <c:pt idx="3">
                  <c:v>0.04</c:v>
                </c:pt>
              </c:numCache>
            </c:numRef>
          </c:val>
          <c:extLst>
            <c:ext xmlns:c16="http://schemas.microsoft.com/office/drawing/2014/chart" uri="{C3380CC4-5D6E-409C-BE32-E72D297353CC}">
              <c16:uniqueId val="{00000008-1F0E-4AB3-84C6-2A1675758117}"/>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Others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7F2-43B4-B725-80104200E43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7F2-43B4-B725-80104200E43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7F2-43B4-B725-80104200E43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7F2-43B4-B725-80104200E43D}"/>
              </c:ext>
            </c:extLst>
          </c:dPt>
          <c:dLbls>
            <c:dLbl>
              <c:idx val="2"/>
              <c:layout>
                <c:manualLayout>
                  <c:x val="-1.9352791565731362E-2"/>
                  <c:y val="-1.2076204423830861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47F2-43B4-B725-80104200E43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Retained</c:v>
                </c:pt>
                <c:pt idx="1">
                  <c:v>Switched to R</c:v>
                </c:pt>
                <c:pt idx="2">
                  <c:v>Switched to Python</c:v>
                </c:pt>
                <c:pt idx="3">
                  <c:v>Switched to Both</c:v>
                </c:pt>
              </c:strCache>
            </c:strRef>
          </c:cat>
          <c:val>
            <c:numRef>
              <c:f>Sheet1!$B$2:$B$5</c:f>
              <c:numCache>
                <c:formatCode>0%</c:formatCode>
                <c:ptCount val="4"/>
                <c:pt idx="0">
                  <c:v>0.6</c:v>
                </c:pt>
                <c:pt idx="1">
                  <c:v>0.17</c:v>
                </c:pt>
                <c:pt idx="2">
                  <c:v>0.19</c:v>
                </c:pt>
                <c:pt idx="3">
                  <c:v>0.04</c:v>
                </c:pt>
              </c:numCache>
            </c:numRef>
          </c:val>
          <c:extLst>
            <c:ext xmlns:c16="http://schemas.microsoft.com/office/drawing/2014/chart" uri="{C3380CC4-5D6E-409C-BE32-E72D297353CC}">
              <c16:uniqueId val="{00000008-47F2-43B4-B725-80104200E43D}"/>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Both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A03-41B3-99A4-EF4F97D478F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A03-41B3-99A4-EF4F97D478F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A03-41B3-99A4-EF4F97D478F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A03-41B3-99A4-EF4F97D478F7}"/>
              </c:ext>
            </c:extLst>
          </c:dPt>
          <c:dLbls>
            <c:dLbl>
              <c:idx val="2"/>
              <c:layout>
                <c:manualLayout>
                  <c:x val="-1.3552922073381699E-2"/>
                  <c:y val="5.3804386938820408E-3"/>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7A03-41B3-99A4-EF4F97D478F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Retained</c:v>
                </c:pt>
                <c:pt idx="1">
                  <c:v>Switched to R</c:v>
                </c:pt>
                <c:pt idx="2">
                  <c:v>Switched to Python</c:v>
                </c:pt>
                <c:pt idx="3">
                  <c:v>Switched to Others</c:v>
                </c:pt>
              </c:strCache>
            </c:strRef>
          </c:cat>
          <c:val>
            <c:numRef>
              <c:f>Sheet1!$B$2:$B$5</c:f>
              <c:numCache>
                <c:formatCode>0%</c:formatCode>
                <c:ptCount val="4"/>
                <c:pt idx="0">
                  <c:v>0.49</c:v>
                </c:pt>
                <c:pt idx="1">
                  <c:v>0.11</c:v>
                </c:pt>
                <c:pt idx="2">
                  <c:v>0.38</c:v>
                </c:pt>
                <c:pt idx="3">
                  <c:v>0.01</c:v>
                </c:pt>
              </c:numCache>
            </c:numRef>
          </c:val>
          <c:extLst>
            <c:ext xmlns:c16="http://schemas.microsoft.com/office/drawing/2014/chart" uri="{C3380CC4-5D6E-409C-BE32-E72D297353CC}">
              <c16:uniqueId val="{00000008-7A03-41B3-99A4-EF4F97D478F7}"/>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a:t>Percentage retain and percentage change chart</a:t>
            </a:r>
          </a:p>
        </c:rich>
      </c:tx>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stacked"/>
        <c:varyColors val="0"/>
        <c:ser>
          <c:idx val="0"/>
          <c:order val="0"/>
          <c:tx>
            <c:strRef>
              <c:f>Sheet1!$B$1</c:f>
              <c:strCache>
                <c:ptCount val="1"/>
                <c:pt idx="0">
                  <c:v>% retainage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Python</c:v>
                </c:pt>
                <c:pt idx="1">
                  <c:v>R</c:v>
                </c:pt>
                <c:pt idx="2">
                  <c:v>Both</c:v>
                </c:pt>
                <c:pt idx="3">
                  <c:v>Others</c:v>
                </c:pt>
              </c:strCache>
            </c:strRef>
          </c:cat>
          <c:val>
            <c:numRef>
              <c:f>Sheet1!$B$2:$B$5</c:f>
              <c:numCache>
                <c:formatCode>General</c:formatCode>
                <c:ptCount val="4"/>
                <c:pt idx="0">
                  <c:v>91</c:v>
                </c:pt>
                <c:pt idx="1">
                  <c:v>74</c:v>
                </c:pt>
                <c:pt idx="2">
                  <c:v>49</c:v>
                </c:pt>
                <c:pt idx="3">
                  <c:v>60</c:v>
                </c:pt>
              </c:numCache>
            </c:numRef>
          </c:val>
          <c:extLst>
            <c:ext xmlns:c16="http://schemas.microsoft.com/office/drawing/2014/chart" uri="{C3380CC4-5D6E-409C-BE32-E72D297353CC}">
              <c16:uniqueId val="{00000000-8EF3-4C05-B19D-9941E0CD1015}"/>
            </c:ext>
          </c:extLst>
        </c:ser>
        <c:ser>
          <c:idx val="1"/>
          <c:order val="1"/>
          <c:tx>
            <c:strRef>
              <c:f>Sheet1!$C$1</c:f>
              <c:strCache>
                <c:ptCount val="1"/>
                <c:pt idx="0">
                  <c:v>% change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Python</c:v>
                </c:pt>
                <c:pt idx="1">
                  <c:v>R</c:v>
                </c:pt>
                <c:pt idx="2">
                  <c:v>Both</c:v>
                </c:pt>
                <c:pt idx="3">
                  <c:v>Others</c:v>
                </c:pt>
              </c:strCache>
            </c:strRef>
          </c:cat>
          <c:val>
            <c:numRef>
              <c:f>Sheet1!$C$2:$C$5</c:f>
              <c:numCache>
                <c:formatCode>General</c:formatCode>
                <c:ptCount val="4"/>
                <c:pt idx="0">
                  <c:v>20.5</c:v>
                </c:pt>
                <c:pt idx="1">
                  <c:v>-14.3</c:v>
                </c:pt>
                <c:pt idx="2">
                  <c:v>50</c:v>
                </c:pt>
                <c:pt idx="3">
                  <c:v>-31.25</c:v>
                </c:pt>
              </c:numCache>
            </c:numRef>
          </c:val>
          <c:extLst>
            <c:ext xmlns:c16="http://schemas.microsoft.com/office/drawing/2014/chart" uri="{C3380CC4-5D6E-409C-BE32-E72D297353CC}">
              <c16:uniqueId val="{00000001-8EF3-4C05-B19D-9941E0CD1015}"/>
            </c:ext>
          </c:extLst>
        </c:ser>
        <c:dLbls>
          <c:dLblPos val="ctr"/>
          <c:showLegendKey val="0"/>
          <c:showVal val="1"/>
          <c:showCatName val="0"/>
          <c:showSerName val="0"/>
          <c:showPercent val="0"/>
          <c:showBubbleSize val="0"/>
        </c:dLbls>
        <c:gapWidth val="150"/>
        <c:overlap val="100"/>
        <c:axId val="678007168"/>
        <c:axId val="678015040"/>
      </c:barChart>
      <c:catAx>
        <c:axId val="678007168"/>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smtClean="0"/>
                  <a:t>Languages</a:t>
                </a:r>
                <a:endParaRPr lang="en-US" dirty="0"/>
              </a:p>
            </c:rich>
          </c:tx>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678015040"/>
        <c:crosses val="autoZero"/>
        <c:auto val="1"/>
        <c:lblAlgn val="ctr"/>
        <c:lblOffset val="100"/>
        <c:noMultiLvlLbl val="0"/>
      </c:catAx>
      <c:valAx>
        <c:axId val="678015040"/>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smtClean="0"/>
                  <a:t>Percentage</a:t>
                </a:r>
                <a:endParaRPr lang="en-US" dirty="0"/>
              </a:p>
            </c:rich>
          </c:tx>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78007168"/>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0011-4772-93FF-8CF059B07177}"/>
              </c:ext>
            </c:extLst>
          </c:dPt>
          <c:dPt>
            <c:idx val="1"/>
            <c:bubble3D val="0"/>
            <c:spPr>
              <a:solidFill>
                <a:schemeClr val="bg2"/>
              </a:solidFill>
              <a:ln w="19050">
                <a:noFill/>
              </a:ln>
              <a:effectLst/>
            </c:spPr>
            <c:extLst>
              <c:ext xmlns:c16="http://schemas.microsoft.com/office/drawing/2014/chart" uri="{C3380CC4-5D6E-409C-BE32-E72D297353CC}">
                <c16:uniqueId val="{00000003-0011-4772-93FF-8CF059B07177}"/>
              </c:ext>
            </c:extLst>
          </c:dPt>
          <c:cat>
            <c:strRef>
              <c:f>Sheet1!$A$2:$A$3</c:f>
              <c:strCache>
                <c:ptCount val="2"/>
                <c:pt idx="0">
                  <c:v>1st Qtr</c:v>
                </c:pt>
                <c:pt idx="1">
                  <c:v>2nd Qtr</c:v>
                </c:pt>
              </c:strCache>
            </c:strRef>
          </c:cat>
          <c:val>
            <c:numRef>
              <c:f>Sheet1!$B$2:$B$3</c:f>
              <c:numCache>
                <c:formatCode>General</c:formatCode>
                <c:ptCount val="2"/>
                <c:pt idx="0">
                  <c:v>37</c:v>
                </c:pt>
                <c:pt idx="1">
                  <c:v>63</c:v>
                </c:pt>
              </c:numCache>
            </c:numRef>
          </c:val>
          <c:extLst>
            <c:ext xmlns:c16="http://schemas.microsoft.com/office/drawing/2014/chart" uri="{C3380CC4-5D6E-409C-BE32-E72D297353CC}">
              <c16:uniqueId val="{00000004-0011-4772-93FF-8CF059B07177}"/>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B7EF-486F-B9C3-BB44DDE740B7}"/>
              </c:ext>
            </c:extLst>
          </c:dPt>
          <c:dPt>
            <c:idx val="1"/>
            <c:bubble3D val="0"/>
            <c:spPr>
              <a:solidFill>
                <a:schemeClr val="bg2"/>
              </a:solidFill>
              <a:ln w="19050">
                <a:noFill/>
              </a:ln>
              <a:effectLst/>
            </c:spPr>
            <c:extLst>
              <c:ext xmlns:c16="http://schemas.microsoft.com/office/drawing/2014/chart" uri="{C3380CC4-5D6E-409C-BE32-E72D297353CC}">
                <c16:uniqueId val="{00000003-B7EF-486F-B9C3-BB44DDE740B7}"/>
              </c:ext>
            </c:extLst>
          </c:dPt>
          <c:cat>
            <c:strRef>
              <c:f>Sheet1!$A$2:$A$3</c:f>
              <c:strCache>
                <c:ptCount val="2"/>
                <c:pt idx="0">
                  <c:v>1st Qtr</c:v>
                </c:pt>
                <c:pt idx="1">
                  <c:v>2nd Qtr</c:v>
                </c:pt>
              </c:strCache>
            </c:strRef>
          </c:cat>
          <c:val>
            <c:numRef>
              <c:f>Sheet1!$B$2:$B$3</c:f>
              <c:numCache>
                <c:formatCode>General</c:formatCode>
                <c:ptCount val="2"/>
                <c:pt idx="0">
                  <c:v>45</c:v>
                </c:pt>
                <c:pt idx="1">
                  <c:v>55</c:v>
                </c:pt>
              </c:numCache>
            </c:numRef>
          </c:val>
          <c:extLst>
            <c:ext xmlns:c16="http://schemas.microsoft.com/office/drawing/2014/chart" uri="{C3380CC4-5D6E-409C-BE32-E72D297353CC}">
              <c16:uniqueId val="{00000004-B7EF-486F-B9C3-BB44DDE740B7}"/>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CFF2-42A2-BC86-C3635DA8C6D9}"/>
              </c:ext>
            </c:extLst>
          </c:dPt>
          <c:dPt>
            <c:idx val="1"/>
            <c:bubble3D val="0"/>
            <c:spPr>
              <a:solidFill>
                <a:schemeClr val="bg2"/>
              </a:solidFill>
              <a:ln w="19050">
                <a:noFill/>
              </a:ln>
              <a:effectLst/>
            </c:spPr>
            <c:extLst>
              <c:ext xmlns:c16="http://schemas.microsoft.com/office/drawing/2014/chart" uri="{C3380CC4-5D6E-409C-BE32-E72D297353CC}">
                <c16:uniqueId val="{00000003-CFF2-42A2-BC86-C3635DA8C6D9}"/>
              </c:ext>
            </c:extLst>
          </c:dPt>
          <c:cat>
            <c:strRef>
              <c:f>Sheet1!$A$2:$A$3</c:f>
              <c:strCache>
                <c:ptCount val="2"/>
                <c:pt idx="0">
                  <c:v>1st Qtr</c:v>
                </c:pt>
                <c:pt idx="1">
                  <c:v>2nd Qtr</c:v>
                </c:pt>
              </c:strCache>
            </c:strRef>
          </c:cat>
          <c:val>
            <c:numRef>
              <c:f>Sheet1!$B$2:$B$3</c:f>
              <c:numCache>
                <c:formatCode>General</c:formatCode>
                <c:ptCount val="2"/>
                <c:pt idx="0">
                  <c:v>37</c:v>
                </c:pt>
                <c:pt idx="1">
                  <c:v>63</c:v>
                </c:pt>
              </c:numCache>
            </c:numRef>
          </c:val>
          <c:extLst>
            <c:ext xmlns:c16="http://schemas.microsoft.com/office/drawing/2014/chart" uri="{C3380CC4-5D6E-409C-BE32-E72D297353CC}">
              <c16:uniqueId val="{00000004-CFF2-42A2-BC86-C3635DA8C6D9}"/>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D62E-44D0-8563-53F32A3DCA57}"/>
              </c:ext>
            </c:extLst>
          </c:dPt>
          <c:dPt>
            <c:idx val="1"/>
            <c:bubble3D val="0"/>
            <c:spPr>
              <a:solidFill>
                <a:schemeClr val="bg2"/>
              </a:solidFill>
              <a:ln w="19050">
                <a:noFill/>
              </a:ln>
              <a:effectLst/>
            </c:spPr>
            <c:extLst>
              <c:ext xmlns:c16="http://schemas.microsoft.com/office/drawing/2014/chart" uri="{C3380CC4-5D6E-409C-BE32-E72D297353CC}">
                <c16:uniqueId val="{00000003-D62E-44D0-8563-53F32A3DCA57}"/>
              </c:ext>
            </c:extLst>
          </c:dPt>
          <c:cat>
            <c:strRef>
              <c:f>Sheet1!$A$2:$A$3</c:f>
              <c:strCache>
                <c:ptCount val="2"/>
                <c:pt idx="0">
                  <c:v>1st Qtr</c:v>
                </c:pt>
                <c:pt idx="1">
                  <c:v>2nd Qtr</c:v>
                </c:pt>
              </c:strCache>
            </c:strRef>
          </c:cat>
          <c:val>
            <c:numRef>
              <c:f>Sheet1!$B$2:$B$3</c:f>
              <c:numCache>
                <c:formatCode>General</c:formatCode>
                <c:ptCount val="2"/>
                <c:pt idx="0">
                  <c:v>17</c:v>
                </c:pt>
                <c:pt idx="1">
                  <c:v>83</c:v>
                </c:pt>
              </c:numCache>
            </c:numRef>
          </c:val>
          <c:extLst>
            <c:ext xmlns:c16="http://schemas.microsoft.com/office/drawing/2014/chart" uri="{C3380CC4-5D6E-409C-BE32-E72D297353CC}">
              <c16:uniqueId val="{00000004-D62E-44D0-8563-53F32A3DCA57}"/>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F493-41E4-B846-17D10573E555}"/>
              </c:ext>
            </c:extLst>
          </c:dPt>
          <c:dPt>
            <c:idx val="1"/>
            <c:bubble3D val="0"/>
            <c:spPr>
              <a:solidFill>
                <a:schemeClr val="bg2"/>
              </a:solidFill>
              <a:ln w="19050">
                <a:noFill/>
              </a:ln>
              <a:effectLst/>
            </c:spPr>
            <c:extLst>
              <c:ext xmlns:c16="http://schemas.microsoft.com/office/drawing/2014/chart" uri="{C3380CC4-5D6E-409C-BE32-E72D297353CC}">
                <c16:uniqueId val="{00000003-F493-41E4-B846-17D10573E555}"/>
              </c:ext>
            </c:extLst>
          </c:dPt>
          <c:cat>
            <c:strRef>
              <c:f>Sheet1!$A$2:$A$3</c:f>
              <c:strCache>
                <c:ptCount val="2"/>
                <c:pt idx="0">
                  <c:v>1st Qtr</c:v>
                </c:pt>
                <c:pt idx="1">
                  <c:v>2nd Qtr</c:v>
                </c:pt>
              </c:strCache>
            </c:strRef>
          </c:cat>
          <c:val>
            <c:numRef>
              <c:f>Sheet1!$B$2:$B$3</c:f>
              <c:numCache>
                <c:formatCode>General</c:formatCode>
                <c:ptCount val="2"/>
                <c:pt idx="0">
                  <c:v>37</c:v>
                </c:pt>
                <c:pt idx="1">
                  <c:v>63</c:v>
                </c:pt>
              </c:numCache>
            </c:numRef>
          </c:val>
          <c:extLst>
            <c:ext xmlns:c16="http://schemas.microsoft.com/office/drawing/2014/chart" uri="{C3380CC4-5D6E-409C-BE32-E72D297353CC}">
              <c16:uniqueId val="{00000004-F493-41E4-B846-17D10573E555}"/>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306">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20AE1-5DBC-4417-A73B-5F29B67C532C}" type="datetimeFigureOut">
              <a:rPr lang="en-US" smtClean="0"/>
              <a:t>11/6/2021</a:t>
            </a:fld>
            <a:endParaRPr lang="en-US" dirty="0"/>
          </a:p>
        </p:txBody>
      </p:sp>
      <p:sp>
        <p:nvSpPr>
          <p:cNvPr id="4" name="Footer Placeholder 3">
            <a:extLst>
              <a:ext uri="{FF2B5EF4-FFF2-40B4-BE49-F238E27FC236}">
                <a16:creationId xmlns:a16="http://schemas.microsoft.com/office/drawing/2014/main"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22411-A9A9-4A09-A341-69C657AB42A1}" type="slidenum">
              <a:rPr lang="en-US" smtClean="0"/>
              <a:t>‹#›</a:t>
            </a:fld>
            <a:endParaRPr lang="en-U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11/6/2021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14017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5284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2261939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2868485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452645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3696043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8</a:t>
            </a:fld>
            <a:endParaRPr lang="en-US" dirty="0"/>
          </a:p>
        </p:txBody>
      </p:sp>
    </p:spTree>
    <p:extLst>
      <p:ext uri="{BB962C8B-B14F-4D97-AF65-F5344CB8AC3E}">
        <p14:creationId xmlns:p14="http://schemas.microsoft.com/office/powerpoint/2010/main" val="2744192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9</a:t>
            </a:fld>
            <a:endParaRPr lang="en-US" dirty="0"/>
          </a:p>
        </p:txBody>
      </p:sp>
    </p:spTree>
    <p:extLst>
      <p:ext uri="{BB962C8B-B14F-4D97-AF65-F5344CB8AC3E}">
        <p14:creationId xmlns:p14="http://schemas.microsoft.com/office/powerpoint/2010/main" val="1136066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10</a:t>
            </a:fld>
            <a:endParaRPr lang="en-US" dirty="0"/>
          </a:p>
        </p:txBody>
      </p:sp>
    </p:spTree>
    <p:extLst>
      <p:ext uri="{BB962C8B-B14F-4D97-AF65-F5344CB8AC3E}">
        <p14:creationId xmlns:p14="http://schemas.microsoft.com/office/powerpoint/2010/main" val="226386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smtClean="0"/>
              <a:t>11/6/2021</a:t>
            </a:fld>
            <a:endParaRPr lang="en-US"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Horisontal Content">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E4FD2CFF-0F3D-42BB-BBFF-903727B32640}"/>
              </a:ext>
            </a:extLst>
          </p:cNvPr>
          <p:cNvSpPr/>
          <p:nvPr userDrawn="1"/>
        </p:nvSpPr>
        <p:spPr>
          <a:xfrm>
            <a:off x="0" y="1562188"/>
            <a:ext cx="11269980" cy="2359660"/>
          </a:xfrm>
          <a:custGeom>
            <a:avLst/>
            <a:gdLst/>
            <a:ahLst/>
            <a:cxnLst/>
            <a:rect l="l" t="t" r="r" b="b"/>
            <a:pathLst>
              <a:path w="11269980" h="2359660">
                <a:moveTo>
                  <a:pt x="0" y="2359152"/>
                </a:moveTo>
                <a:lnTo>
                  <a:pt x="11269980" y="2359152"/>
                </a:lnTo>
                <a:lnTo>
                  <a:pt x="11269980" y="0"/>
                </a:lnTo>
                <a:lnTo>
                  <a:pt x="0" y="0"/>
                </a:lnTo>
                <a:lnTo>
                  <a:pt x="0" y="2359152"/>
                </a:lnTo>
                <a:close/>
              </a:path>
            </a:pathLst>
          </a:custGeom>
          <a:solidFill>
            <a:schemeClr val="accent2"/>
          </a:solidFill>
        </p:spPr>
        <p:txBody>
          <a:bodyPr wrap="square" lIns="0" tIns="0" rIns="0" bIns="0" rtlCol="0"/>
          <a:lstStyle/>
          <a:p>
            <a:endParaRPr lang="en-US" noProof="0" dirty="0"/>
          </a:p>
        </p:txBody>
      </p:sp>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4133087"/>
            <a:ext cx="10431780" cy="20438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11/6/2021</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
        <p:nvSpPr>
          <p:cNvPr id="9" name="Content Placeholder 3">
            <a:extLst>
              <a:ext uri="{FF2B5EF4-FFF2-40B4-BE49-F238E27FC236}">
                <a16:creationId xmlns:a16="http://schemas.microsoft.com/office/drawing/2014/main" id="{C1B0D46C-2987-401A-A0C4-CFB6F73E9D23}"/>
              </a:ext>
            </a:extLst>
          </p:cNvPr>
          <p:cNvSpPr>
            <a:spLocks noGrp="1"/>
          </p:cNvSpPr>
          <p:nvPr>
            <p:ph sz="half" idx="13"/>
          </p:nvPr>
        </p:nvSpPr>
        <p:spPr>
          <a:xfrm>
            <a:off x="844296" y="1788579"/>
            <a:ext cx="10425684" cy="190687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8197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ictures with caption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0"/>
            <a:ext cx="12192000" cy="6857999"/>
          </a:xfrm>
        </p:spPr>
        <p:txBody>
          <a:bodyPr>
            <a:normAutofit/>
          </a:bodyPr>
          <a:lstStyle>
            <a:lvl1pPr marL="0" indent="0" algn="ctr">
              <a:buNone/>
              <a:defRPr sz="2000">
                <a:solidFill>
                  <a:schemeClr val="bg2">
                    <a:lumMod val="20000"/>
                    <a:lumOff val="8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anchor="t" anchorCtr="0"/>
          <a:lstStyle>
            <a:lvl1pPr>
              <a:defRPr sz="3200"/>
            </a:lvl1pPr>
          </a:lstStyle>
          <a:p>
            <a:r>
              <a:rPr lang="en-US" noProof="0" smtClean="0"/>
              <a:t>Click to edit Master title style</a:t>
            </a:r>
            <a:endParaRPr lang="en-US" noProof="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1552419" y="188780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11/6/2021</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844273" y="1883115"/>
            <a:ext cx="576000" cy="576000"/>
          </a:xfrm>
        </p:spPr>
        <p:txBody>
          <a:bodyPr>
            <a:normAutofit/>
          </a:bodyPr>
          <a:lstStyle>
            <a:lvl1pPr marL="0" indent="0" algn="ctr">
              <a:buNone/>
              <a:defRPr sz="400"/>
            </a:lvl1pPr>
          </a:lstStyle>
          <a:p>
            <a:r>
              <a:rPr lang="en-US" smtClean="0"/>
              <a:t>Click icon to add picture</a:t>
            </a:r>
            <a:endParaRPr lang="en-US"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844273" y="3573118"/>
            <a:ext cx="576000" cy="576000"/>
          </a:xfrm>
        </p:spPr>
        <p:txBody>
          <a:bodyPr>
            <a:normAutofit/>
          </a:bodyPr>
          <a:lstStyle>
            <a:lvl1pPr marL="0" indent="0" algn="ctr">
              <a:buNone/>
              <a:defRPr sz="400"/>
            </a:lvl1pPr>
          </a:lstStyle>
          <a:p>
            <a:r>
              <a:rPr lang="en-US" smtClean="0"/>
              <a:t>Click icon to add picture</a:t>
            </a:r>
            <a:endParaRPr lang="en-US"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1552418" y="357546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844273" y="5263121"/>
            <a:ext cx="576000" cy="576000"/>
          </a:xfrm>
        </p:spPr>
        <p:txBody>
          <a:bodyPr>
            <a:normAutofit/>
          </a:bodyPr>
          <a:lstStyle>
            <a:lvl1pPr marL="0" indent="0" algn="ctr">
              <a:buNone/>
              <a:defRPr sz="400"/>
            </a:lvl1pPr>
          </a:lstStyle>
          <a:p>
            <a:r>
              <a:rPr lang="en-US" smtClean="0"/>
              <a:t>Click icon to add picture</a:t>
            </a:r>
            <a:endParaRPr lang="en-US"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1552418" y="5263122"/>
            <a:ext cx="4057961" cy="775728"/>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648061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mparison with picture">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id="{B74348DE-EC54-4C62-948C-0B2BF9045578}"/>
              </a:ext>
            </a:extLst>
          </p:cNvPr>
          <p:cNvSpPr>
            <a:spLocks noGrp="1"/>
          </p:cNvSpPr>
          <p:nvPr>
            <p:ph type="pic" sz="quarter" idx="13"/>
          </p:nvPr>
        </p:nvSpPr>
        <p:spPr>
          <a:xfrm>
            <a:off x="0" y="3115389"/>
            <a:ext cx="12188825" cy="3742611"/>
          </a:xfrm>
        </p:spPr>
        <p:txBody>
          <a:bodyPr/>
          <a:lstStyle>
            <a:lvl1pPr marL="0" indent="0" algn="ctr">
              <a:buNone/>
              <a:defRPr/>
            </a:lvl1pPr>
          </a:lstStyle>
          <a:p>
            <a:r>
              <a:rPr lang="en-US" smtClean="0"/>
              <a:t>Click icon to add picture</a:t>
            </a:r>
            <a:endParaRPr lang="en-US" dirty="0"/>
          </a:p>
        </p:txBody>
      </p:sp>
      <p:sp>
        <p:nvSpPr>
          <p:cNvPr id="10" name="object 3">
            <a:extLst>
              <a:ext uri="{FF2B5EF4-FFF2-40B4-BE49-F238E27FC236}">
                <a16:creationId xmlns:a16="http://schemas.microsoft.com/office/drawing/2014/main" id="{2A53E879-94A1-4659-9069-ED0D6F03014D}"/>
              </a:ext>
            </a:extLst>
          </p:cNvPr>
          <p:cNvSpPr/>
          <p:nvPr userDrawn="1"/>
        </p:nvSpPr>
        <p:spPr>
          <a:xfrm>
            <a:off x="2400" y="1999821"/>
            <a:ext cx="12189600" cy="111556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9859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3434047"/>
            <a:ext cx="5157787" cy="27556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9859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3434047"/>
            <a:ext cx="5183188" cy="27556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11/6/2021</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030576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smtClean="0"/>
              <a:t>11/6/2021</a:t>
            </a:fld>
            <a:endParaRPr lang="en-US"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smtClean="0"/>
              <a:t>11/6/2021</a:t>
            </a:fld>
            <a:endParaRPr lang="en-US"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11/6/2021</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11/6/2021</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smtClean="0"/>
              <a:t>11/6/2021</a:t>
            </a:fld>
            <a:endParaRPr lang="en-US"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smtClean="0"/>
              <a:t>11/6/2021</a:t>
            </a:fld>
            <a:endParaRPr lang="en-US"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smtClean="0"/>
              <a:t>11/6/2021</a:t>
            </a:fld>
            <a:endParaRPr lang="en-US"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11/6/2021</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11/6/2021</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1.sv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19.sv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chart" Target="../charts/chart6.xml"/><Relationship Id="rId13" Type="http://schemas.openxmlformats.org/officeDocument/2006/relationships/chart" Target="../charts/chart11.xml"/><Relationship Id="rId3" Type="http://schemas.openxmlformats.org/officeDocument/2006/relationships/chart" Target="../charts/chart1.xml"/><Relationship Id="rId7" Type="http://schemas.openxmlformats.org/officeDocument/2006/relationships/chart" Target="../charts/chart5.xml"/><Relationship Id="rId12" Type="http://schemas.openxmlformats.org/officeDocument/2006/relationships/chart" Target="../charts/chart10.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chart" Target="../charts/chart4.xml"/><Relationship Id="rId11" Type="http://schemas.openxmlformats.org/officeDocument/2006/relationships/chart" Target="../charts/chart9.xml"/><Relationship Id="rId5" Type="http://schemas.openxmlformats.org/officeDocument/2006/relationships/chart" Target="../charts/chart3.xml"/><Relationship Id="rId10" Type="http://schemas.openxmlformats.org/officeDocument/2006/relationships/chart" Target="../charts/chart8.xml"/><Relationship Id="rId4" Type="http://schemas.openxmlformats.org/officeDocument/2006/relationships/chart" Target="../charts/chart2.xml"/><Relationship Id="rId9" Type="http://schemas.openxmlformats.org/officeDocument/2006/relationships/chart" Target="../charts/chart7.xml"/></Relationships>
</file>

<file path=ppt/slides/_rels/slide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chart" Target="../charts/chart15.xml"/><Relationship Id="rId5" Type="http://schemas.openxmlformats.org/officeDocument/2006/relationships/chart" Target="../charts/chart14.xml"/><Relationship Id="rId4" Type="http://schemas.openxmlformats.org/officeDocument/2006/relationships/chart" Target="../charts/chart13.xml"/></Relationships>
</file>

<file path=ppt/slides/_rels/slide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descr="Blue rectangle">
            <a:extLst>
              <a:ext uri="{FF2B5EF4-FFF2-40B4-BE49-F238E27FC236}">
                <a16:creationId xmlns:a16="http://schemas.microsoft.com/office/drawing/2014/main"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endParaRPr lang="en-US" dirty="0"/>
          </a:p>
        </p:txBody>
      </p:sp>
      <p:sp>
        <p:nvSpPr>
          <p:cNvPr id="4" name="object 3" descr="People with documents">
            <a:extLst>
              <a:ext uri="{FF2B5EF4-FFF2-40B4-BE49-F238E27FC236}">
                <a16:creationId xmlns:a16="http://schemas.microsoft.com/office/drawing/2014/main" id="{0CA2E80D-F3EC-4A5F-8E65-56FEA206EE0F}"/>
              </a:ext>
            </a:extLst>
          </p:cNvPr>
          <p:cNvSpPr/>
          <p:nvPr/>
        </p:nvSpPr>
        <p:spPr>
          <a:xfrm>
            <a:off x="127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1524000" y="2008518"/>
            <a:ext cx="9144000" cy="2128049"/>
          </a:xfrm>
        </p:spPr>
        <p:txBody>
          <a:bodyPr>
            <a:normAutofit/>
          </a:bodyPr>
          <a:lstStyle/>
          <a:p>
            <a:pPr>
              <a:lnSpc>
                <a:spcPct val="125000"/>
              </a:lnSpc>
            </a:pPr>
            <a:r>
              <a:rPr lang="en-US" sz="5000" dirty="0" smtClean="0">
                <a:solidFill>
                  <a:schemeClr val="bg1"/>
                </a:solidFill>
                <a:latin typeface="Gill Sans MT" panose="020B0502020104020203" pitchFamily="34" charset="0"/>
              </a:rPr>
              <a:t>CREATIVE THINKING</a:t>
            </a:r>
            <a:r>
              <a:rPr lang="en-US" sz="5000" dirty="0">
                <a:solidFill>
                  <a:schemeClr val="bg1"/>
                </a:solidFill>
                <a:latin typeface="Gill Sans MT" panose="020B0502020104020203" pitchFamily="34" charset="0"/>
              </a:rPr>
              <a:t/>
            </a:r>
            <a:br>
              <a:rPr lang="en-US" sz="5000" dirty="0">
                <a:solidFill>
                  <a:schemeClr val="bg1"/>
                </a:solidFill>
                <a:latin typeface="Gill Sans MT" panose="020B0502020104020203" pitchFamily="34" charset="0"/>
              </a:rPr>
            </a:br>
            <a:r>
              <a:rPr lang="en-US" sz="5000" dirty="0" smtClean="0">
                <a:latin typeface="Gill Sans MT" panose="020B0502020104020203" pitchFamily="34" charset="0"/>
              </a:rPr>
              <a:t>FINAL PRESENTATION</a:t>
            </a:r>
            <a:endParaRPr lang="en-US" sz="5000" dirty="0">
              <a:solidFill>
                <a:schemeClr val="bg1"/>
              </a:solidFill>
              <a:latin typeface="Gill Sans MT" panose="020B0502020104020203" pitchFamily="34" charset="0"/>
            </a:endParaRP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a:xfrm>
            <a:off x="4152000" y="4221162"/>
            <a:ext cx="3888000" cy="882001"/>
          </a:xfrm>
          <a:solidFill>
            <a:schemeClr val="accent2">
              <a:alpha val="90000"/>
            </a:schemeClr>
          </a:solidFill>
        </p:spPr>
        <p:txBody>
          <a:bodyPr anchor="ctr" anchorCtr="0">
            <a:normAutofit/>
          </a:bodyPr>
          <a:lstStyle/>
          <a:p>
            <a:r>
              <a:rPr lang="en-US" dirty="0" smtClean="0"/>
              <a:t>By:- Ali Latif</a:t>
            </a:r>
            <a:endParaRPr lang="en-US" sz="2500" b="1" i="1" spc="65" dirty="0">
              <a:solidFill>
                <a:schemeClr val="accent1"/>
              </a:solidFill>
              <a:latin typeface="Arial"/>
              <a:cs typeface="Arial"/>
            </a:endParaRPr>
          </a:p>
        </p:txBody>
      </p:sp>
      <p:sp>
        <p:nvSpPr>
          <p:cNvPr id="6" name="object 7" descr="Beige rectangle">
            <a:extLst>
              <a:ext uri="{FF2B5EF4-FFF2-40B4-BE49-F238E27FC236}">
                <a16:creationId xmlns:a16="http://schemas.microsoft.com/office/drawing/2014/main" id="{B36975AA-C62E-46BE-9382-E2CF56FDF817}"/>
              </a:ext>
            </a:extLst>
          </p:cNvPr>
          <p:cNvSpPr/>
          <p:nvPr/>
        </p:nvSpPr>
        <p:spPr>
          <a:xfrm>
            <a:off x="3108000" y="3229869"/>
            <a:ext cx="597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5537408-2125-4CE5-92A7-F7E0FCBA31D0}"/>
              </a:ext>
            </a:extLst>
          </p:cNvPr>
          <p:cNvSpPr txBox="1">
            <a:spLocks/>
          </p:cNvSpPr>
          <p:nvPr/>
        </p:nvSpPr>
        <p:spPr>
          <a:xfrm>
            <a:off x="-1" y="1341439"/>
            <a:ext cx="6348413" cy="3863607"/>
          </a:xfrm>
          <a:prstGeom prst="rect">
            <a:avLst/>
          </a:prstGeom>
          <a:solidFill>
            <a:schemeClr val="accent2"/>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100"/>
              </a:spcBef>
              <a:buFont typeface="Arial" panose="020B0604020202020204" pitchFamily="34" charset="0"/>
              <a:buNone/>
            </a:pPr>
            <a:r>
              <a:rPr lang="en-US" sz="2500" b="1" i="1" spc="60" dirty="0" smtClean="0">
                <a:solidFill>
                  <a:schemeClr val="bg2">
                    <a:lumMod val="20000"/>
                    <a:lumOff val="80000"/>
                    <a:alpha val="75000"/>
                  </a:schemeClr>
                </a:solidFill>
                <a:cs typeface="Arial"/>
              </a:rPr>
              <a:t>Ali Latif</a:t>
            </a:r>
            <a:endParaRPr lang="en-US" sz="2500" b="1" i="1" dirty="0">
              <a:solidFill>
                <a:schemeClr val="bg2">
                  <a:lumMod val="20000"/>
                  <a:lumOff val="80000"/>
                  <a:alpha val="75000"/>
                </a:schemeClr>
              </a:solidFill>
              <a:cs typeface="Arial"/>
            </a:endParaRPr>
          </a:p>
          <a:p>
            <a:pPr marL="0" marR="5080" indent="0">
              <a:buFont typeface="Arial" panose="020B0604020202020204" pitchFamily="34" charset="0"/>
              <a:buNone/>
            </a:pPr>
            <a:r>
              <a:rPr lang="en-US" sz="2500" b="1" i="1" spc="70" dirty="0">
                <a:solidFill>
                  <a:schemeClr val="bg2">
                    <a:lumMod val="20000"/>
                    <a:lumOff val="80000"/>
                    <a:alpha val="75000"/>
                  </a:schemeClr>
                </a:solidFill>
                <a:cs typeface="Arial"/>
              </a:rPr>
              <a:t>a</a:t>
            </a:r>
            <a:r>
              <a:rPr lang="en-US" sz="2500" b="1" i="1" spc="70" dirty="0" smtClean="0">
                <a:solidFill>
                  <a:schemeClr val="bg2">
                    <a:lumMod val="20000"/>
                    <a:lumOff val="80000"/>
                    <a:alpha val="75000"/>
                  </a:schemeClr>
                </a:solidFill>
                <a:cs typeface="Arial"/>
              </a:rPr>
              <a:t>li.latif@curemd.com</a:t>
            </a:r>
            <a:endParaRPr lang="en-US" sz="2500" b="1" i="1" spc="70" dirty="0">
              <a:solidFill>
                <a:schemeClr val="bg2">
                  <a:lumMod val="20000"/>
                  <a:lumOff val="80000"/>
                  <a:alpha val="75000"/>
                </a:schemeClr>
              </a:solidFill>
              <a:cs typeface="Arial"/>
            </a:endParaRPr>
          </a:p>
          <a:p>
            <a:pPr marL="0" indent="0">
              <a:lnSpc>
                <a:spcPct val="125000"/>
              </a:lnSpc>
              <a:buFont typeface="Arial" panose="020B0604020202020204" pitchFamily="34" charset="0"/>
              <a:buNone/>
            </a:pPr>
            <a:endParaRPr lang="en-US" sz="2500" b="1" dirty="0">
              <a:solidFill>
                <a:schemeClr val="bg2">
                  <a:alpha val="50000"/>
                </a:schemeClr>
              </a:solidFill>
            </a:endParaRPr>
          </a:p>
        </p:txBody>
      </p:sp>
      <p:sp>
        <p:nvSpPr>
          <p:cNvPr id="6" name="object 6" descr="Beige rectangle">
            <a:extLst>
              <a:ext uri="{FF2B5EF4-FFF2-40B4-BE49-F238E27FC236}">
                <a16:creationId xmlns:a16="http://schemas.microsoft.com/office/drawing/2014/main" id="{B0C70F64-F3E5-413B-AF4F-E15CE944B761}"/>
              </a:ext>
            </a:extLst>
          </p:cNvPr>
          <p:cNvSpPr/>
          <p:nvPr/>
        </p:nvSpPr>
        <p:spPr>
          <a:xfrm>
            <a:off x="931203" y="2894901"/>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pic>
        <p:nvPicPr>
          <p:cNvPr id="8" name="Graphic 7" descr="Person icon">
            <a:extLst>
              <a:ext uri="{FF2B5EF4-FFF2-40B4-BE49-F238E27FC236}">
                <a16:creationId xmlns:a16="http://schemas.microsoft.com/office/drawing/2014/main" id="{AC7339AD-1A2B-4702-8C29-5CFB6D1BBB53}"/>
              </a:ext>
            </a:extLst>
          </p:cNvPr>
          <p:cNvPicPr>
            <a:picLocks noChangeAspect="1"/>
          </p:cNvPicPr>
          <p:nvPr/>
        </p:nvPicPr>
        <p:blipFill>
          <a:blip r:embed="rId3">
            <a:extLst>
              <a:ext uri="{96DAC541-7B7A-43D3-8B79-37D633B846F1}">
                <asvg:svgBlip xmlns:asvg="http://schemas.microsoft.com/office/drawing/2016/SVG/main" xmlns="" r:embed="rId5"/>
              </a:ext>
            </a:extLst>
          </a:blip>
          <a:stretch>
            <a:fillRect/>
          </a:stretch>
        </p:blipFill>
        <p:spPr>
          <a:xfrm>
            <a:off x="935237" y="3470503"/>
            <a:ext cx="342900" cy="352425"/>
          </a:xfrm>
          <a:prstGeom prst="rect">
            <a:avLst/>
          </a:prstGeom>
        </p:spPr>
      </p:pic>
      <p:pic>
        <p:nvPicPr>
          <p:cNvPr id="9" name="Graphic 8" descr="Mail icon">
            <a:extLst>
              <a:ext uri="{FF2B5EF4-FFF2-40B4-BE49-F238E27FC236}">
                <a16:creationId xmlns:a16="http://schemas.microsoft.com/office/drawing/2014/main" id="{DE19364B-D5B6-43E8-B6E4-DC0094FA3CDC}"/>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935237" y="3965704"/>
            <a:ext cx="342900" cy="342900"/>
          </a:xfrm>
          <a:prstGeom prst="rect">
            <a:avLst/>
          </a:prstGeom>
        </p:spPr>
      </p:pic>
      <p:sp>
        <p:nvSpPr>
          <p:cNvPr id="2" name="Title 1">
            <a:extLst>
              <a:ext uri="{FF2B5EF4-FFF2-40B4-BE49-F238E27FC236}">
                <a16:creationId xmlns:a16="http://schemas.microsoft.com/office/drawing/2014/main" id="{1BD43A5E-77DF-44FD-800D-158434A3ABC6}"/>
              </a:ext>
            </a:extLst>
          </p:cNvPr>
          <p:cNvSpPr>
            <a:spLocks noGrp="1"/>
          </p:cNvSpPr>
          <p:nvPr>
            <p:ph type="title"/>
          </p:nvPr>
        </p:nvSpPr>
        <p:spPr>
          <a:xfrm>
            <a:off x="838200" y="1701559"/>
            <a:ext cx="4859215" cy="1325563"/>
          </a:xfrm>
        </p:spPr>
        <p:txBody>
          <a:bodyPr>
            <a:normAutofit/>
          </a:bodyPr>
          <a:lstStyle/>
          <a:p>
            <a:r>
              <a:rPr lang="en-US" sz="5000" dirty="0">
                <a:solidFill>
                  <a:schemeClr val="bg1"/>
                </a:solidFill>
              </a:rPr>
              <a:t>THANK YOU!</a:t>
            </a:r>
            <a:endParaRPr lang="en-US" sz="5000" dirty="0"/>
          </a:p>
        </p:txBody>
      </p:sp>
    </p:spTree>
    <p:extLst>
      <p:ext uri="{BB962C8B-B14F-4D97-AF65-F5344CB8AC3E}">
        <p14:creationId xmlns:p14="http://schemas.microsoft.com/office/powerpoint/2010/main" val="148695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8" y="365126"/>
            <a:ext cx="11473262" cy="627652"/>
          </a:xfrm>
        </p:spPr>
        <p:txBody>
          <a:bodyPr/>
          <a:lstStyle/>
          <a:p>
            <a:pPr algn="ctr"/>
            <a:r>
              <a:rPr lang="en-US" dirty="0" smtClean="0"/>
              <a:t>PRESENTED DATA</a:t>
            </a:r>
            <a:endParaRPr lang="en-US" dirty="0"/>
          </a:p>
        </p:txBody>
      </p:sp>
      <p:sp>
        <p:nvSpPr>
          <p:cNvPr id="3" name="Slide Number Placeholder 2"/>
          <p:cNvSpPr>
            <a:spLocks noGrp="1"/>
          </p:cNvSpPr>
          <p:nvPr>
            <p:ph type="sldNum" sz="quarter" idx="12"/>
          </p:nvPr>
        </p:nvSpPr>
        <p:spPr/>
        <p:txBody>
          <a:bodyPr/>
          <a:lstStyle/>
          <a:p>
            <a:fld id="{82EE24B5-652C-4DB5-B7C3-B5BBEC1280B1}" type="slidenum">
              <a:rPr lang="en-US" smtClean="0"/>
              <a:t>2</a:t>
            </a:fld>
            <a:endParaRPr lang="en-US" dirty="0"/>
          </a:p>
        </p:txBody>
      </p:sp>
      <p:pic>
        <p:nvPicPr>
          <p:cNvPr id="4" name="Content Placeholder 4">
            <a:extLst>
              <a:ext uri="{FF2B5EF4-FFF2-40B4-BE49-F238E27FC236}">
                <a16:creationId xmlns:a16="http://schemas.microsoft.com/office/drawing/2014/main" id="{75273856-F40B-43F4-85CB-A2CB7D414D58}"/>
              </a:ext>
            </a:extLst>
          </p:cNvPr>
          <p:cNvPicPr>
            <a:picLocks noGrp="1" noChangeAspect="1"/>
          </p:cNvPicPr>
          <p:nvPr/>
        </p:nvPicPr>
        <p:blipFill rotWithShape="1">
          <a:blip r:embed="rId2"/>
          <a:srcRect t="8254"/>
          <a:stretch/>
        </p:blipFill>
        <p:spPr>
          <a:xfrm>
            <a:off x="2738477" y="992778"/>
            <a:ext cx="6976303" cy="5547249"/>
          </a:xfrm>
          <a:prstGeom prst="rect">
            <a:avLst/>
          </a:prstGeom>
        </p:spPr>
      </p:pic>
    </p:spTree>
    <p:extLst>
      <p:ext uri="{BB962C8B-B14F-4D97-AF65-F5344CB8AC3E}">
        <p14:creationId xmlns:p14="http://schemas.microsoft.com/office/powerpoint/2010/main" val="295806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descr="Beige rectangle">
            <a:extLst>
              <a:ext uri="{FF2B5EF4-FFF2-40B4-BE49-F238E27FC236}">
                <a16:creationId xmlns:a16="http://schemas.microsoft.com/office/drawing/2014/main"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a:xfrm>
            <a:off x="316350" y="136526"/>
            <a:ext cx="5165558" cy="833856"/>
          </a:xfrm>
        </p:spPr>
        <p:txBody>
          <a:bodyPr/>
          <a:lstStyle/>
          <a:p>
            <a:r>
              <a:rPr lang="en-US" dirty="0" smtClean="0">
                <a:solidFill>
                  <a:schemeClr val="tx1"/>
                </a:solidFill>
                <a:latin typeface="Gill Sans MT" panose="020B0502020104020203" pitchFamily="34" charset="0"/>
              </a:rPr>
              <a:t>REQUIREMENTS</a:t>
            </a:r>
            <a:endParaRPr lang="en-US" dirty="0">
              <a:solidFill>
                <a:schemeClr val="tx1"/>
              </a:solidFill>
              <a:latin typeface="Gill Sans MT" panose="020B0502020104020203" pitchFamily="34" charset="0"/>
            </a:endParaRPr>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3</a:t>
            </a:fld>
            <a:endParaRPr lang="en-US" dirty="0"/>
          </a:p>
        </p:txBody>
      </p:sp>
      <p:sp>
        <p:nvSpPr>
          <p:cNvPr id="7" name="object 9" descr="Beige rectangle">
            <a:extLst>
              <a:ext uri="{FF2B5EF4-FFF2-40B4-BE49-F238E27FC236}">
                <a16:creationId xmlns:a16="http://schemas.microsoft.com/office/drawing/2014/main" id="{02C6628C-972C-4717-AAF3-D882B30F6658}"/>
              </a:ext>
            </a:extLst>
          </p:cNvPr>
          <p:cNvSpPr/>
          <p:nvPr/>
        </p:nvSpPr>
        <p:spPr>
          <a:xfrm>
            <a:off x="409520" y="962289"/>
            <a:ext cx="3404833" cy="45719"/>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a:xfrm>
            <a:off x="213577" y="1359001"/>
            <a:ext cx="7036309" cy="498954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i="1" dirty="0">
                <a:solidFill>
                  <a:schemeClr val="bg1">
                    <a:lumMod val="50000"/>
                  </a:schemeClr>
                </a:solidFill>
              </a:rPr>
              <a:t>Critique the chart in slide 1. Understanding that it shows the proportion of people using each platform and the proportion of those who switched from one to the other, explain why you think it’s not as effective as it could be. Provide at least three examples.</a:t>
            </a:r>
          </a:p>
          <a:p>
            <a:pPr algn="just"/>
            <a:r>
              <a:rPr lang="en-US" sz="2400" i="1" dirty="0">
                <a:solidFill>
                  <a:schemeClr val="bg1">
                    <a:lumMod val="50000"/>
                  </a:schemeClr>
                </a:solidFill>
              </a:rPr>
              <a:t>Sketch at least three alternative approaches to charting this data. Choose whatever context you want to highlight.</a:t>
            </a:r>
          </a:p>
          <a:p>
            <a:pPr algn="just"/>
            <a:r>
              <a:rPr lang="en-US" sz="2400" i="1" dirty="0">
                <a:solidFill>
                  <a:schemeClr val="bg1">
                    <a:lumMod val="50000"/>
                  </a:schemeClr>
                </a:solidFill>
              </a:rPr>
              <a:t>Make slides accordingly to present it to an audience approximately 50 people with diverse background (30 – 45 years professionals)</a:t>
            </a:r>
          </a:p>
          <a:p>
            <a:pPr algn="just"/>
            <a:r>
              <a:rPr lang="en-US" sz="2400" i="1" dirty="0">
                <a:solidFill>
                  <a:schemeClr val="bg1">
                    <a:lumMod val="50000"/>
                  </a:schemeClr>
                </a:solidFill>
              </a:rPr>
              <a:t>Time of presentation is 8 – 10 minutes</a:t>
            </a:r>
            <a:endParaRPr lang="en-US" sz="2400" i="1" spc="-25" dirty="0">
              <a:solidFill>
                <a:schemeClr val="bg1">
                  <a:lumMod val="50000"/>
                </a:schemeClr>
              </a:solidFill>
              <a:cs typeface="Arial"/>
            </a:endParaRPr>
          </a:p>
        </p:txBody>
      </p:sp>
    </p:spTree>
    <p:extLst>
      <p:ext uri="{BB962C8B-B14F-4D97-AF65-F5344CB8AC3E}">
        <p14:creationId xmlns:p14="http://schemas.microsoft.com/office/powerpoint/2010/main" val="1793949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Two men look at a plan">
            <a:extLst>
              <a:ext uri="{FF2B5EF4-FFF2-40B4-BE49-F238E27FC236}">
                <a16:creationId xmlns:a16="http://schemas.microsoft.com/office/drawing/2014/main" id="{97D2A81D-F7D1-4144-9EC5-03531DC5260D}"/>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912813" y="1"/>
            <a:ext cx="11277598" cy="6857999"/>
          </a:xfrm>
        </p:spPr>
      </p:pic>
      <p:sp>
        <p:nvSpPr>
          <p:cNvPr id="16" name="object 3" descr="Beige rectangle">
            <a:extLst>
              <a:ext uri="{FF2B5EF4-FFF2-40B4-BE49-F238E27FC236}">
                <a16:creationId xmlns:a16="http://schemas.microsoft.com/office/drawing/2014/main" id="{C6CF32E2-A869-4259-A659-5EEE6BDA3B59}"/>
              </a:ext>
            </a:extLst>
          </p:cNvPr>
          <p:cNvSpPr/>
          <p:nvPr/>
        </p:nvSpPr>
        <p:spPr>
          <a:xfrm>
            <a:off x="365760" y="0"/>
            <a:ext cx="4265383" cy="6858000"/>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14" name="Oval 13" descr="Beige oval">
            <a:extLst>
              <a:ext uri="{FF2B5EF4-FFF2-40B4-BE49-F238E27FC236}">
                <a16:creationId xmlns:a16="http://schemas.microsoft.com/office/drawing/2014/main" id="{B8809DE3-0F1D-442A-8935-B40AD580864B}"/>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bject 6" descr="Blue rectangle">
            <a:extLst>
              <a:ext uri="{FF2B5EF4-FFF2-40B4-BE49-F238E27FC236}">
                <a16:creationId xmlns:a16="http://schemas.microsoft.com/office/drawing/2014/main" id="{882E2F92-EB16-4B55-B49A-3C6AB7B2BF30}"/>
              </a:ext>
            </a:extLst>
          </p:cNvPr>
          <p:cNvSpPr/>
          <p:nvPr/>
        </p:nvSpPr>
        <p:spPr>
          <a:xfrm>
            <a:off x="636901" y="1123403"/>
            <a:ext cx="8507099" cy="4898392"/>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3" name="Title 2">
            <a:extLst>
              <a:ext uri="{FF2B5EF4-FFF2-40B4-BE49-F238E27FC236}">
                <a16:creationId xmlns:a16="http://schemas.microsoft.com/office/drawing/2014/main" id="{302303BC-9A39-470F-8733-A268BC16B299}"/>
              </a:ext>
            </a:extLst>
          </p:cNvPr>
          <p:cNvSpPr>
            <a:spLocks noGrp="1"/>
          </p:cNvSpPr>
          <p:nvPr>
            <p:ph type="title"/>
          </p:nvPr>
        </p:nvSpPr>
        <p:spPr>
          <a:xfrm>
            <a:off x="1288282" y="1306384"/>
            <a:ext cx="4770591" cy="672684"/>
          </a:xfrm>
        </p:spPr>
        <p:txBody>
          <a:bodyPr>
            <a:normAutofit/>
          </a:bodyPr>
          <a:lstStyle/>
          <a:p>
            <a:r>
              <a:rPr lang="en-US" sz="3000" dirty="0" smtClean="0">
                <a:solidFill>
                  <a:schemeClr val="bg1"/>
                </a:solidFill>
              </a:rPr>
              <a:t>Review</a:t>
            </a:r>
            <a:endParaRPr lang="en-US" sz="3000" dirty="0">
              <a:solidFill>
                <a:schemeClr val="bg1"/>
              </a:solidFill>
            </a:endParaRPr>
          </a:p>
        </p:txBody>
      </p:sp>
      <p:sp>
        <p:nvSpPr>
          <p:cNvPr id="4" name="Text Placeholder 3">
            <a:extLst>
              <a:ext uri="{FF2B5EF4-FFF2-40B4-BE49-F238E27FC236}">
                <a16:creationId xmlns:a16="http://schemas.microsoft.com/office/drawing/2014/main" id="{23C936ED-4D5A-4897-BFCD-65082B328E0D}"/>
              </a:ext>
            </a:extLst>
          </p:cNvPr>
          <p:cNvSpPr>
            <a:spLocks noGrp="1"/>
          </p:cNvSpPr>
          <p:nvPr>
            <p:ph type="body" sz="half" idx="2"/>
          </p:nvPr>
        </p:nvSpPr>
        <p:spPr>
          <a:xfrm>
            <a:off x="1981034" y="2031598"/>
            <a:ext cx="7162966" cy="1012045"/>
          </a:xfrm>
        </p:spPr>
        <p:txBody>
          <a:bodyPr>
            <a:normAutofit/>
          </a:bodyPr>
          <a:lstStyle/>
          <a:p>
            <a:pPr algn="just"/>
            <a:r>
              <a:rPr lang="en-US" i="1" dirty="0"/>
              <a:t>The given chart </a:t>
            </a:r>
            <a:r>
              <a:rPr lang="en-US" i="1" dirty="0" smtClean="0"/>
              <a:t>scrambles up a lot of information </a:t>
            </a:r>
            <a:r>
              <a:rPr lang="en-US" i="1" dirty="0"/>
              <a:t>regarding the </a:t>
            </a:r>
            <a:r>
              <a:rPr lang="en-US" i="1" dirty="0" smtClean="0"/>
              <a:t>usage of different </a:t>
            </a:r>
            <a:r>
              <a:rPr lang="en-US" i="1" dirty="0"/>
              <a:t>technology </a:t>
            </a:r>
            <a:r>
              <a:rPr lang="en-US" i="1" dirty="0" smtClean="0"/>
              <a:t>platforms for two years making it very hard to extract the required information.</a:t>
            </a:r>
            <a:endParaRPr lang="en-US" i="1" dirty="0"/>
          </a:p>
        </p:txBody>
      </p:sp>
      <p:sp>
        <p:nvSpPr>
          <p:cNvPr id="5" name="Slide Number Placeholder 4">
            <a:extLst>
              <a:ext uri="{FF2B5EF4-FFF2-40B4-BE49-F238E27FC236}">
                <a16:creationId xmlns:a16="http://schemas.microsoft.com/office/drawing/2014/main" id="{77C2D5CA-E2DA-4224-B2BC-C872D2EF6596}"/>
              </a:ext>
            </a:extLst>
          </p:cNvPr>
          <p:cNvSpPr>
            <a:spLocks noGrp="1"/>
          </p:cNvSpPr>
          <p:nvPr>
            <p:ph type="sldNum" sz="quarter" idx="12"/>
          </p:nvPr>
        </p:nvSpPr>
        <p:spPr/>
        <p:txBody>
          <a:bodyPr/>
          <a:lstStyle/>
          <a:p>
            <a:fld id="{82EE24B5-652C-4DB5-B7C3-B5BBEC1280B1}" type="slidenum">
              <a:rPr lang="en-US" smtClean="0"/>
              <a:t>4</a:t>
            </a:fld>
            <a:endParaRPr lang="en-US" dirty="0"/>
          </a:p>
        </p:txBody>
      </p:sp>
      <p:pic>
        <p:nvPicPr>
          <p:cNvPr id="28" name="Picture Placeholder 27" descr="Check icon">
            <a:extLst>
              <a:ext uri="{FF2B5EF4-FFF2-40B4-BE49-F238E27FC236}">
                <a16:creationId xmlns:a16="http://schemas.microsoft.com/office/drawing/2014/main" id="{3CDD98F8-113E-4FB2-A33D-039AFCD9C225}"/>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rcRect/>
          <a:stretch>
            <a:fillRect/>
          </a:stretch>
        </p:blipFill>
        <p:spPr>
          <a:xfrm>
            <a:off x="1248285" y="1950783"/>
            <a:ext cx="720000" cy="720000"/>
          </a:xfrm>
        </p:spPr>
      </p:pic>
      <p:pic>
        <p:nvPicPr>
          <p:cNvPr id="30" name="Picture Placeholder 29" descr="Check icon">
            <a:extLst>
              <a:ext uri="{FF2B5EF4-FFF2-40B4-BE49-F238E27FC236}">
                <a16:creationId xmlns:a16="http://schemas.microsoft.com/office/drawing/2014/main" id="{3CFFE792-5644-4DB8-9A25-D855F9B155E1}"/>
              </a:ext>
            </a:extLst>
          </p:cNvPr>
          <p:cNvPicPr>
            <a:picLocks noGrp="1" noChangeAspect="1"/>
          </p:cNvPicPr>
          <p:nvPr>
            <p:ph type="pic" sz="quarter" idx="22"/>
          </p:nvPr>
        </p:nvPicPr>
        <p:blipFill>
          <a:blip r:embed="rId4">
            <a:extLst>
              <a:ext uri="{28A0092B-C50C-407E-A947-70E740481C1C}">
                <a14:useLocalDpi xmlns:a14="http://schemas.microsoft.com/office/drawing/2010/main" val="0"/>
              </a:ext>
            </a:extLst>
          </a:blip>
          <a:srcRect/>
          <a:stretch>
            <a:fillRect/>
          </a:stretch>
        </p:blipFill>
        <p:spPr>
          <a:xfrm>
            <a:off x="1248285" y="2987382"/>
            <a:ext cx="720000" cy="719999"/>
          </a:xfrm>
        </p:spPr>
      </p:pic>
      <p:pic>
        <p:nvPicPr>
          <p:cNvPr id="32" name="Picture Placeholder 31" descr="Check icon">
            <a:extLst>
              <a:ext uri="{FF2B5EF4-FFF2-40B4-BE49-F238E27FC236}">
                <a16:creationId xmlns:a16="http://schemas.microsoft.com/office/drawing/2014/main" id="{A80E0D18-9ED0-4449-BE73-35CBF01D1A4D}"/>
              </a:ext>
            </a:extLst>
          </p:cNvPr>
          <p:cNvPicPr>
            <a:picLocks noGrp="1" noChangeAspect="1"/>
          </p:cNvPicPr>
          <p:nvPr>
            <p:ph type="pic" sz="quarter" idx="24"/>
          </p:nvPr>
        </p:nvPicPr>
        <p:blipFill>
          <a:blip r:embed="rId4">
            <a:extLst>
              <a:ext uri="{28A0092B-C50C-407E-A947-70E740481C1C}">
                <a14:useLocalDpi xmlns:a14="http://schemas.microsoft.com/office/drawing/2010/main" val="0"/>
              </a:ext>
            </a:extLst>
          </a:blip>
          <a:srcRect/>
          <a:stretch>
            <a:fillRect/>
          </a:stretch>
        </p:blipFill>
        <p:spPr>
          <a:xfrm>
            <a:off x="1248285" y="4128469"/>
            <a:ext cx="720000" cy="719999"/>
          </a:xfrm>
        </p:spPr>
      </p:pic>
      <p:sp>
        <p:nvSpPr>
          <p:cNvPr id="15" name="object 27" descr="Beige rectangle">
            <a:extLst>
              <a:ext uri="{FF2B5EF4-FFF2-40B4-BE49-F238E27FC236}">
                <a16:creationId xmlns:a16="http://schemas.microsoft.com/office/drawing/2014/main" id="{C5B67D68-F2A3-48A2-B2A0-C9DF8BA55D80}"/>
              </a:ext>
            </a:extLst>
          </p:cNvPr>
          <p:cNvSpPr/>
          <p:nvPr/>
        </p:nvSpPr>
        <p:spPr>
          <a:xfrm flipV="1">
            <a:off x="1381944" y="1781312"/>
            <a:ext cx="4032000" cy="7548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7" name="Text Placeholder 3">
            <a:extLst>
              <a:ext uri="{FF2B5EF4-FFF2-40B4-BE49-F238E27FC236}">
                <a16:creationId xmlns:a16="http://schemas.microsoft.com/office/drawing/2014/main" id="{23C936ED-4D5A-4897-BFCD-65082B328E0D}"/>
              </a:ext>
            </a:extLst>
          </p:cNvPr>
          <p:cNvSpPr txBox="1">
            <a:spLocks/>
          </p:cNvSpPr>
          <p:nvPr/>
        </p:nvSpPr>
        <p:spPr>
          <a:xfrm>
            <a:off x="1968285" y="3072693"/>
            <a:ext cx="7175715" cy="101204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2">
                    <a:lumMod val="20000"/>
                    <a:lumOff val="8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US" i="1" dirty="0" smtClean="0"/>
              <a:t>The chart shows up percentage change, percentage retained and percentage switch in the same picture making it difficult to analyze, compare and retain information.</a:t>
            </a:r>
            <a:endParaRPr lang="en-US" i="1" dirty="0"/>
          </a:p>
        </p:txBody>
      </p:sp>
      <p:sp>
        <p:nvSpPr>
          <p:cNvPr id="19" name="Text Placeholder 3">
            <a:extLst>
              <a:ext uri="{FF2B5EF4-FFF2-40B4-BE49-F238E27FC236}">
                <a16:creationId xmlns:a16="http://schemas.microsoft.com/office/drawing/2014/main" id="{23C936ED-4D5A-4897-BFCD-65082B328E0D}"/>
              </a:ext>
            </a:extLst>
          </p:cNvPr>
          <p:cNvSpPr txBox="1">
            <a:spLocks/>
          </p:cNvSpPr>
          <p:nvPr/>
        </p:nvSpPr>
        <p:spPr>
          <a:xfrm>
            <a:off x="1981033" y="4216349"/>
            <a:ext cx="7162967" cy="6781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2">
                    <a:lumMod val="20000"/>
                    <a:lumOff val="8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US" i="1" dirty="0" smtClean="0"/>
              <a:t>The relationship and trends between the percentage changes of the users is not clear.</a:t>
            </a:r>
            <a:endParaRPr lang="en-US" i="1" dirty="0"/>
          </a:p>
        </p:txBody>
      </p:sp>
      <p:pic>
        <p:nvPicPr>
          <p:cNvPr id="21" name="Picture Placeholder 31" descr="Check icon">
            <a:extLst>
              <a:ext uri="{FF2B5EF4-FFF2-40B4-BE49-F238E27FC236}">
                <a16:creationId xmlns:a16="http://schemas.microsoft.com/office/drawing/2014/main" id="{A80E0D18-9ED0-4449-BE73-35CBF01D1A4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1255883" y="4920640"/>
            <a:ext cx="720000" cy="719999"/>
          </a:xfrm>
          <a:prstGeom prst="rect">
            <a:avLst/>
          </a:prstGeom>
        </p:spPr>
      </p:pic>
      <p:sp>
        <p:nvSpPr>
          <p:cNvPr id="23" name="Text Placeholder 3">
            <a:extLst>
              <a:ext uri="{FF2B5EF4-FFF2-40B4-BE49-F238E27FC236}">
                <a16:creationId xmlns:a16="http://schemas.microsoft.com/office/drawing/2014/main" id="{23C936ED-4D5A-4897-BFCD-65082B328E0D}"/>
              </a:ext>
            </a:extLst>
          </p:cNvPr>
          <p:cNvSpPr txBox="1">
            <a:spLocks/>
          </p:cNvSpPr>
          <p:nvPr/>
        </p:nvSpPr>
        <p:spPr>
          <a:xfrm>
            <a:off x="1968285" y="4983624"/>
            <a:ext cx="7175715" cy="101204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2">
                    <a:lumMod val="20000"/>
                    <a:lumOff val="8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US" i="1" dirty="0" smtClean="0"/>
              <a:t>Some of the data is erroneous for example total percentage of switch in case of python sums up to 101% while </a:t>
            </a:r>
            <a:r>
              <a:rPr lang="en-US" i="1" dirty="0"/>
              <a:t>switch in case of </a:t>
            </a:r>
            <a:r>
              <a:rPr lang="en-US" i="1" dirty="0" smtClean="0"/>
              <a:t>both </a:t>
            </a:r>
            <a:r>
              <a:rPr lang="en-US" i="1" dirty="0"/>
              <a:t>sums up to </a:t>
            </a:r>
            <a:r>
              <a:rPr lang="en-US" i="1" dirty="0" smtClean="0"/>
              <a:t>99%.</a:t>
            </a:r>
            <a:endParaRPr lang="en-US" i="1" dirty="0"/>
          </a:p>
        </p:txBody>
      </p:sp>
    </p:spTree>
    <p:extLst>
      <p:ext uri="{BB962C8B-B14F-4D97-AF65-F5344CB8AC3E}">
        <p14:creationId xmlns:p14="http://schemas.microsoft.com/office/powerpoint/2010/main" val="282403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ontent Placeholder 11" descr="Chart">
            <a:extLst>
              <a:ext uri="{FF2B5EF4-FFF2-40B4-BE49-F238E27FC236}">
                <a16:creationId xmlns:a16="http://schemas.microsoft.com/office/drawing/2014/main" id="{4B8F47FF-84A1-4BFF-9183-1D0D75899671}"/>
              </a:ext>
            </a:extLst>
          </p:cNvPr>
          <p:cNvGraphicFramePr>
            <a:graphicFrameLocks/>
          </p:cNvGraphicFramePr>
          <p:nvPr>
            <p:extLst>
              <p:ext uri="{D42A27DB-BD31-4B8C-83A1-F6EECF244321}">
                <p14:modId xmlns:p14="http://schemas.microsoft.com/office/powerpoint/2010/main" val="2819302677"/>
              </p:ext>
            </p:extLst>
          </p:nvPr>
        </p:nvGraphicFramePr>
        <p:xfrm>
          <a:off x="7445507" y="2053173"/>
          <a:ext cx="1481012" cy="1161017"/>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a:lstStyle/>
          <a:p>
            <a:fld id="{82EE24B5-652C-4DB5-B7C3-B5BBEC1280B1}" type="slidenum">
              <a:rPr lang="en-US" smtClean="0"/>
              <a:t>5</a:t>
            </a:fld>
            <a:endParaRPr lang="en-US" dirty="0"/>
          </a:p>
        </p:txBody>
      </p:sp>
      <p:sp>
        <p:nvSpPr>
          <p:cNvPr id="3" name="Title 2">
            <a:extLst>
              <a:ext uri="{FF2B5EF4-FFF2-40B4-BE49-F238E27FC236}">
                <a16:creationId xmlns:a16="http://schemas.microsoft.com/office/drawing/2014/main" id="{6D5D9271-B659-4A45-8868-BAEC4EF7D1F1}"/>
              </a:ext>
            </a:extLst>
          </p:cNvPr>
          <p:cNvSpPr>
            <a:spLocks noGrp="1"/>
          </p:cNvSpPr>
          <p:nvPr>
            <p:ph type="title"/>
          </p:nvPr>
        </p:nvSpPr>
        <p:spPr>
          <a:xfrm>
            <a:off x="820410" y="361567"/>
            <a:ext cx="10515600" cy="1325563"/>
          </a:xfrm>
        </p:spPr>
        <p:txBody>
          <a:bodyPr>
            <a:normAutofit/>
          </a:bodyPr>
          <a:lstStyle/>
          <a:p>
            <a:r>
              <a:rPr lang="en-US" dirty="0" smtClean="0"/>
              <a:t>YEARLY COMPARISON</a:t>
            </a:r>
            <a:r>
              <a:rPr lang="en-US" dirty="0" smtClean="0"/>
              <a:t>: </a:t>
            </a:r>
            <a:r>
              <a:rPr lang="en-US" i="1" dirty="0" smtClean="0"/>
              <a:t>Percentage users</a:t>
            </a:r>
            <a:endParaRPr lang="en-US" i="1" dirty="0"/>
          </a:p>
        </p:txBody>
      </p:sp>
      <p:graphicFrame>
        <p:nvGraphicFramePr>
          <p:cNvPr id="27" name="Content Placeholder 26" descr="Chart">
            <a:extLst>
              <a:ext uri="{FF2B5EF4-FFF2-40B4-BE49-F238E27FC236}">
                <a16:creationId xmlns:a16="http://schemas.microsoft.com/office/drawing/2014/main" id="{8B7962D3-FAFD-4B86-A9C4-A868A9DF6045}"/>
              </a:ext>
            </a:extLst>
          </p:cNvPr>
          <p:cNvGraphicFramePr>
            <a:graphicFrameLocks noGrp="1"/>
          </p:cNvGraphicFramePr>
          <p:nvPr>
            <p:ph sz="half" idx="13"/>
            <p:extLst>
              <p:ext uri="{D42A27DB-BD31-4B8C-83A1-F6EECF244321}">
                <p14:modId xmlns:p14="http://schemas.microsoft.com/office/powerpoint/2010/main" val="3368832803"/>
              </p:ext>
            </p:extLst>
          </p:nvPr>
        </p:nvGraphicFramePr>
        <p:xfrm>
          <a:off x="643380" y="2053173"/>
          <a:ext cx="1316880" cy="116134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ontent Placeholder 11" descr="Chart">
            <a:extLst>
              <a:ext uri="{FF2B5EF4-FFF2-40B4-BE49-F238E27FC236}">
                <a16:creationId xmlns:a16="http://schemas.microsoft.com/office/drawing/2014/main" id="{B880674A-C407-4235-A8D0-4F3C148E035B}"/>
              </a:ext>
            </a:extLst>
          </p:cNvPr>
          <p:cNvGraphicFramePr>
            <a:graphicFrameLocks/>
          </p:cNvGraphicFramePr>
          <p:nvPr>
            <p:extLst>
              <p:ext uri="{D42A27DB-BD31-4B8C-83A1-F6EECF244321}">
                <p14:modId xmlns:p14="http://schemas.microsoft.com/office/powerpoint/2010/main" val="2293104480"/>
              </p:ext>
            </p:extLst>
          </p:nvPr>
        </p:nvGraphicFramePr>
        <p:xfrm>
          <a:off x="1930164" y="2053173"/>
          <a:ext cx="1481012" cy="116101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ontent Placeholder 11" descr="Chart">
            <a:extLst>
              <a:ext uri="{FF2B5EF4-FFF2-40B4-BE49-F238E27FC236}">
                <a16:creationId xmlns:a16="http://schemas.microsoft.com/office/drawing/2014/main" id="{4965B496-2DD8-4644-BD32-C792562A4A9B}"/>
              </a:ext>
            </a:extLst>
          </p:cNvPr>
          <p:cNvGraphicFramePr>
            <a:graphicFrameLocks/>
          </p:cNvGraphicFramePr>
          <p:nvPr>
            <p:extLst>
              <p:ext uri="{D42A27DB-BD31-4B8C-83A1-F6EECF244321}">
                <p14:modId xmlns:p14="http://schemas.microsoft.com/office/powerpoint/2010/main" val="1383607971"/>
              </p:ext>
            </p:extLst>
          </p:nvPr>
        </p:nvGraphicFramePr>
        <p:xfrm>
          <a:off x="3381080" y="2053173"/>
          <a:ext cx="1481012" cy="116101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ontent Placeholder 11" descr="Chart">
            <a:extLst>
              <a:ext uri="{FF2B5EF4-FFF2-40B4-BE49-F238E27FC236}">
                <a16:creationId xmlns:a16="http://schemas.microsoft.com/office/drawing/2014/main" id="{929A89A4-A764-4573-A43E-D883B54D5791}"/>
              </a:ext>
            </a:extLst>
          </p:cNvPr>
          <p:cNvGraphicFramePr>
            <a:graphicFrameLocks/>
          </p:cNvGraphicFramePr>
          <p:nvPr>
            <p:extLst>
              <p:ext uri="{D42A27DB-BD31-4B8C-83A1-F6EECF244321}">
                <p14:modId xmlns:p14="http://schemas.microsoft.com/office/powerpoint/2010/main" val="1905746357"/>
              </p:ext>
            </p:extLst>
          </p:nvPr>
        </p:nvGraphicFramePr>
        <p:xfrm>
          <a:off x="6164418" y="2053173"/>
          <a:ext cx="1481012" cy="116101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Content Placeholder 11" descr="Chart">
            <a:extLst>
              <a:ext uri="{FF2B5EF4-FFF2-40B4-BE49-F238E27FC236}">
                <a16:creationId xmlns:a16="http://schemas.microsoft.com/office/drawing/2014/main" id="{F8366091-405D-481E-B7F7-8B8F64FD1C87}"/>
              </a:ext>
            </a:extLst>
          </p:cNvPr>
          <p:cNvGraphicFramePr>
            <a:graphicFrameLocks/>
          </p:cNvGraphicFramePr>
          <p:nvPr>
            <p:extLst>
              <p:ext uri="{D42A27DB-BD31-4B8C-83A1-F6EECF244321}">
                <p14:modId xmlns:p14="http://schemas.microsoft.com/office/powerpoint/2010/main" val="430958670"/>
              </p:ext>
            </p:extLst>
          </p:nvPr>
        </p:nvGraphicFramePr>
        <p:xfrm>
          <a:off x="8635173" y="2053173"/>
          <a:ext cx="1481012" cy="1161017"/>
        </p:xfrm>
        <a:graphic>
          <a:graphicData uri="http://schemas.openxmlformats.org/drawingml/2006/chart">
            <c:chart xmlns:c="http://schemas.openxmlformats.org/drawingml/2006/chart" xmlns:r="http://schemas.openxmlformats.org/officeDocument/2006/relationships" r:id="rId8"/>
          </a:graphicData>
        </a:graphic>
      </p:graphicFrame>
      <p:sp>
        <p:nvSpPr>
          <p:cNvPr id="18" name="object 23">
            <a:extLst>
              <a:ext uri="{FF2B5EF4-FFF2-40B4-BE49-F238E27FC236}">
                <a16:creationId xmlns:a16="http://schemas.microsoft.com/office/drawing/2014/main" id="{04B2FD88-02F5-4328-AB03-EB8EC1A481F7}"/>
              </a:ext>
            </a:extLst>
          </p:cNvPr>
          <p:cNvSpPr txBox="1"/>
          <p:nvPr/>
        </p:nvSpPr>
        <p:spPr>
          <a:xfrm>
            <a:off x="6434348" y="3194337"/>
            <a:ext cx="901243" cy="228268"/>
          </a:xfrm>
          <a:prstGeom prst="rect">
            <a:avLst/>
          </a:prstGeom>
        </p:spPr>
        <p:txBody>
          <a:bodyPr vert="horz" wrap="square" lIns="0" tIns="12700" rIns="0" bIns="0" rtlCol="0">
            <a:spAutoFit/>
          </a:bodyPr>
          <a:lstStyle/>
          <a:p>
            <a:pPr marL="12700" algn="ctr">
              <a:lnSpc>
                <a:spcPct val="100000"/>
              </a:lnSpc>
              <a:spcBef>
                <a:spcPts val="100"/>
              </a:spcBef>
            </a:pPr>
            <a:r>
              <a:rPr lang="en-US" sz="1400" b="1" spc="-5" dirty="0" smtClean="0">
                <a:solidFill>
                  <a:schemeClr val="bg2">
                    <a:lumMod val="20000"/>
                    <a:lumOff val="80000"/>
                  </a:schemeClr>
                </a:solidFill>
                <a:cs typeface="Arial"/>
              </a:rPr>
              <a:t>Python</a:t>
            </a:r>
            <a:endParaRPr lang="en-US" sz="1400" b="1" dirty="0">
              <a:solidFill>
                <a:schemeClr val="bg2">
                  <a:lumMod val="20000"/>
                  <a:lumOff val="80000"/>
                </a:schemeClr>
              </a:solidFill>
              <a:cs typeface="Arial"/>
            </a:endParaRPr>
          </a:p>
        </p:txBody>
      </p:sp>
      <p:sp>
        <p:nvSpPr>
          <p:cNvPr id="19" name="object 24">
            <a:extLst>
              <a:ext uri="{FF2B5EF4-FFF2-40B4-BE49-F238E27FC236}">
                <a16:creationId xmlns:a16="http://schemas.microsoft.com/office/drawing/2014/main" id="{7A33CD89-F67A-4378-8AFD-C60011F6DBB4}"/>
              </a:ext>
            </a:extLst>
          </p:cNvPr>
          <p:cNvSpPr txBox="1"/>
          <p:nvPr/>
        </p:nvSpPr>
        <p:spPr>
          <a:xfrm>
            <a:off x="7771102" y="3194337"/>
            <a:ext cx="901241" cy="228268"/>
          </a:xfrm>
          <a:prstGeom prst="rect">
            <a:avLst/>
          </a:prstGeom>
        </p:spPr>
        <p:txBody>
          <a:bodyPr vert="horz" wrap="square" lIns="0" tIns="12700" rIns="0" bIns="0" rtlCol="0">
            <a:spAutoFit/>
          </a:bodyPr>
          <a:lstStyle/>
          <a:p>
            <a:pPr marL="12700" algn="ctr">
              <a:lnSpc>
                <a:spcPct val="100000"/>
              </a:lnSpc>
              <a:spcBef>
                <a:spcPts val="100"/>
              </a:spcBef>
            </a:pPr>
            <a:r>
              <a:rPr lang="en-US" sz="1400" b="1" spc="-5" dirty="0" smtClean="0">
                <a:solidFill>
                  <a:schemeClr val="bg2">
                    <a:lumMod val="20000"/>
                    <a:lumOff val="80000"/>
                  </a:schemeClr>
                </a:solidFill>
                <a:cs typeface="Arial"/>
              </a:rPr>
              <a:t>R</a:t>
            </a:r>
            <a:endParaRPr lang="en-US" sz="1400" b="1" dirty="0">
              <a:solidFill>
                <a:schemeClr val="bg2">
                  <a:lumMod val="20000"/>
                  <a:lumOff val="80000"/>
                </a:schemeClr>
              </a:solidFill>
              <a:cs typeface="Arial"/>
            </a:endParaRPr>
          </a:p>
        </p:txBody>
      </p:sp>
      <p:sp>
        <p:nvSpPr>
          <p:cNvPr id="23" name="object 23">
            <a:extLst>
              <a:ext uri="{FF2B5EF4-FFF2-40B4-BE49-F238E27FC236}">
                <a16:creationId xmlns:a16="http://schemas.microsoft.com/office/drawing/2014/main" id="{3689D36F-0E74-439C-8BF7-BE388B2B4545}"/>
              </a:ext>
            </a:extLst>
          </p:cNvPr>
          <p:cNvSpPr txBox="1"/>
          <p:nvPr/>
        </p:nvSpPr>
        <p:spPr>
          <a:xfrm>
            <a:off x="6452484" y="2506665"/>
            <a:ext cx="901247" cy="289823"/>
          </a:xfrm>
          <a:prstGeom prst="rect">
            <a:avLst/>
          </a:prstGeom>
        </p:spPr>
        <p:txBody>
          <a:bodyPr vert="horz" wrap="square" lIns="0" tIns="12700" rIns="0" bIns="0" rtlCol="0">
            <a:spAutoFit/>
          </a:bodyPr>
          <a:lstStyle/>
          <a:p>
            <a:pPr marL="12700" algn="ctr">
              <a:lnSpc>
                <a:spcPct val="100000"/>
              </a:lnSpc>
              <a:spcBef>
                <a:spcPts val="100"/>
              </a:spcBef>
            </a:pPr>
            <a:r>
              <a:rPr lang="en-US" spc="-5" dirty="0" smtClean="0">
                <a:solidFill>
                  <a:schemeClr val="accent1"/>
                </a:solidFill>
                <a:latin typeface="+mj-lt"/>
                <a:cs typeface="Arial"/>
              </a:rPr>
              <a:t>41%</a:t>
            </a:r>
            <a:endParaRPr lang="en-US" dirty="0">
              <a:solidFill>
                <a:schemeClr val="accent1"/>
              </a:solidFill>
              <a:latin typeface="+mj-lt"/>
              <a:cs typeface="Arial"/>
            </a:endParaRPr>
          </a:p>
        </p:txBody>
      </p:sp>
      <p:sp>
        <p:nvSpPr>
          <p:cNvPr id="24" name="object 24">
            <a:extLst>
              <a:ext uri="{FF2B5EF4-FFF2-40B4-BE49-F238E27FC236}">
                <a16:creationId xmlns:a16="http://schemas.microsoft.com/office/drawing/2014/main" id="{9396CD8C-7E7D-4CBC-AFB3-A4424860B64E}"/>
              </a:ext>
            </a:extLst>
          </p:cNvPr>
          <p:cNvSpPr txBox="1"/>
          <p:nvPr/>
        </p:nvSpPr>
        <p:spPr>
          <a:xfrm>
            <a:off x="9012405" y="2506665"/>
            <a:ext cx="729903" cy="289823"/>
          </a:xfrm>
          <a:prstGeom prst="rect">
            <a:avLst/>
          </a:prstGeom>
        </p:spPr>
        <p:txBody>
          <a:bodyPr vert="horz" wrap="square" lIns="0" tIns="12700" rIns="0" bIns="0" rtlCol="0">
            <a:spAutoFit/>
          </a:bodyPr>
          <a:lstStyle/>
          <a:p>
            <a:pPr marL="12700" algn="ctr">
              <a:lnSpc>
                <a:spcPct val="100000"/>
              </a:lnSpc>
              <a:spcBef>
                <a:spcPts val="100"/>
              </a:spcBef>
            </a:pPr>
            <a:r>
              <a:rPr lang="en-US" spc="-5" dirty="0" smtClean="0">
                <a:solidFill>
                  <a:schemeClr val="accent1"/>
                </a:solidFill>
                <a:latin typeface="+mj-lt"/>
                <a:cs typeface="Arial"/>
              </a:rPr>
              <a:t>12%</a:t>
            </a:r>
            <a:endParaRPr lang="en-US" dirty="0">
              <a:solidFill>
                <a:schemeClr val="accent1"/>
              </a:solidFill>
              <a:latin typeface="+mj-lt"/>
              <a:cs typeface="Arial"/>
            </a:endParaRPr>
          </a:p>
        </p:txBody>
      </p:sp>
      <p:sp>
        <p:nvSpPr>
          <p:cNvPr id="29" name="object 27" descr="Beige rectangle">
            <a:extLst>
              <a:ext uri="{FF2B5EF4-FFF2-40B4-BE49-F238E27FC236}">
                <a16:creationId xmlns:a16="http://schemas.microsoft.com/office/drawing/2014/main" id="{CE178D24-EC15-4677-8CE4-B6FAE887C7CE}"/>
              </a:ext>
            </a:extLst>
          </p:cNvPr>
          <p:cNvSpPr/>
          <p:nvPr/>
        </p:nvSpPr>
        <p:spPr>
          <a:xfrm>
            <a:off x="976913" y="1329710"/>
            <a:ext cx="2808000" cy="0"/>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graphicFrame>
        <p:nvGraphicFramePr>
          <p:cNvPr id="33" name="Content Placeholder 11" descr="Chart">
            <a:extLst>
              <a:ext uri="{FF2B5EF4-FFF2-40B4-BE49-F238E27FC236}">
                <a16:creationId xmlns:a16="http://schemas.microsoft.com/office/drawing/2014/main" id="{EE3F9CC5-DBA6-45F8-BEB5-9AABA54A807D}"/>
              </a:ext>
            </a:extLst>
          </p:cNvPr>
          <p:cNvGraphicFramePr>
            <a:graphicFrameLocks/>
          </p:cNvGraphicFramePr>
          <p:nvPr>
            <p:extLst>
              <p:ext uri="{D42A27DB-BD31-4B8C-83A1-F6EECF244321}">
                <p14:modId xmlns:p14="http://schemas.microsoft.com/office/powerpoint/2010/main" val="461572778"/>
              </p:ext>
            </p:extLst>
          </p:nvPr>
        </p:nvGraphicFramePr>
        <p:xfrm>
          <a:off x="9864020" y="2053173"/>
          <a:ext cx="1481012" cy="1161017"/>
        </p:xfrm>
        <a:graphic>
          <a:graphicData uri="http://schemas.openxmlformats.org/drawingml/2006/chart">
            <c:chart xmlns:c="http://schemas.openxmlformats.org/drawingml/2006/chart" xmlns:r="http://schemas.openxmlformats.org/officeDocument/2006/relationships" r:id="rId9"/>
          </a:graphicData>
        </a:graphic>
      </p:graphicFrame>
      <p:sp>
        <p:nvSpPr>
          <p:cNvPr id="34" name="object 22">
            <a:extLst>
              <a:ext uri="{FF2B5EF4-FFF2-40B4-BE49-F238E27FC236}">
                <a16:creationId xmlns:a16="http://schemas.microsoft.com/office/drawing/2014/main" id="{920F091D-CD6E-4913-9674-EB69EC3CF30D}"/>
              </a:ext>
            </a:extLst>
          </p:cNvPr>
          <p:cNvSpPr txBox="1"/>
          <p:nvPr/>
        </p:nvSpPr>
        <p:spPr>
          <a:xfrm>
            <a:off x="8941238" y="3194337"/>
            <a:ext cx="901242" cy="228268"/>
          </a:xfrm>
          <a:prstGeom prst="rect">
            <a:avLst/>
          </a:prstGeom>
        </p:spPr>
        <p:txBody>
          <a:bodyPr vert="horz" wrap="square" lIns="0" tIns="12700" rIns="0" bIns="0" rtlCol="0">
            <a:spAutoFit/>
          </a:bodyPr>
          <a:lstStyle/>
          <a:p>
            <a:pPr marL="12700" algn="ctr">
              <a:lnSpc>
                <a:spcPct val="100000"/>
              </a:lnSpc>
              <a:spcBef>
                <a:spcPts val="100"/>
              </a:spcBef>
            </a:pPr>
            <a:r>
              <a:rPr lang="en-US" sz="1400" b="1" dirty="0" smtClean="0">
                <a:solidFill>
                  <a:schemeClr val="bg2">
                    <a:lumMod val="20000"/>
                    <a:lumOff val="80000"/>
                  </a:schemeClr>
                </a:solidFill>
                <a:cs typeface="Arial"/>
              </a:rPr>
              <a:t>Both</a:t>
            </a:r>
            <a:endParaRPr lang="en-US" sz="1400" b="1" dirty="0">
              <a:solidFill>
                <a:schemeClr val="bg2">
                  <a:lumMod val="20000"/>
                  <a:lumOff val="80000"/>
                </a:schemeClr>
              </a:solidFill>
              <a:cs typeface="Arial"/>
            </a:endParaRPr>
          </a:p>
        </p:txBody>
      </p:sp>
      <p:sp>
        <p:nvSpPr>
          <p:cNvPr id="35" name="object 23">
            <a:extLst>
              <a:ext uri="{FF2B5EF4-FFF2-40B4-BE49-F238E27FC236}">
                <a16:creationId xmlns:a16="http://schemas.microsoft.com/office/drawing/2014/main" id="{43B84908-3B8B-4F2C-919C-2334EC97AF43}"/>
              </a:ext>
            </a:extLst>
          </p:cNvPr>
          <p:cNvSpPr txBox="1"/>
          <p:nvPr/>
        </p:nvSpPr>
        <p:spPr>
          <a:xfrm>
            <a:off x="10159520" y="3194337"/>
            <a:ext cx="901243" cy="228268"/>
          </a:xfrm>
          <a:prstGeom prst="rect">
            <a:avLst/>
          </a:prstGeom>
        </p:spPr>
        <p:txBody>
          <a:bodyPr vert="horz" wrap="square" lIns="0" tIns="12700" rIns="0" bIns="0" rtlCol="0">
            <a:spAutoFit/>
          </a:bodyPr>
          <a:lstStyle/>
          <a:p>
            <a:pPr marL="12700" algn="ctr">
              <a:lnSpc>
                <a:spcPct val="100000"/>
              </a:lnSpc>
              <a:spcBef>
                <a:spcPts val="100"/>
              </a:spcBef>
            </a:pPr>
            <a:r>
              <a:rPr lang="en-US" sz="1400" b="1" spc="-5" dirty="0" smtClean="0">
                <a:solidFill>
                  <a:schemeClr val="bg2">
                    <a:lumMod val="20000"/>
                    <a:lumOff val="80000"/>
                  </a:schemeClr>
                </a:solidFill>
                <a:cs typeface="Arial"/>
              </a:rPr>
              <a:t>Other</a:t>
            </a:r>
            <a:endParaRPr lang="en-US" sz="1400" b="1" dirty="0">
              <a:solidFill>
                <a:schemeClr val="bg2">
                  <a:lumMod val="20000"/>
                  <a:lumOff val="80000"/>
                </a:schemeClr>
              </a:solidFill>
              <a:cs typeface="Arial"/>
            </a:endParaRPr>
          </a:p>
        </p:txBody>
      </p:sp>
      <p:sp>
        <p:nvSpPr>
          <p:cNvPr id="36" name="object 22">
            <a:extLst>
              <a:ext uri="{FF2B5EF4-FFF2-40B4-BE49-F238E27FC236}">
                <a16:creationId xmlns:a16="http://schemas.microsoft.com/office/drawing/2014/main" id="{3E0CD13B-E1C5-4B1E-8D6F-830B20EB1901}"/>
              </a:ext>
            </a:extLst>
          </p:cNvPr>
          <p:cNvSpPr txBox="1"/>
          <p:nvPr/>
        </p:nvSpPr>
        <p:spPr>
          <a:xfrm>
            <a:off x="7836634" y="2506665"/>
            <a:ext cx="703609" cy="289823"/>
          </a:xfrm>
          <a:prstGeom prst="rect">
            <a:avLst/>
          </a:prstGeom>
        </p:spPr>
        <p:txBody>
          <a:bodyPr vert="horz" wrap="square" lIns="0" tIns="12700" rIns="0" bIns="0" rtlCol="0">
            <a:spAutoFit/>
          </a:bodyPr>
          <a:lstStyle/>
          <a:p>
            <a:pPr marL="12700" algn="ctr">
              <a:lnSpc>
                <a:spcPct val="100000"/>
              </a:lnSpc>
              <a:spcBef>
                <a:spcPts val="100"/>
              </a:spcBef>
            </a:pPr>
            <a:r>
              <a:rPr lang="en-US" dirty="0" smtClean="0">
                <a:solidFill>
                  <a:schemeClr val="accent1"/>
                </a:solidFill>
                <a:latin typeface="+mj-lt"/>
                <a:cs typeface="Arial"/>
              </a:rPr>
              <a:t>36%</a:t>
            </a:r>
            <a:endParaRPr lang="en-US" dirty="0">
              <a:solidFill>
                <a:schemeClr val="accent1"/>
              </a:solidFill>
              <a:latin typeface="+mj-lt"/>
              <a:cs typeface="Arial"/>
            </a:endParaRPr>
          </a:p>
        </p:txBody>
      </p:sp>
      <p:sp>
        <p:nvSpPr>
          <p:cNvPr id="37" name="object 23">
            <a:extLst>
              <a:ext uri="{FF2B5EF4-FFF2-40B4-BE49-F238E27FC236}">
                <a16:creationId xmlns:a16="http://schemas.microsoft.com/office/drawing/2014/main" id="{67128195-4722-4370-9902-03BB1E8A9491}"/>
              </a:ext>
            </a:extLst>
          </p:cNvPr>
          <p:cNvSpPr txBox="1"/>
          <p:nvPr/>
        </p:nvSpPr>
        <p:spPr>
          <a:xfrm>
            <a:off x="10159520" y="2506665"/>
            <a:ext cx="901247" cy="289823"/>
          </a:xfrm>
          <a:prstGeom prst="rect">
            <a:avLst/>
          </a:prstGeom>
        </p:spPr>
        <p:txBody>
          <a:bodyPr vert="horz" wrap="square" lIns="0" tIns="12700" rIns="0" bIns="0" rtlCol="0">
            <a:spAutoFit/>
          </a:bodyPr>
          <a:lstStyle/>
          <a:p>
            <a:pPr marL="12700" algn="ctr">
              <a:lnSpc>
                <a:spcPct val="100000"/>
              </a:lnSpc>
              <a:spcBef>
                <a:spcPts val="100"/>
              </a:spcBef>
            </a:pPr>
            <a:r>
              <a:rPr lang="en-US" spc="-5" dirty="0" smtClean="0">
                <a:solidFill>
                  <a:schemeClr val="accent1"/>
                </a:solidFill>
                <a:latin typeface="+mj-lt"/>
                <a:cs typeface="Arial"/>
              </a:rPr>
              <a:t>11%</a:t>
            </a:r>
            <a:endParaRPr lang="en-US" dirty="0">
              <a:solidFill>
                <a:schemeClr val="accent1"/>
              </a:solidFill>
              <a:latin typeface="+mj-lt"/>
              <a:cs typeface="Arial"/>
            </a:endParaRPr>
          </a:p>
        </p:txBody>
      </p:sp>
      <p:sp>
        <p:nvSpPr>
          <p:cNvPr id="38" name="Text Placeholder 3">
            <a:extLst>
              <a:ext uri="{FF2B5EF4-FFF2-40B4-BE49-F238E27FC236}">
                <a16:creationId xmlns:a16="http://schemas.microsoft.com/office/drawing/2014/main" id="{3AAF2546-6871-494C-A126-C625BBE3261B}"/>
              </a:ext>
            </a:extLst>
          </p:cNvPr>
          <p:cNvSpPr txBox="1">
            <a:spLocks/>
          </p:cNvSpPr>
          <p:nvPr/>
        </p:nvSpPr>
        <p:spPr>
          <a:xfrm>
            <a:off x="456739" y="1743197"/>
            <a:ext cx="4152244" cy="34544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smtClean="0">
                <a:solidFill>
                  <a:schemeClr val="bg1"/>
                </a:solidFill>
              </a:rPr>
              <a:t>2016</a:t>
            </a:r>
            <a:endParaRPr lang="en-US" b="1" dirty="0">
              <a:solidFill>
                <a:schemeClr val="bg1"/>
              </a:solidFill>
            </a:endParaRPr>
          </a:p>
        </p:txBody>
      </p:sp>
      <p:sp>
        <p:nvSpPr>
          <p:cNvPr id="39" name="Text Placeholder 3">
            <a:extLst>
              <a:ext uri="{FF2B5EF4-FFF2-40B4-BE49-F238E27FC236}">
                <a16:creationId xmlns:a16="http://schemas.microsoft.com/office/drawing/2014/main" id="{80184BDF-DE58-4622-9C1E-1F326A76743E}"/>
              </a:ext>
            </a:extLst>
          </p:cNvPr>
          <p:cNvSpPr txBox="1">
            <a:spLocks/>
          </p:cNvSpPr>
          <p:nvPr/>
        </p:nvSpPr>
        <p:spPr>
          <a:xfrm>
            <a:off x="6452484" y="1743197"/>
            <a:ext cx="4252028" cy="3454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chemeClr val="bg1"/>
                </a:solidFill>
              </a:rPr>
              <a:t>2</a:t>
            </a:r>
            <a:r>
              <a:rPr lang="en-US" sz="2000" b="1" dirty="0" smtClean="0">
                <a:solidFill>
                  <a:schemeClr val="bg1"/>
                </a:solidFill>
              </a:rPr>
              <a:t>017</a:t>
            </a:r>
            <a:endParaRPr lang="en-US" sz="2000" b="1" dirty="0">
              <a:solidFill>
                <a:schemeClr val="bg1"/>
              </a:solidFill>
            </a:endParaRPr>
          </a:p>
        </p:txBody>
      </p:sp>
      <p:cxnSp>
        <p:nvCxnSpPr>
          <p:cNvPr id="6" name="Straight Connector 5" descr="Line">
            <a:extLst>
              <a:ext uri="{FF2B5EF4-FFF2-40B4-BE49-F238E27FC236}">
                <a16:creationId xmlns:a16="http://schemas.microsoft.com/office/drawing/2014/main" id="{5C0E71B8-1D2B-4965-B2E2-9D9AD54201BD}"/>
              </a:ext>
            </a:extLst>
          </p:cNvPr>
          <p:cNvCxnSpPr>
            <a:cxnSpLocks/>
          </p:cNvCxnSpPr>
          <p:nvPr/>
        </p:nvCxnSpPr>
        <p:spPr>
          <a:xfrm>
            <a:off x="5728224" y="1805486"/>
            <a:ext cx="0" cy="1763713"/>
          </a:xfrm>
          <a:prstGeom prst="line">
            <a:avLst/>
          </a:prstGeom>
          <a:ln w="3175">
            <a:solidFill>
              <a:schemeClr val="bg2">
                <a:lumMod val="20000"/>
                <a:lumOff val="80000"/>
                <a:alpha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0" name="Content Placeholder 11" descr="Chart">
            <a:extLst>
              <a:ext uri="{FF2B5EF4-FFF2-40B4-BE49-F238E27FC236}">
                <a16:creationId xmlns:a16="http://schemas.microsoft.com/office/drawing/2014/main" id="{4B8F47FF-84A1-4BFF-9183-1D0D75899671}"/>
              </a:ext>
            </a:extLst>
          </p:cNvPr>
          <p:cNvGraphicFramePr>
            <a:graphicFrameLocks/>
          </p:cNvGraphicFramePr>
          <p:nvPr>
            <p:extLst>
              <p:ext uri="{D42A27DB-BD31-4B8C-83A1-F6EECF244321}">
                <p14:modId xmlns:p14="http://schemas.microsoft.com/office/powerpoint/2010/main" val="3654975189"/>
              </p:ext>
            </p:extLst>
          </p:nvPr>
        </p:nvGraphicFramePr>
        <p:xfrm>
          <a:off x="1449762" y="2088637"/>
          <a:ext cx="1481012" cy="1161017"/>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31" name="Content Placeholder 11" descr="Chart">
            <a:extLst>
              <a:ext uri="{FF2B5EF4-FFF2-40B4-BE49-F238E27FC236}">
                <a16:creationId xmlns:a16="http://schemas.microsoft.com/office/drawing/2014/main" id="{929A89A4-A764-4573-A43E-D883B54D5791}"/>
              </a:ext>
            </a:extLst>
          </p:cNvPr>
          <p:cNvGraphicFramePr>
            <a:graphicFrameLocks/>
          </p:cNvGraphicFramePr>
          <p:nvPr>
            <p:extLst>
              <p:ext uri="{D42A27DB-BD31-4B8C-83A1-F6EECF244321}">
                <p14:modId xmlns:p14="http://schemas.microsoft.com/office/powerpoint/2010/main" val="238188046"/>
              </p:ext>
            </p:extLst>
          </p:nvPr>
        </p:nvGraphicFramePr>
        <p:xfrm>
          <a:off x="168673" y="2088637"/>
          <a:ext cx="1481012" cy="1161017"/>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40" name="Content Placeholder 11" descr="Chart">
            <a:extLst>
              <a:ext uri="{FF2B5EF4-FFF2-40B4-BE49-F238E27FC236}">
                <a16:creationId xmlns:a16="http://schemas.microsoft.com/office/drawing/2014/main" id="{F8366091-405D-481E-B7F7-8B8F64FD1C87}"/>
              </a:ext>
            </a:extLst>
          </p:cNvPr>
          <p:cNvGraphicFramePr>
            <a:graphicFrameLocks/>
          </p:cNvGraphicFramePr>
          <p:nvPr>
            <p:extLst>
              <p:ext uri="{D42A27DB-BD31-4B8C-83A1-F6EECF244321}">
                <p14:modId xmlns:p14="http://schemas.microsoft.com/office/powerpoint/2010/main" val="3411354235"/>
              </p:ext>
            </p:extLst>
          </p:nvPr>
        </p:nvGraphicFramePr>
        <p:xfrm>
          <a:off x="2639428" y="2088637"/>
          <a:ext cx="1481012" cy="1161017"/>
        </p:xfrm>
        <a:graphic>
          <a:graphicData uri="http://schemas.openxmlformats.org/drawingml/2006/chart">
            <c:chart xmlns:c="http://schemas.openxmlformats.org/drawingml/2006/chart" xmlns:r="http://schemas.openxmlformats.org/officeDocument/2006/relationships" r:id="rId12"/>
          </a:graphicData>
        </a:graphic>
      </p:graphicFrame>
      <p:sp>
        <p:nvSpPr>
          <p:cNvPr id="41" name="object 23">
            <a:extLst>
              <a:ext uri="{FF2B5EF4-FFF2-40B4-BE49-F238E27FC236}">
                <a16:creationId xmlns:a16="http://schemas.microsoft.com/office/drawing/2014/main" id="{04B2FD88-02F5-4328-AB03-EB8EC1A481F7}"/>
              </a:ext>
            </a:extLst>
          </p:cNvPr>
          <p:cNvSpPr txBox="1"/>
          <p:nvPr/>
        </p:nvSpPr>
        <p:spPr>
          <a:xfrm>
            <a:off x="438603" y="3229801"/>
            <a:ext cx="901243" cy="228268"/>
          </a:xfrm>
          <a:prstGeom prst="rect">
            <a:avLst/>
          </a:prstGeom>
        </p:spPr>
        <p:txBody>
          <a:bodyPr vert="horz" wrap="square" lIns="0" tIns="12700" rIns="0" bIns="0" rtlCol="0">
            <a:spAutoFit/>
          </a:bodyPr>
          <a:lstStyle/>
          <a:p>
            <a:pPr marL="12700" algn="ctr">
              <a:lnSpc>
                <a:spcPct val="100000"/>
              </a:lnSpc>
              <a:spcBef>
                <a:spcPts val="100"/>
              </a:spcBef>
            </a:pPr>
            <a:r>
              <a:rPr lang="en-US" sz="1400" b="1" spc="-5" dirty="0" smtClean="0">
                <a:solidFill>
                  <a:schemeClr val="bg2">
                    <a:lumMod val="20000"/>
                    <a:lumOff val="80000"/>
                  </a:schemeClr>
                </a:solidFill>
                <a:cs typeface="Arial"/>
              </a:rPr>
              <a:t>Python</a:t>
            </a:r>
            <a:endParaRPr lang="en-US" sz="1400" b="1" dirty="0">
              <a:solidFill>
                <a:schemeClr val="bg2">
                  <a:lumMod val="20000"/>
                  <a:lumOff val="80000"/>
                </a:schemeClr>
              </a:solidFill>
              <a:cs typeface="Arial"/>
            </a:endParaRPr>
          </a:p>
        </p:txBody>
      </p:sp>
      <p:sp>
        <p:nvSpPr>
          <p:cNvPr id="42" name="object 24">
            <a:extLst>
              <a:ext uri="{FF2B5EF4-FFF2-40B4-BE49-F238E27FC236}">
                <a16:creationId xmlns:a16="http://schemas.microsoft.com/office/drawing/2014/main" id="{7A33CD89-F67A-4378-8AFD-C60011F6DBB4}"/>
              </a:ext>
            </a:extLst>
          </p:cNvPr>
          <p:cNvSpPr txBox="1"/>
          <p:nvPr/>
        </p:nvSpPr>
        <p:spPr>
          <a:xfrm>
            <a:off x="1775357" y="3229801"/>
            <a:ext cx="901241" cy="228268"/>
          </a:xfrm>
          <a:prstGeom prst="rect">
            <a:avLst/>
          </a:prstGeom>
        </p:spPr>
        <p:txBody>
          <a:bodyPr vert="horz" wrap="square" lIns="0" tIns="12700" rIns="0" bIns="0" rtlCol="0">
            <a:spAutoFit/>
          </a:bodyPr>
          <a:lstStyle/>
          <a:p>
            <a:pPr marL="12700" algn="ctr">
              <a:lnSpc>
                <a:spcPct val="100000"/>
              </a:lnSpc>
              <a:spcBef>
                <a:spcPts val="100"/>
              </a:spcBef>
            </a:pPr>
            <a:r>
              <a:rPr lang="en-US" sz="1400" b="1" spc="-5" dirty="0" smtClean="0">
                <a:solidFill>
                  <a:schemeClr val="bg2">
                    <a:lumMod val="20000"/>
                    <a:lumOff val="80000"/>
                  </a:schemeClr>
                </a:solidFill>
                <a:cs typeface="Arial"/>
              </a:rPr>
              <a:t>R</a:t>
            </a:r>
            <a:endParaRPr lang="en-US" sz="1400" b="1" dirty="0">
              <a:solidFill>
                <a:schemeClr val="bg2">
                  <a:lumMod val="20000"/>
                  <a:lumOff val="80000"/>
                </a:schemeClr>
              </a:solidFill>
              <a:cs typeface="Arial"/>
            </a:endParaRPr>
          </a:p>
        </p:txBody>
      </p:sp>
      <p:sp>
        <p:nvSpPr>
          <p:cNvPr id="43" name="object 23">
            <a:extLst>
              <a:ext uri="{FF2B5EF4-FFF2-40B4-BE49-F238E27FC236}">
                <a16:creationId xmlns:a16="http://schemas.microsoft.com/office/drawing/2014/main" id="{3689D36F-0E74-439C-8BF7-BE388B2B4545}"/>
              </a:ext>
            </a:extLst>
          </p:cNvPr>
          <p:cNvSpPr txBox="1"/>
          <p:nvPr/>
        </p:nvSpPr>
        <p:spPr>
          <a:xfrm>
            <a:off x="456739" y="2542129"/>
            <a:ext cx="901247" cy="289823"/>
          </a:xfrm>
          <a:prstGeom prst="rect">
            <a:avLst/>
          </a:prstGeom>
        </p:spPr>
        <p:txBody>
          <a:bodyPr vert="horz" wrap="square" lIns="0" tIns="12700" rIns="0" bIns="0" rtlCol="0">
            <a:spAutoFit/>
          </a:bodyPr>
          <a:lstStyle/>
          <a:p>
            <a:pPr marL="12700" algn="ctr">
              <a:lnSpc>
                <a:spcPct val="100000"/>
              </a:lnSpc>
              <a:spcBef>
                <a:spcPts val="100"/>
              </a:spcBef>
            </a:pPr>
            <a:r>
              <a:rPr lang="en-US" spc="-5" dirty="0" smtClean="0">
                <a:solidFill>
                  <a:schemeClr val="accent1"/>
                </a:solidFill>
                <a:latin typeface="+mj-lt"/>
                <a:cs typeface="Arial"/>
              </a:rPr>
              <a:t>34%</a:t>
            </a:r>
            <a:endParaRPr lang="en-US" dirty="0">
              <a:solidFill>
                <a:schemeClr val="accent1"/>
              </a:solidFill>
              <a:latin typeface="+mj-lt"/>
              <a:cs typeface="Arial"/>
            </a:endParaRPr>
          </a:p>
        </p:txBody>
      </p:sp>
      <p:sp>
        <p:nvSpPr>
          <p:cNvPr id="44" name="object 24">
            <a:extLst>
              <a:ext uri="{FF2B5EF4-FFF2-40B4-BE49-F238E27FC236}">
                <a16:creationId xmlns:a16="http://schemas.microsoft.com/office/drawing/2014/main" id="{9396CD8C-7E7D-4CBC-AFB3-A4424860B64E}"/>
              </a:ext>
            </a:extLst>
          </p:cNvPr>
          <p:cNvSpPr txBox="1"/>
          <p:nvPr/>
        </p:nvSpPr>
        <p:spPr>
          <a:xfrm>
            <a:off x="3016660" y="2542129"/>
            <a:ext cx="729903" cy="289823"/>
          </a:xfrm>
          <a:prstGeom prst="rect">
            <a:avLst/>
          </a:prstGeom>
        </p:spPr>
        <p:txBody>
          <a:bodyPr vert="horz" wrap="square" lIns="0" tIns="12700" rIns="0" bIns="0" rtlCol="0">
            <a:spAutoFit/>
          </a:bodyPr>
          <a:lstStyle/>
          <a:p>
            <a:pPr marL="12700" algn="ctr">
              <a:lnSpc>
                <a:spcPct val="100000"/>
              </a:lnSpc>
              <a:spcBef>
                <a:spcPts val="100"/>
              </a:spcBef>
            </a:pPr>
            <a:r>
              <a:rPr lang="en-US" spc="-5" dirty="0" smtClean="0">
                <a:solidFill>
                  <a:schemeClr val="accent1"/>
                </a:solidFill>
                <a:latin typeface="+mj-lt"/>
                <a:cs typeface="Arial"/>
              </a:rPr>
              <a:t>8%</a:t>
            </a:r>
            <a:endParaRPr lang="en-US" dirty="0">
              <a:solidFill>
                <a:schemeClr val="accent1"/>
              </a:solidFill>
              <a:latin typeface="+mj-lt"/>
              <a:cs typeface="Arial"/>
            </a:endParaRPr>
          </a:p>
        </p:txBody>
      </p:sp>
      <p:graphicFrame>
        <p:nvGraphicFramePr>
          <p:cNvPr id="45" name="Content Placeholder 11" descr="Chart">
            <a:extLst>
              <a:ext uri="{FF2B5EF4-FFF2-40B4-BE49-F238E27FC236}">
                <a16:creationId xmlns:a16="http://schemas.microsoft.com/office/drawing/2014/main" id="{EE3F9CC5-DBA6-45F8-BEB5-9AABA54A807D}"/>
              </a:ext>
            </a:extLst>
          </p:cNvPr>
          <p:cNvGraphicFramePr>
            <a:graphicFrameLocks/>
          </p:cNvGraphicFramePr>
          <p:nvPr>
            <p:extLst>
              <p:ext uri="{D42A27DB-BD31-4B8C-83A1-F6EECF244321}">
                <p14:modId xmlns:p14="http://schemas.microsoft.com/office/powerpoint/2010/main" val="1158574421"/>
              </p:ext>
            </p:extLst>
          </p:nvPr>
        </p:nvGraphicFramePr>
        <p:xfrm>
          <a:off x="3868275" y="2088637"/>
          <a:ext cx="1481012" cy="1161017"/>
        </p:xfrm>
        <a:graphic>
          <a:graphicData uri="http://schemas.openxmlformats.org/drawingml/2006/chart">
            <c:chart xmlns:c="http://schemas.openxmlformats.org/drawingml/2006/chart" xmlns:r="http://schemas.openxmlformats.org/officeDocument/2006/relationships" r:id="rId13"/>
          </a:graphicData>
        </a:graphic>
      </p:graphicFrame>
      <p:sp>
        <p:nvSpPr>
          <p:cNvPr id="46" name="object 22">
            <a:extLst>
              <a:ext uri="{FF2B5EF4-FFF2-40B4-BE49-F238E27FC236}">
                <a16:creationId xmlns:a16="http://schemas.microsoft.com/office/drawing/2014/main" id="{920F091D-CD6E-4913-9674-EB69EC3CF30D}"/>
              </a:ext>
            </a:extLst>
          </p:cNvPr>
          <p:cNvSpPr txBox="1"/>
          <p:nvPr/>
        </p:nvSpPr>
        <p:spPr>
          <a:xfrm>
            <a:off x="2945493" y="3229801"/>
            <a:ext cx="901242" cy="228268"/>
          </a:xfrm>
          <a:prstGeom prst="rect">
            <a:avLst/>
          </a:prstGeom>
        </p:spPr>
        <p:txBody>
          <a:bodyPr vert="horz" wrap="square" lIns="0" tIns="12700" rIns="0" bIns="0" rtlCol="0">
            <a:spAutoFit/>
          </a:bodyPr>
          <a:lstStyle/>
          <a:p>
            <a:pPr marL="12700" algn="ctr">
              <a:lnSpc>
                <a:spcPct val="100000"/>
              </a:lnSpc>
              <a:spcBef>
                <a:spcPts val="100"/>
              </a:spcBef>
            </a:pPr>
            <a:r>
              <a:rPr lang="en-US" sz="1400" b="1" dirty="0" smtClean="0">
                <a:solidFill>
                  <a:schemeClr val="bg2">
                    <a:lumMod val="20000"/>
                    <a:lumOff val="80000"/>
                  </a:schemeClr>
                </a:solidFill>
                <a:cs typeface="Arial"/>
              </a:rPr>
              <a:t>Both</a:t>
            </a:r>
            <a:endParaRPr lang="en-US" sz="1400" b="1" dirty="0">
              <a:solidFill>
                <a:schemeClr val="bg2">
                  <a:lumMod val="20000"/>
                  <a:lumOff val="80000"/>
                </a:schemeClr>
              </a:solidFill>
              <a:cs typeface="Arial"/>
            </a:endParaRPr>
          </a:p>
        </p:txBody>
      </p:sp>
      <p:sp>
        <p:nvSpPr>
          <p:cNvPr id="47" name="object 23">
            <a:extLst>
              <a:ext uri="{FF2B5EF4-FFF2-40B4-BE49-F238E27FC236}">
                <a16:creationId xmlns:a16="http://schemas.microsoft.com/office/drawing/2014/main" id="{43B84908-3B8B-4F2C-919C-2334EC97AF43}"/>
              </a:ext>
            </a:extLst>
          </p:cNvPr>
          <p:cNvSpPr txBox="1"/>
          <p:nvPr/>
        </p:nvSpPr>
        <p:spPr>
          <a:xfrm>
            <a:off x="4163775" y="3229801"/>
            <a:ext cx="901243" cy="228268"/>
          </a:xfrm>
          <a:prstGeom prst="rect">
            <a:avLst/>
          </a:prstGeom>
        </p:spPr>
        <p:txBody>
          <a:bodyPr vert="horz" wrap="square" lIns="0" tIns="12700" rIns="0" bIns="0" rtlCol="0">
            <a:spAutoFit/>
          </a:bodyPr>
          <a:lstStyle/>
          <a:p>
            <a:pPr marL="12700" algn="ctr">
              <a:lnSpc>
                <a:spcPct val="100000"/>
              </a:lnSpc>
              <a:spcBef>
                <a:spcPts val="100"/>
              </a:spcBef>
            </a:pPr>
            <a:r>
              <a:rPr lang="en-US" sz="1400" b="1" spc="-5" dirty="0" smtClean="0">
                <a:solidFill>
                  <a:schemeClr val="bg2">
                    <a:lumMod val="20000"/>
                    <a:lumOff val="80000"/>
                  </a:schemeClr>
                </a:solidFill>
                <a:cs typeface="Arial"/>
              </a:rPr>
              <a:t>Other</a:t>
            </a:r>
            <a:endParaRPr lang="en-US" sz="1400" b="1" dirty="0">
              <a:solidFill>
                <a:schemeClr val="bg2">
                  <a:lumMod val="20000"/>
                  <a:lumOff val="80000"/>
                </a:schemeClr>
              </a:solidFill>
              <a:cs typeface="Arial"/>
            </a:endParaRPr>
          </a:p>
        </p:txBody>
      </p:sp>
      <p:sp>
        <p:nvSpPr>
          <p:cNvPr id="48" name="object 22">
            <a:extLst>
              <a:ext uri="{FF2B5EF4-FFF2-40B4-BE49-F238E27FC236}">
                <a16:creationId xmlns:a16="http://schemas.microsoft.com/office/drawing/2014/main" id="{3E0CD13B-E1C5-4B1E-8D6F-830B20EB1901}"/>
              </a:ext>
            </a:extLst>
          </p:cNvPr>
          <p:cNvSpPr txBox="1"/>
          <p:nvPr/>
        </p:nvSpPr>
        <p:spPr>
          <a:xfrm>
            <a:off x="1840889" y="2542129"/>
            <a:ext cx="703609" cy="289823"/>
          </a:xfrm>
          <a:prstGeom prst="rect">
            <a:avLst/>
          </a:prstGeom>
        </p:spPr>
        <p:txBody>
          <a:bodyPr vert="horz" wrap="square" lIns="0" tIns="12700" rIns="0" bIns="0" rtlCol="0">
            <a:spAutoFit/>
          </a:bodyPr>
          <a:lstStyle/>
          <a:p>
            <a:pPr marL="12700" algn="ctr">
              <a:lnSpc>
                <a:spcPct val="100000"/>
              </a:lnSpc>
              <a:spcBef>
                <a:spcPts val="100"/>
              </a:spcBef>
            </a:pPr>
            <a:r>
              <a:rPr lang="en-US" dirty="0" smtClean="0">
                <a:solidFill>
                  <a:schemeClr val="accent1"/>
                </a:solidFill>
                <a:latin typeface="+mj-lt"/>
                <a:cs typeface="Arial"/>
              </a:rPr>
              <a:t>42%</a:t>
            </a:r>
            <a:endParaRPr lang="en-US" dirty="0">
              <a:solidFill>
                <a:schemeClr val="accent1"/>
              </a:solidFill>
              <a:latin typeface="+mj-lt"/>
              <a:cs typeface="Arial"/>
            </a:endParaRPr>
          </a:p>
        </p:txBody>
      </p:sp>
      <p:sp>
        <p:nvSpPr>
          <p:cNvPr id="49" name="object 23">
            <a:extLst>
              <a:ext uri="{FF2B5EF4-FFF2-40B4-BE49-F238E27FC236}">
                <a16:creationId xmlns:a16="http://schemas.microsoft.com/office/drawing/2014/main" id="{67128195-4722-4370-9902-03BB1E8A9491}"/>
              </a:ext>
            </a:extLst>
          </p:cNvPr>
          <p:cNvSpPr txBox="1"/>
          <p:nvPr/>
        </p:nvSpPr>
        <p:spPr>
          <a:xfrm>
            <a:off x="4163775" y="2542129"/>
            <a:ext cx="901247" cy="289823"/>
          </a:xfrm>
          <a:prstGeom prst="rect">
            <a:avLst/>
          </a:prstGeom>
        </p:spPr>
        <p:txBody>
          <a:bodyPr vert="horz" wrap="square" lIns="0" tIns="12700" rIns="0" bIns="0" rtlCol="0">
            <a:spAutoFit/>
          </a:bodyPr>
          <a:lstStyle/>
          <a:p>
            <a:pPr marL="12700" algn="ctr">
              <a:lnSpc>
                <a:spcPct val="100000"/>
              </a:lnSpc>
              <a:spcBef>
                <a:spcPts val="100"/>
              </a:spcBef>
            </a:pPr>
            <a:r>
              <a:rPr lang="en-US" spc="-5" dirty="0" smtClean="0">
                <a:solidFill>
                  <a:schemeClr val="accent1"/>
                </a:solidFill>
                <a:latin typeface="+mj-lt"/>
                <a:cs typeface="Arial"/>
              </a:rPr>
              <a:t>16%</a:t>
            </a:r>
            <a:endParaRPr lang="en-US" dirty="0">
              <a:solidFill>
                <a:schemeClr val="accent1"/>
              </a:solidFill>
              <a:latin typeface="+mj-lt"/>
              <a:cs typeface="Arial"/>
            </a:endParaRPr>
          </a:p>
        </p:txBody>
      </p:sp>
    </p:spTree>
    <p:extLst>
      <p:ext uri="{BB962C8B-B14F-4D97-AF65-F5344CB8AC3E}">
        <p14:creationId xmlns:p14="http://schemas.microsoft.com/office/powerpoint/2010/main" val="3514470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a:xfrm>
            <a:off x="838200" y="156754"/>
            <a:ext cx="10515600" cy="888276"/>
          </a:xfrm>
        </p:spPr>
        <p:txBody>
          <a:bodyPr/>
          <a:lstStyle/>
          <a:p>
            <a:r>
              <a:rPr lang="en-US" dirty="0" smtClean="0"/>
              <a:t>PERCENTAGE SWITCHING : </a:t>
            </a:r>
            <a:r>
              <a:rPr lang="en-US" i="1" dirty="0" smtClean="0"/>
              <a:t>From 2016 to 2017</a:t>
            </a:r>
            <a:endParaRPr lang="en-US" dirty="0"/>
          </a:p>
        </p:txBody>
      </p:sp>
      <p:sp>
        <p:nvSpPr>
          <p:cNvPr id="2" name="Slide Number Placeholder 1">
            <a:extLst>
              <a:ext uri="{FF2B5EF4-FFF2-40B4-BE49-F238E27FC236}">
                <a16:creationId xmlns:a16="http://schemas.microsoft.com/office/drawing/2014/main" id="{6EC5A228-0BB3-460B-97CB-3667DC43DFD4}"/>
              </a:ext>
            </a:extLst>
          </p:cNvPr>
          <p:cNvSpPr>
            <a:spLocks noGrp="1"/>
          </p:cNvSpPr>
          <p:nvPr>
            <p:ph type="sldNum" sz="quarter" idx="12"/>
          </p:nvPr>
        </p:nvSpPr>
        <p:spPr/>
        <p:txBody>
          <a:bodyPr/>
          <a:lstStyle/>
          <a:p>
            <a:fld id="{82EE24B5-652C-4DB5-B7C3-B5BBEC1280B1}" type="slidenum">
              <a:rPr lang="en-US" smtClean="0"/>
              <a:t>6</a:t>
            </a:fld>
            <a:endParaRPr lang="en-US" dirty="0"/>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a:off x="1007850" y="958481"/>
            <a:ext cx="2558310"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graphicFrame>
        <p:nvGraphicFramePr>
          <p:cNvPr id="11" name="Chart 10"/>
          <p:cNvGraphicFramePr/>
          <p:nvPr>
            <p:extLst>
              <p:ext uri="{D42A27DB-BD31-4B8C-83A1-F6EECF244321}">
                <p14:modId xmlns:p14="http://schemas.microsoft.com/office/powerpoint/2010/main" val="4069391683"/>
              </p:ext>
            </p:extLst>
          </p:nvPr>
        </p:nvGraphicFramePr>
        <p:xfrm>
          <a:off x="838200" y="958481"/>
          <a:ext cx="4857206" cy="28624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p:nvPr>
            <p:extLst>
              <p:ext uri="{D42A27DB-BD31-4B8C-83A1-F6EECF244321}">
                <p14:modId xmlns:p14="http://schemas.microsoft.com/office/powerpoint/2010/main" val="3823137604"/>
              </p:ext>
            </p:extLst>
          </p:nvPr>
        </p:nvGraphicFramePr>
        <p:xfrm>
          <a:off x="6165669" y="958481"/>
          <a:ext cx="5077097" cy="286240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p:nvPr>
            <p:extLst>
              <p:ext uri="{D42A27DB-BD31-4B8C-83A1-F6EECF244321}">
                <p14:modId xmlns:p14="http://schemas.microsoft.com/office/powerpoint/2010/main" val="92938208"/>
              </p:ext>
            </p:extLst>
          </p:nvPr>
        </p:nvGraphicFramePr>
        <p:xfrm>
          <a:off x="6276703" y="3995594"/>
          <a:ext cx="5077097" cy="286240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hart 13"/>
          <p:cNvGraphicFramePr/>
          <p:nvPr>
            <p:extLst>
              <p:ext uri="{D42A27DB-BD31-4B8C-83A1-F6EECF244321}">
                <p14:modId xmlns:p14="http://schemas.microsoft.com/office/powerpoint/2010/main" val="2347279095"/>
              </p:ext>
            </p:extLst>
          </p:nvPr>
        </p:nvGraphicFramePr>
        <p:xfrm>
          <a:off x="728254" y="3995594"/>
          <a:ext cx="5077097" cy="286240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617733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7B0A5E-05B1-4C81-8D88-D3E44FA213A7}"/>
              </a:ext>
            </a:extLst>
          </p:cNvPr>
          <p:cNvSpPr>
            <a:spLocks noGrp="1"/>
          </p:cNvSpPr>
          <p:nvPr>
            <p:ph type="sldNum" sz="quarter" idx="12"/>
          </p:nvPr>
        </p:nvSpPr>
        <p:spPr>
          <a:xfrm>
            <a:off x="11484886" y="6174902"/>
            <a:ext cx="357116" cy="365125"/>
          </a:xfrm>
        </p:spPr>
        <p:txBody>
          <a:bodyPr/>
          <a:lstStyle/>
          <a:p>
            <a:fld id="{82EE24B5-652C-4DB5-B7C3-B5BBEC1280B1}" type="slidenum">
              <a:rPr lang="en-US" smtClean="0"/>
              <a:t>7</a:t>
            </a:fld>
            <a:endParaRPr lang="en-US" dirty="0"/>
          </a:p>
        </p:txBody>
      </p:sp>
      <p:sp>
        <p:nvSpPr>
          <p:cNvPr id="5" name="object 18" descr="Beige rectangle">
            <a:extLst>
              <a:ext uri="{FF2B5EF4-FFF2-40B4-BE49-F238E27FC236}">
                <a16:creationId xmlns:a16="http://schemas.microsoft.com/office/drawing/2014/main" id="{2A80C383-7931-469D-823B-F6CD1CFAB9FF}"/>
              </a:ext>
            </a:extLst>
          </p:cNvPr>
          <p:cNvSpPr/>
          <p:nvPr/>
        </p:nvSpPr>
        <p:spPr>
          <a:xfrm>
            <a:off x="600702" y="999310"/>
            <a:ext cx="2642063"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10" name="Title 2">
            <a:extLst>
              <a:ext uri="{FF2B5EF4-FFF2-40B4-BE49-F238E27FC236}">
                <a16:creationId xmlns:a16="http://schemas.microsoft.com/office/drawing/2014/main" id="{2C750891-B331-46E3-89A1-0996C3679973}"/>
              </a:ext>
            </a:extLst>
          </p:cNvPr>
          <p:cNvSpPr>
            <a:spLocks noGrp="1"/>
          </p:cNvSpPr>
          <p:nvPr>
            <p:ph type="title"/>
          </p:nvPr>
        </p:nvSpPr>
        <p:spPr>
          <a:xfrm>
            <a:off x="590843" y="156754"/>
            <a:ext cx="11029071" cy="888276"/>
          </a:xfrm>
        </p:spPr>
        <p:txBody>
          <a:bodyPr>
            <a:normAutofit fontScale="90000"/>
          </a:bodyPr>
          <a:lstStyle/>
          <a:p>
            <a:r>
              <a:rPr lang="en-US" dirty="0" smtClean="0"/>
              <a:t>PERCENTAGE RETAIN AND CHANGE : </a:t>
            </a:r>
            <a:r>
              <a:rPr lang="en-US" i="1" dirty="0" smtClean="0"/>
              <a:t>From 2016 to 2017</a:t>
            </a:r>
            <a:endParaRPr lang="en-US" dirty="0"/>
          </a:p>
        </p:txBody>
      </p:sp>
      <p:graphicFrame>
        <p:nvGraphicFramePr>
          <p:cNvPr id="14" name="Chart 13"/>
          <p:cNvGraphicFramePr/>
          <p:nvPr>
            <p:extLst>
              <p:ext uri="{D42A27DB-BD31-4B8C-83A1-F6EECF244321}">
                <p14:modId xmlns:p14="http://schemas.microsoft.com/office/powerpoint/2010/main" val="6298041"/>
              </p:ext>
            </p:extLst>
          </p:nvPr>
        </p:nvGraphicFramePr>
        <p:xfrm>
          <a:off x="911033" y="1252026"/>
          <a:ext cx="10118037" cy="49228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7605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Handshake">
            <a:extLst>
              <a:ext uri="{FF2B5EF4-FFF2-40B4-BE49-F238E27FC236}">
                <a16:creationId xmlns:a16="http://schemas.microsoft.com/office/drawing/2014/main" id="{2F5DB649-A4D3-4E21-BA31-0C84C9B36031}"/>
              </a:ext>
            </a:extLst>
          </p:cNvPr>
          <p:cNvPicPr>
            <a:picLocks noGrp="1" noChangeAspect="1"/>
          </p:cNvPicPr>
          <p:nvPr>
            <p:ph type="pic" sz="quarter" idx="13"/>
          </p:nvPr>
        </p:nvPicPr>
        <p:blipFill rotWithShape="1">
          <a:blip r:embed="rId3" cstate="hqprint">
            <a:extLst>
              <a:ext uri="{28A0092B-C50C-407E-A947-70E740481C1C}">
                <a14:useLocalDpi xmlns:a14="http://schemas.microsoft.com/office/drawing/2010/main" val="0"/>
              </a:ext>
            </a:extLst>
          </a:blip>
          <a:srcRect l="-10"/>
          <a:stretch/>
        </p:blipFill>
        <p:spPr>
          <a:xfrm>
            <a:off x="1200" y="3115388"/>
            <a:ext cx="12189600" cy="3743586"/>
          </a:xfrm>
        </p:spPr>
      </p:pic>
      <p:sp>
        <p:nvSpPr>
          <p:cNvPr id="12" name="object 3" descr="Blue rectangle">
            <a:extLst>
              <a:ext uri="{FF2B5EF4-FFF2-40B4-BE49-F238E27FC236}">
                <a16:creationId xmlns:a16="http://schemas.microsoft.com/office/drawing/2014/main" id="{CDEEA71D-C3B3-45BB-A776-D17D92A58127}"/>
              </a:ext>
            </a:extLst>
          </p:cNvPr>
          <p:cNvSpPr/>
          <p:nvPr/>
        </p:nvSpPr>
        <p:spPr>
          <a:xfrm>
            <a:off x="1200" y="3115389"/>
            <a:ext cx="12189600" cy="3742611"/>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endParaRPr lang="en-US" dirty="0"/>
          </a:p>
        </p:txBody>
      </p:sp>
      <p:sp>
        <p:nvSpPr>
          <p:cNvPr id="13" name="Oval 12" descr="Beige oval">
            <a:extLst>
              <a:ext uri="{FF2B5EF4-FFF2-40B4-BE49-F238E27FC236}">
                <a16:creationId xmlns:a16="http://schemas.microsoft.com/office/drawing/2014/main" id="{F336552F-CA64-452F-9BD8-01334388BFF5}"/>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F9ADB42F-AE48-4323-897F-DB5A083BD103}"/>
              </a:ext>
            </a:extLst>
          </p:cNvPr>
          <p:cNvSpPr>
            <a:spLocks noGrp="1"/>
          </p:cNvSpPr>
          <p:nvPr>
            <p:ph type="title"/>
          </p:nvPr>
        </p:nvSpPr>
        <p:spPr>
          <a:xfrm>
            <a:off x="798064" y="361648"/>
            <a:ext cx="10515600" cy="1325563"/>
          </a:xfrm>
        </p:spPr>
        <p:txBody>
          <a:bodyPr/>
          <a:lstStyle/>
          <a:p>
            <a:r>
              <a:rPr lang="en-US" dirty="0" smtClean="0"/>
              <a:t>TRENDS FROM 2016 TO 2017</a:t>
            </a:r>
            <a:endParaRPr lang="en-US" dirty="0"/>
          </a:p>
        </p:txBody>
      </p:sp>
      <p:sp>
        <p:nvSpPr>
          <p:cNvPr id="4" name="Text Placeholder 3">
            <a:extLst>
              <a:ext uri="{FF2B5EF4-FFF2-40B4-BE49-F238E27FC236}">
                <a16:creationId xmlns:a16="http://schemas.microsoft.com/office/drawing/2014/main" id="{293C1E99-672F-46AE-BB08-DD22B0928366}"/>
              </a:ext>
            </a:extLst>
          </p:cNvPr>
          <p:cNvSpPr>
            <a:spLocks noGrp="1"/>
          </p:cNvSpPr>
          <p:nvPr>
            <p:ph type="body" idx="1"/>
          </p:nvPr>
        </p:nvSpPr>
        <p:spPr>
          <a:xfrm>
            <a:off x="261257" y="2130341"/>
            <a:ext cx="2286000" cy="823912"/>
          </a:xfrm>
        </p:spPr>
        <p:txBody>
          <a:bodyPr>
            <a:normAutofit/>
          </a:bodyPr>
          <a:lstStyle/>
          <a:p>
            <a:pPr algn="ctr"/>
            <a:r>
              <a:rPr lang="en-US" sz="2000" dirty="0" smtClean="0"/>
              <a:t>Python</a:t>
            </a:r>
            <a:endParaRPr lang="en-US" sz="2000" dirty="0"/>
          </a:p>
        </p:txBody>
      </p:sp>
      <p:sp>
        <p:nvSpPr>
          <p:cNvPr id="5" name="Content Placeholder 4">
            <a:extLst>
              <a:ext uri="{FF2B5EF4-FFF2-40B4-BE49-F238E27FC236}">
                <a16:creationId xmlns:a16="http://schemas.microsoft.com/office/drawing/2014/main" id="{6DEAD4F2-C5CC-44E9-A092-76413D5CA7F4}"/>
              </a:ext>
            </a:extLst>
          </p:cNvPr>
          <p:cNvSpPr>
            <a:spLocks noGrp="1"/>
          </p:cNvSpPr>
          <p:nvPr>
            <p:ph sz="half" idx="2"/>
          </p:nvPr>
        </p:nvSpPr>
        <p:spPr>
          <a:xfrm>
            <a:off x="91440" y="3434047"/>
            <a:ext cx="2612571" cy="2755616"/>
          </a:xfrm>
        </p:spPr>
        <p:txBody>
          <a:bodyPr>
            <a:noAutofit/>
          </a:bodyPr>
          <a:lstStyle/>
          <a:p>
            <a:pPr algn="just">
              <a:lnSpc>
                <a:spcPct val="100000"/>
              </a:lnSpc>
              <a:spcBef>
                <a:spcPts val="600"/>
              </a:spcBef>
              <a:buClr>
                <a:schemeClr val="accent1"/>
              </a:buClr>
            </a:pPr>
            <a:r>
              <a:rPr lang="en-US" i="1" dirty="0" smtClean="0">
                <a:solidFill>
                  <a:srgbClr val="FFFFFF"/>
                </a:solidFill>
                <a:cs typeface="Arial"/>
              </a:rPr>
              <a:t>Python has retained  more than 91% of its users.</a:t>
            </a:r>
          </a:p>
          <a:p>
            <a:pPr algn="just">
              <a:lnSpc>
                <a:spcPct val="100000"/>
              </a:lnSpc>
              <a:spcBef>
                <a:spcPts val="600"/>
              </a:spcBef>
              <a:buClr>
                <a:schemeClr val="accent1"/>
              </a:buClr>
            </a:pPr>
            <a:r>
              <a:rPr lang="en-US" i="1" dirty="0" smtClean="0">
                <a:solidFill>
                  <a:srgbClr val="FFFFFF"/>
                </a:solidFill>
                <a:cs typeface="Arial"/>
              </a:rPr>
              <a:t>Python has seen 20.5 % increase in its users.</a:t>
            </a:r>
          </a:p>
          <a:p>
            <a:pPr algn="just">
              <a:lnSpc>
                <a:spcPct val="100000"/>
              </a:lnSpc>
              <a:spcBef>
                <a:spcPts val="600"/>
              </a:spcBef>
              <a:buClr>
                <a:schemeClr val="accent1"/>
              </a:buClr>
            </a:pPr>
            <a:r>
              <a:rPr lang="en-US" i="1" dirty="0" smtClean="0">
                <a:solidFill>
                  <a:srgbClr val="FFFFFF"/>
                </a:solidFill>
                <a:cs typeface="Arial"/>
              </a:rPr>
              <a:t>Users of both python and R as well as other languages have switched to python.</a:t>
            </a:r>
          </a:p>
          <a:p>
            <a:pPr>
              <a:lnSpc>
                <a:spcPct val="100000"/>
              </a:lnSpc>
              <a:spcBef>
                <a:spcPts val="600"/>
              </a:spcBef>
              <a:buClr>
                <a:schemeClr val="accent1"/>
              </a:buClr>
            </a:pPr>
            <a:endParaRPr lang="en-US" i="1" dirty="0">
              <a:solidFill>
                <a:srgbClr val="FFFFFF"/>
              </a:solidFill>
              <a:cs typeface="Arial"/>
            </a:endParaRPr>
          </a:p>
        </p:txBody>
      </p:sp>
      <p:sp>
        <p:nvSpPr>
          <p:cNvPr id="6" name="Text Placeholder 5">
            <a:extLst>
              <a:ext uri="{FF2B5EF4-FFF2-40B4-BE49-F238E27FC236}">
                <a16:creationId xmlns:a16="http://schemas.microsoft.com/office/drawing/2014/main" id="{38A73375-FA03-4191-8AD5-B40CD9B59B94}"/>
              </a:ext>
            </a:extLst>
          </p:cNvPr>
          <p:cNvSpPr>
            <a:spLocks noGrp="1"/>
          </p:cNvSpPr>
          <p:nvPr>
            <p:ph type="body" sz="quarter" idx="3"/>
          </p:nvPr>
        </p:nvSpPr>
        <p:spPr>
          <a:xfrm>
            <a:off x="6884126" y="2130341"/>
            <a:ext cx="1998617" cy="823912"/>
          </a:xfrm>
        </p:spPr>
        <p:txBody>
          <a:bodyPr>
            <a:normAutofit/>
          </a:bodyPr>
          <a:lstStyle/>
          <a:p>
            <a:pPr algn="ctr"/>
            <a:r>
              <a:rPr lang="en-US" sz="2000" dirty="0" smtClean="0"/>
              <a:t>Both</a:t>
            </a:r>
            <a:endParaRPr lang="en-US" sz="2000" dirty="0"/>
          </a:p>
        </p:txBody>
      </p:sp>
      <p:sp>
        <p:nvSpPr>
          <p:cNvPr id="7" name="Content Placeholder 6">
            <a:extLst>
              <a:ext uri="{FF2B5EF4-FFF2-40B4-BE49-F238E27FC236}">
                <a16:creationId xmlns:a16="http://schemas.microsoft.com/office/drawing/2014/main" id="{7E0C6FDF-5982-4E37-B65D-F7B05D0FFB52}"/>
              </a:ext>
            </a:extLst>
          </p:cNvPr>
          <p:cNvSpPr>
            <a:spLocks noGrp="1"/>
          </p:cNvSpPr>
          <p:nvPr>
            <p:ph sz="quarter" idx="4"/>
          </p:nvPr>
        </p:nvSpPr>
        <p:spPr>
          <a:xfrm>
            <a:off x="6374673" y="3434047"/>
            <a:ext cx="2508069" cy="2755616"/>
          </a:xfrm>
        </p:spPr>
        <p:txBody>
          <a:bodyPr>
            <a:noAutofit/>
          </a:bodyPr>
          <a:lstStyle/>
          <a:p>
            <a:pPr algn="just">
              <a:lnSpc>
                <a:spcPct val="100000"/>
              </a:lnSpc>
              <a:spcBef>
                <a:spcPts val="600"/>
              </a:spcBef>
              <a:buClr>
                <a:schemeClr val="accent1"/>
              </a:buClr>
            </a:pPr>
            <a:r>
              <a:rPr lang="en-US" i="1" dirty="0" smtClean="0">
                <a:solidFill>
                  <a:srgbClr val="FFFFFF"/>
                </a:solidFill>
                <a:cs typeface="Arial"/>
              </a:rPr>
              <a:t>Both R and python have retained almost half of their users.</a:t>
            </a:r>
          </a:p>
          <a:p>
            <a:pPr algn="just">
              <a:lnSpc>
                <a:spcPct val="100000"/>
              </a:lnSpc>
              <a:spcBef>
                <a:spcPts val="600"/>
              </a:spcBef>
              <a:buClr>
                <a:schemeClr val="accent1"/>
              </a:buClr>
            </a:pPr>
            <a:r>
              <a:rPr lang="en-US" i="1" dirty="0" smtClean="0">
                <a:solidFill>
                  <a:srgbClr val="FFFFFF"/>
                </a:solidFill>
                <a:cs typeface="Arial"/>
              </a:rPr>
              <a:t>Both languages cumulatively have seen a 50% increase in their users.</a:t>
            </a:r>
          </a:p>
          <a:p>
            <a:pPr algn="just">
              <a:lnSpc>
                <a:spcPct val="100000"/>
              </a:lnSpc>
              <a:spcBef>
                <a:spcPts val="600"/>
              </a:spcBef>
              <a:buClr>
                <a:schemeClr val="accent1"/>
              </a:buClr>
            </a:pPr>
            <a:r>
              <a:rPr lang="en-US" i="1" dirty="0" smtClean="0">
                <a:solidFill>
                  <a:srgbClr val="FFFFFF"/>
                </a:solidFill>
                <a:cs typeface="Arial"/>
              </a:rPr>
              <a:t>15% users of R have switched to both languages.</a:t>
            </a:r>
            <a:endParaRPr lang="en-US" i="1" dirty="0">
              <a:solidFill>
                <a:srgbClr val="FFFFFF"/>
              </a:solidFill>
              <a:cs typeface="Arial"/>
            </a:endParaRPr>
          </a:p>
        </p:txBody>
      </p:sp>
      <p:sp>
        <p:nvSpPr>
          <p:cNvPr id="8" name="Slide Number Placeholder 7">
            <a:extLst>
              <a:ext uri="{FF2B5EF4-FFF2-40B4-BE49-F238E27FC236}">
                <a16:creationId xmlns:a16="http://schemas.microsoft.com/office/drawing/2014/main" id="{68F7FB6B-EAC9-40F7-9522-61A8D53EFAF9}"/>
              </a:ext>
            </a:extLst>
          </p:cNvPr>
          <p:cNvSpPr>
            <a:spLocks noGrp="1"/>
          </p:cNvSpPr>
          <p:nvPr>
            <p:ph type="sldNum" sz="quarter" idx="12"/>
          </p:nvPr>
        </p:nvSpPr>
        <p:spPr/>
        <p:txBody>
          <a:bodyPr/>
          <a:lstStyle/>
          <a:p>
            <a:fld id="{82EE24B5-652C-4DB5-B7C3-B5BBEC1280B1}" type="slidenum">
              <a:rPr lang="en-US" smtClean="0"/>
              <a:t>8</a:t>
            </a:fld>
            <a:endParaRPr lang="en-US" dirty="0"/>
          </a:p>
        </p:txBody>
      </p:sp>
      <p:sp>
        <p:nvSpPr>
          <p:cNvPr id="9" name="object 5" descr="Beige rectangle">
            <a:extLst>
              <a:ext uri="{FF2B5EF4-FFF2-40B4-BE49-F238E27FC236}">
                <a16:creationId xmlns:a16="http://schemas.microsoft.com/office/drawing/2014/main" id="{890F7762-BD37-4D33-9F80-1DA07B5E172E}"/>
              </a:ext>
            </a:extLst>
          </p:cNvPr>
          <p:cNvSpPr/>
          <p:nvPr/>
        </p:nvSpPr>
        <p:spPr>
          <a:xfrm flipV="1">
            <a:off x="915637" y="1291384"/>
            <a:ext cx="2846466"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14" name="Text Placeholder 5">
            <a:extLst>
              <a:ext uri="{FF2B5EF4-FFF2-40B4-BE49-F238E27FC236}">
                <a16:creationId xmlns:a16="http://schemas.microsoft.com/office/drawing/2014/main" id="{A93FB3A3-CCE4-43B1-B396-B8819D20B354}"/>
              </a:ext>
            </a:extLst>
          </p:cNvPr>
          <p:cNvSpPr txBox="1">
            <a:spLocks/>
          </p:cNvSpPr>
          <p:nvPr/>
        </p:nvSpPr>
        <p:spPr>
          <a:xfrm>
            <a:off x="9679577" y="2133184"/>
            <a:ext cx="2146383"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2000" dirty="0" smtClean="0"/>
              <a:t>Others</a:t>
            </a:r>
            <a:endParaRPr lang="en-US" sz="2000" dirty="0"/>
          </a:p>
        </p:txBody>
      </p:sp>
      <p:sp>
        <p:nvSpPr>
          <p:cNvPr id="15" name="Content Placeholder 6">
            <a:extLst>
              <a:ext uri="{FF2B5EF4-FFF2-40B4-BE49-F238E27FC236}">
                <a16:creationId xmlns:a16="http://schemas.microsoft.com/office/drawing/2014/main" id="{17423A2D-9BA5-4783-9D7D-85F493300696}"/>
              </a:ext>
            </a:extLst>
          </p:cNvPr>
          <p:cNvSpPr txBox="1">
            <a:spLocks/>
          </p:cNvSpPr>
          <p:nvPr/>
        </p:nvSpPr>
        <p:spPr>
          <a:xfrm>
            <a:off x="9297987" y="3436890"/>
            <a:ext cx="2631416" cy="2755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600"/>
              </a:spcBef>
              <a:buClr>
                <a:schemeClr val="accent1"/>
              </a:buClr>
            </a:pPr>
            <a:r>
              <a:rPr lang="en-US" i="1" dirty="0" smtClean="0">
                <a:solidFill>
                  <a:srgbClr val="FFFFFF"/>
                </a:solidFill>
                <a:cs typeface="Arial"/>
              </a:rPr>
              <a:t>Others have retained 60% of their users.</a:t>
            </a:r>
          </a:p>
          <a:p>
            <a:pPr algn="just">
              <a:lnSpc>
                <a:spcPct val="100000"/>
              </a:lnSpc>
              <a:spcBef>
                <a:spcPts val="600"/>
              </a:spcBef>
              <a:buClr>
                <a:schemeClr val="accent1"/>
              </a:buClr>
            </a:pPr>
            <a:r>
              <a:rPr lang="en-US" i="1" dirty="0" smtClean="0">
                <a:solidFill>
                  <a:srgbClr val="FFFFFF"/>
                </a:solidFill>
                <a:cs typeface="Arial"/>
              </a:rPr>
              <a:t>Others have seen a sharp decrease of 31% in their users.</a:t>
            </a:r>
          </a:p>
          <a:p>
            <a:pPr algn="just">
              <a:lnSpc>
                <a:spcPct val="100000"/>
              </a:lnSpc>
              <a:spcBef>
                <a:spcPts val="600"/>
              </a:spcBef>
              <a:buClr>
                <a:schemeClr val="accent1"/>
              </a:buClr>
            </a:pPr>
            <a:r>
              <a:rPr lang="en-US" i="1" dirty="0" smtClean="0">
                <a:solidFill>
                  <a:srgbClr val="FFFFFF"/>
                </a:solidFill>
                <a:cs typeface="Arial"/>
              </a:rPr>
              <a:t>Small amount of python and R  users have switched to others.</a:t>
            </a:r>
            <a:endParaRPr lang="en-US" i="1" dirty="0">
              <a:solidFill>
                <a:srgbClr val="FFFFFF"/>
              </a:solidFill>
              <a:cs typeface="Arial"/>
            </a:endParaRPr>
          </a:p>
        </p:txBody>
      </p:sp>
      <p:sp>
        <p:nvSpPr>
          <p:cNvPr id="16" name="Text Placeholder 3">
            <a:extLst>
              <a:ext uri="{FF2B5EF4-FFF2-40B4-BE49-F238E27FC236}">
                <a16:creationId xmlns:a16="http://schemas.microsoft.com/office/drawing/2014/main" id="{293C1E99-672F-46AE-BB08-DD22B0928366}"/>
              </a:ext>
            </a:extLst>
          </p:cNvPr>
          <p:cNvSpPr txBox="1">
            <a:spLocks/>
          </p:cNvSpPr>
          <p:nvPr/>
        </p:nvSpPr>
        <p:spPr>
          <a:xfrm>
            <a:off x="3219994" y="2130341"/>
            <a:ext cx="2286000"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2000" dirty="0" smtClean="0"/>
              <a:t>R</a:t>
            </a:r>
            <a:endParaRPr lang="en-US" sz="2000" dirty="0"/>
          </a:p>
        </p:txBody>
      </p:sp>
      <p:sp>
        <p:nvSpPr>
          <p:cNvPr id="17" name="Content Placeholder 4">
            <a:extLst>
              <a:ext uri="{FF2B5EF4-FFF2-40B4-BE49-F238E27FC236}">
                <a16:creationId xmlns:a16="http://schemas.microsoft.com/office/drawing/2014/main" id="{6DEAD4F2-C5CC-44E9-A092-76413D5CA7F4}"/>
              </a:ext>
            </a:extLst>
          </p:cNvPr>
          <p:cNvSpPr txBox="1">
            <a:spLocks/>
          </p:cNvSpPr>
          <p:nvPr/>
        </p:nvSpPr>
        <p:spPr>
          <a:xfrm>
            <a:off x="3140233" y="3434047"/>
            <a:ext cx="2612571" cy="27556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600"/>
              </a:spcBef>
              <a:buClr>
                <a:schemeClr val="accent1"/>
              </a:buClr>
            </a:pPr>
            <a:r>
              <a:rPr lang="en-US" i="1" dirty="0" smtClean="0">
                <a:solidFill>
                  <a:srgbClr val="FFFFFF"/>
                </a:solidFill>
                <a:cs typeface="Arial"/>
              </a:rPr>
              <a:t>R has retained almost 3/4</a:t>
            </a:r>
            <a:r>
              <a:rPr lang="en-US" i="1" baseline="30000" dirty="0" smtClean="0">
                <a:solidFill>
                  <a:srgbClr val="FFFFFF"/>
                </a:solidFill>
                <a:cs typeface="Arial"/>
              </a:rPr>
              <a:t>th</a:t>
            </a:r>
            <a:r>
              <a:rPr lang="en-US" i="1" dirty="0" smtClean="0">
                <a:solidFill>
                  <a:srgbClr val="FFFFFF"/>
                </a:solidFill>
                <a:cs typeface="Arial"/>
              </a:rPr>
              <a:t> of its users.</a:t>
            </a:r>
          </a:p>
          <a:p>
            <a:pPr algn="just">
              <a:lnSpc>
                <a:spcPct val="100000"/>
              </a:lnSpc>
              <a:spcBef>
                <a:spcPts val="600"/>
              </a:spcBef>
              <a:buClr>
                <a:schemeClr val="accent1"/>
              </a:buClr>
            </a:pPr>
            <a:r>
              <a:rPr lang="en-US" i="1" dirty="0" smtClean="0">
                <a:solidFill>
                  <a:srgbClr val="FFFFFF"/>
                </a:solidFill>
                <a:cs typeface="Arial"/>
              </a:rPr>
              <a:t>R has seen a decrease of 14.3% in its users.</a:t>
            </a:r>
          </a:p>
          <a:p>
            <a:pPr algn="just">
              <a:lnSpc>
                <a:spcPct val="100000"/>
              </a:lnSpc>
              <a:spcBef>
                <a:spcPts val="600"/>
              </a:spcBef>
              <a:buClr>
                <a:schemeClr val="accent1"/>
              </a:buClr>
            </a:pPr>
            <a:r>
              <a:rPr lang="en-US" i="1" dirty="0" smtClean="0">
                <a:solidFill>
                  <a:srgbClr val="FFFFFF"/>
                </a:solidFill>
                <a:cs typeface="Arial"/>
              </a:rPr>
              <a:t>Users of other languages and a small amount of python users have switched to R.</a:t>
            </a:r>
            <a:endParaRPr lang="en-US" i="1" dirty="0">
              <a:solidFill>
                <a:srgbClr val="FFFFFF"/>
              </a:solidFill>
              <a:cs typeface="Arial"/>
            </a:endParaRPr>
          </a:p>
        </p:txBody>
      </p:sp>
    </p:spTree>
    <p:extLst>
      <p:ext uri="{BB962C8B-B14F-4D97-AF65-F5344CB8AC3E}">
        <p14:creationId xmlns:p14="http://schemas.microsoft.com/office/powerpoint/2010/main" val="332701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Two men look at a plan">
            <a:extLst>
              <a:ext uri="{FF2B5EF4-FFF2-40B4-BE49-F238E27FC236}">
                <a16:creationId xmlns:a16="http://schemas.microsoft.com/office/drawing/2014/main" id="{97D2A81D-F7D1-4144-9EC5-03531DC5260D}"/>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912813" y="1"/>
            <a:ext cx="11277598" cy="6857999"/>
          </a:xfrm>
        </p:spPr>
      </p:pic>
      <p:sp>
        <p:nvSpPr>
          <p:cNvPr id="16" name="object 3" descr="Beige rectangle">
            <a:extLst>
              <a:ext uri="{FF2B5EF4-FFF2-40B4-BE49-F238E27FC236}">
                <a16:creationId xmlns:a16="http://schemas.microsoft.com/office/drawing/2014/main" id="{C6CF32E2-A869-4259-A659-5EEE6BDA3B59}"/>
              </a:ext>
            </a:extLst>
          </p:cNvPr>
          <p:cNvSpPr/>
          <p:nvPr/>
        </p:nvSpPr>
        <p:spPr>
          <a:xfrm>
            <a:off x="365760" y="0"/>
            <a:ext cx="4265383" cy="6858000"/>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14" name="Oval 13" descr="Beige oval">
            <a:extLst>
              <a:ext uri="{FF2B5EF4-FFF2-40B4-BE49-F238E27FC236}">
                <a16:creationId xmlns:a16="http://schemas.microsoft.com/office/drawing/2014/main" id="{B8809DE3-0F1D-442A-8935-B40AD580864B}"/>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bject 6" descr="Blue rectangle">
            <a:extLst>
              <a:ext uri="{FF2B5EF4-FFF2-40B4-BE49-F238E27FC236}">
                <a16:creationId xmlns:a16="http://schemas.microsoft.com/office/drawing/2014/main" id="{882E2F92-EB16-4B55-B49A-3C6AB7B2BF30}"/>
              </a:ext>
            </a:extLst>
          </p:cNvPr>
          <p:cNvSpPr/>
          <p:nvPr/>
        </p:nvSpPr>
        <p:spPr>
          <a:xfrm>
            <a:off x="636901" y="1123403"/>
            <a:ext cx="8507099" cy="4898392"/>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3" name="Title 2">
            <a:extLst>
              <a:ext uri="{FF2B5EF4-FFF2-40B4-BE49-F238E27FC236}">
                <a16:creationId xmlns:a16="http://schemas.microsoft.com/office/drawing/2014/main" id="{302303BC-9A39-470F-8733-A268BC16B299}"/>
              </a:ext>
            </a:extLst>
          </p:cNvPr>
          <p:cNvSpPr>
            <a:spLocks noGrp="1"/>
          </p:cNvSpPr>
          <p:nvPr>
            <p:ph type="title"/>
          </p:nvPr>
        </p:nvSpPr>
        <p:spPr>
          <a:xfrm>
            <a:off x="1288282" y="1306384"/>
            <a:ext cx="4770591" cy="672684"/>
          </a:xfrm>
        </p:spPr>
        <p:txBody>
          <a:bodyPr>
            <a:normAutofit/>
          </a:bodyPr>
          <a:lstStyle/>
          <a:p>
            <a:r>
              <a:rPr lang="en-US" sz="3000" dirty="0" smtClean="0">
                <a:solidFill>
                  <a:schemeClr val="bg1"/>
                </a:solidFill>
              </a:rPr>
              <a:t>Conclusion</a:t>
            </a:r>
            <a:endParaRPr lang="en-US" sz="3000" dirty="0">
              <a:solidFill>
                <a:schemeClr val="bg1"/>
              </a:solidFill>
            </a:endParaRPr>
          </a:p>
        </p:txBody>
      </p:sp>
      <p:sp>
        <p:nvSpPr>
          <p:cNvPr id="4" name="Text Placeholder 3">
            <a:extLst>
              <a:ext uri="{FF2B5EF4-FFF2-40B4-BE49-F238E27FC236}">
                <a16:creationId xmlns:a16="http://schemas.microsoft.com/office/drawing/2014/main" id="{23C936ED-4D5A-4897-BFCD-65082B328E0D}"/>
              </a:ext>
            </a:extLst>
          </p:cNvPr>
          <p:cNvSpPr>
            <a:spLocks noGrp="1"/>
          </p:cNvSpPr>
          <p:nvPr>
            <p:ph type="body" sz="half" idx="2"/>
          </p:nvPr>
        </p:nvSpPr>
        <p:spPr>
          <a:xfrm>
            <a:off x="1981034" y="2439565"/>
            <a:ext cx="7162966" cy="783372"/>
          </a:xfrm>
        </p:spPr>
        <p:txBody>
          <a:bodyPr>
            <a:normAutofit/>
          </a:bodyPr>
          <a:lstStyle/>
          <a:p>
            <a:pPr algn="just"/>
            <a:r>
              <a:rPr lang="en-US" i="1" dirty="0" smtClean="0"/>
              <a:t>Single chart should represent single piece of information or at most two types of data that is interrelated.</a:t>
            </a:r>
            <a:endParaRPr lang="en-US" i="1" dirty="0"/>
          </a:p>
        </p:txBody>
      </p:sp>
      <p:sp>
        <p:nvSpPr>
          <p:cNvPr id="5" name="Slide Number Placeholder 4">
            <a:extLst>
              <a:ext uri="{FF2B5EF4-FFF2-40B4-BE49-F238E27FC236}">
                <a16:creationId xmlns:a16="http://schemas.microsoft.com/office/drawing/2014/main" id="{77C2D5CA-E2DA-4224-B2BC-C872D2EF6596}"/>
              </a:ext>
            </a:extLst>
          </p:cNvPr>
          <p:cNvSpPr>
            <a:spLocks noGrp="1"/>
          </p:cNvSpPr>
          <p:nvPr>
            <p:ph type="sldNum" sz="quarter" idx="12"/>
          </p:nvPr>
        </p:nvSpPr>
        <p:spPr/>
        <p:txBody>
          <a:bodyPr/>
          <a:lstStyle/>
          <a:p>
            <a:fld id="{82EE24B5-652C-4DB5-B7C3-B5BBEC1280B1}" type="slidenum">
              <a:rPr lang="en-US" smtClean="0"/>
              <a:t>9</a:t>
            </a:fld>
            <a:endParaRPr lang="en-US" dirty="0"/>
          </a:p>
        </p:txBody>
      </p:sp>
      <p:pic>
        <p:nvPicPr>
          <p:cNvPr id="28" name="Picture Placeholder 27" descr="Check icon">
            <a:extLst>
              <a:ext uri="{FF2B5EF4-FFF2-40B4-BE49-F238E27FC236}">
                <a16:creationId xmlns:a16="http://schemas.microsoft.com/office/drawing/2014/main" id="{3CDD98F8-113E-4FB2-A33D-039AFCD9C225}"/>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rcRect/>
          <a:stretch>
            <a:fillRect/>
          </a:stretch>
        </p:blipFill>
        <p:spPr>
          <a:xfrm>
            <a:off x="1248285" y="2358749"/>
            <a:ext cx="720000" cy="720000"/>
          </a:xfrm>
        </p:spPr>
      </p:pic>
      <p:pic>
        <p:nvPicPr>
          <p:cNvPr id="30" name="Picture Placeholder 29" descr="Check icon">
            <a:extLst>
              <a:ext uri="{FF2B5EF4-FFF2-40B4-BE49-F238E27FC236}">
                <a16:creationId xmlns:a16="http://schemas.microsoft.com/office/drawing/2014/main" id="{3CFFE792-5644-4DB8-9A25-D855F9B155E1}"/>
              </a:ext>
            </a:extLst>
          </p:cNvPr>
          <p:cNvPicPr>
            <a:picLocks noGrp="1" noChangeAspect="1"/>
          </p:cNvPicPr>
          <p:nvPr>
            <p:ph type="pic" sz="quarter" idx="22"/>
          </p:nvPr>
        </p:nvPicPr>
        <p:blipFill>
          <a:blip r:embed="rId4">
            <a:extLst>
              <a:ext uri="{28A0092B-C50C-407E-A947-70E740481C1C}">
                <a14:useLocalDpi xmlns:a14="http://schemas.microsoft.com/office/drawing/2010/main" val="0"/>
              </a:ext>
            </a:extLst>
          </a:blip>
          <a:srcRect/>
          <a:stretch>
            <a:fillRect/>
          </a:stretch>
        </p:blipFill>
        <p:spPr>
          <a:xfrm>
            <a:off x="1248285" y="3325008"/>
            <a:ext cx="720000" cy="719999"/>
          </a:xfrm>
        </p:spPr>
      </p:pic>
      <p:pic>
        <p:nvPicPr>
          <p:cNvPr id="32" name="Picture Placeholder 31" descr="Check icon">
            <a:extLst>
              <a:ext uri="{FF2B5EF4-FFF2-40B4-BE49-F238E27FC236}">
                <a16:creationId xmlns:a16="http://schemas.microsoft.com/office/drawing/2014/main" id="{A80E0D18-9ED0-4449-BE73-35CBF01D1A4D}"/>
              </a:ext>
            </a:extLst>
          </p:cNvPr>
          <p:cNvPicPr>
            <a:picLocks noGrp="1" noChangeAspect="1"/>
          </p:cNvPicPr>
          <p:nvPr>
            <p:ph type="pic" sz="quarter" idx="24"/>
          </p:nvPr>
        </p:nvPicPr>
        <p:blipFill>
          <a:blip r:embed="rId4">
            <a:extLst>
              <a:ext uri="{28A0092B-C50C-407E-A947-70E740481C1C}">
                <a14:useLocalDpi xmlns:a14="http://schemas.microsoft.com/office/drawing/2010/main" val="0"/>
              </a:ext>
            </a:extLst>
          </a:blip>
          <a:srcRect/>
          <a:stretch>
            <a:fillRect/>
          </a:stretch>
        </p:blipFill>
        <p:spPr>
          <a:xfrm>
            <a:off x="1248285" y="4353551"/>
            <a:ext cx="720000" cy="719999"/>
          </a:xfrm>
        </p:spPr>
      </p:pic>
      <p:sp>
        <p:nvSpPr>
          <p:cNvPr id="15" name="object 27" descr="Beige rectangle">
            <a:extLst>
              <a:ext uri="{FF2B5EF4-FFF2-40B4-BE49-F238E27FC236}">
                <a16:creationId xmlns:a16="http://schemas.microsoft.com/office/drawing/2014/main" id="{C5B67D68-F2A3-48A2-B2A0-C9DF8BA55D80}"/>
              </a:ext>
            </a:extLst>
          </p:cNvPr>
          <p:cNvSpPr/>
          <p:nvPr/>
        </p:nvSpPr>
        <p:spPr>
          <a:xfrm flipV="1">
            <a:off x="1381944" y="1781312"/>
            <a:ext cx="4032000" cy="7548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7" name="Text Placeholder 3">
            <a:extLst>
              <a:ext uri="{FF2B5EF4-FFF2-40B4-BE49-F238E27FC236}">
                <a16:creationId xmlns:a16="http://schemas.microsoft.com/office/drawing/2014/main" id="{23C936ED-4D5A-4897-BFCD-65082B328E0D}"/>
              </a:ext>
            </a:extLst>
          </p:cNvPr>
          <p:cNvSpPr txBox="1">
            <a:spLocks/>
          </p:cNvSpPr>
          <p:nvPr/>
        </p:nvSpPr>
        <p:spPr>
          <a:xfrm>
            <a:off x="1968285" y="3410319"/>
            <a:ext cx="7175715" cy="101204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2">
                    <a:lumMod val="20000"/>
                    <a:lumOff val="8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US" i="1" dirty="0" smtClean="0"/>
              <a:t>Jumbling up multiple sorts of data in a single chart makes it difficult </a:t>
            </a:r>
            <a:r>
              <a:rPr lang="en-US" i="1" dirty="0"/>
              <a:t>t</a:t>
            </a:r>
            <a:r>
              <a:rPr lang="en-US" i="1" dirty="0" smtClean="0"/>
              <a:t>o understand, analyze and retain.</a:t>
            </a:r>
            <a:endParaRPr lang="en-US" i="1" dirty="0"/>
          </a:p>
        </p:txBody>
      </p:sp>
      <p:sp>
        <p:nvSpPr>
          <p:cNvPr id="19" name="Text Placeholder 3">
            <a:extLst>
              <a:ext uri="{FF2B5EF4-FFF2-40B4-BE49-F238E27FC236}">
                <a16:creationId xmlns:a16="http://schemas.microsoft.com/office/drawing/2014/main" id="{23C936ED-4D5A-4897-BFCD-65082B328E0D}"/>
              </a:ext>
            </a:extLst>
          </p:cNvPr>
          <p:cNvSpPr txBox="1">
            <a:spLocks/>
          </p:cNvSpPr>
          <p:nvPr/>
        </p:nvSpPr>
        <p:spPr>
          <a:xfrm>
            <a:off x="1981033" y="4441431"/>
            <a:ext cx="7162967" cy="6781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2">
                    <a:lumMod val="20000"/>
                    <a:lumOff val="8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US" i="1" dirty="0" smtClean="0"/>
              <a:t>The three graphs produced now have made the trends clear and the information easy to understand.</a:t>
            </a:r>
            <a:endParaRPr lang="en-US" i="1" dirty="0"/>
          </a:p>
        </p:txBody>
      </p:sp>
    </p:spTree>
    <p:extLst>
      <p:ext uri="{BB962C8B-B14F-4D97-AF65-F5344CB8AC3E}">
        <p14:creationId xmlns:p14="http://schemas.microsoft.com/office/powerpoint/2010/main" val="2082494210"/>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118CE8-9293-4220-BA3B-5D353B13ABC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2DDA16B-F3AC-4A5B-9F5F-6F5A8F47A9E6}">
  <ds:schemaRefs>
    <ds:schemaRef ds:uri="http://schemas.microsoft.com/sharepoint/v3/contenttype/forms"/>
  </ds:schemaRefs>
</ds:datastoreItem>
</file>

<file path=customXml/itemProps3.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Professional services marketing plan</Template>
  <TotalTime>0</TotalTime>
  <Words>508</Words>
  <Application>Microsoft Office PowerPoint</Application>
  <PresentationFormat>Widescreen</PresentationFormat>
  <Paragraphs>86</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vt:lpstr>
      <vt:lpstr>Calibri</vt:lpstr>
      <vt:lpstr>Gill Sans MT</vt:lpstr>
      <vt:lpstr>Office Theme</vt:lpstr>
      <vt:lpstr>CREATIVE THINKING FINAL PRESENTATION</vt:lpstr>
      <vt:lpstr>PRESENTED DATA</vt:lpstr>
      <vt:lpstr>REQUIREMENTS</vt:lpstr>
      <vt:lpstr>Review</vt:lpstr>
      <vt:lpstr>YEARLY COMPARISON: Percentage users</vt:lpstr>
      <vt:lpstr>PERCENTAGE SWITCHING : From 2016 to 2017</vt:lpstr>
      <vt:lpstr>PERCENTAGE RETAIN AND CHANGE : From 2016 to 2017</vt:lpstr>
      <vt:lpstr>TRENDS FROM 2016 TO 2017</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2021-11-06T06:24:13Z</dcterms:created>
  <dcterms:modified xsi:type="dcterms:W3CDTF">2021-11-06T09:06:36Z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