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0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8" r:id="rId12"/>
    <p:sldId id="279" r:id="rId13"/>
    <p:sldId id="280" r:id="rId14"/>
    <p:sldId id="286" r:id="rId15"/>
    <p:sldId id="282" r:id="rId16"/>
    <p:sldId id="285" r:id="rId17"/>
    <p:sldId id="283" r:id="rId18"/>
    <p:sldId id="284" r:id="rId19"/>
    <p:sldId id="287" r:id="rId20"/>
    <p:sldId id="281" r:id="rId21"/>
    <p:sldId id="262" r:id="rId22"/>
    <p:sldId id="276" r:id="rId23"/>
    <p:sldId id="277" r:id="rId24"/>
    <p:sldId id="259" r:id="rId25"/>
    <p:sldId id="260" r:id="rId26"/>
    <p:sldId id="26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341" autoAdjust="0"/>
  </p:normalViewPr>
  <p:slideViewPr>
    <p:cSldViewPr snapToGrid="0">
      <p:cViewPr>
        <p:scale>
          <a:sx n="93" d="100"/>
          <a:sy n="93" d="100"/>
        </p:scale>
        <p:origin x="1080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0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6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www.finder.com.au</a:t>
            </a:r>
            <a:r>
              <a:rPr lang="en-US" dirty="0"/>
              <a:t>/harvest-finance-farm-hack-explained-simply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/harvest-finance/harvest-flashloan-economic-attack-post-mortem-3cf900d65217</a:t>
            </a:r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8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5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5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www.finder.com.au</a:t>
            </a:r>
            <a:r>
              <a:rPr lang="en-US" dirty="0"/>
              <a:t>/harvest-finance-farm-hack-explained-simply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/harvest-finance/harvest-flashloan-economic-attack-post-mortem-3cf900d65217</a:t>
            </a:r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9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www.finder.com.au</a:t>
            </a:r>
            <a:r>
              <a:rPr lang="en-US" dirty="0"/>
              <a:t>/harvest-finance-farm-hack-explained-simply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/harvest-finance/harvest-flashloan-economic-attack-post-mortem-3cf900d65217</a:t>
            </a:r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E93FA54-AE46-8446-9F0B-BDC315BA62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474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64851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7489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0149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89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299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3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5285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0187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827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9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305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178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13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89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  <p:sldLayoutId id="214748433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crypt.co/49657/oracle-exploit-sees-100-million-liquidated-on-compoun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.au/harvest-finance-farm-hack-explained-simpl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 and some of its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Alireza Darvishi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E85-3860-2B47-9DD7-55C1140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10363" cy="1320800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bZx attack with manipulation of Uniswap and Kyber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6D94-1908-8946-8FF1-F98C2C3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4056-B206-A448-B393-A2477D0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A155-F1E2-7246-93B0-123FD1F9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549081-A4BE-AE47-80D7-3EB67E72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66" y="2318473"/>
            <a:ext cx="10098295" cy="2609128"/>
          </a:xfrm>
        </p:spPr>
      </p:pic>
    </p:spTree>
    <p:extLst>
      <p:ext uri="{BB962C8B-B14F-4D97-AF65-F5344CB8AC3E}">
        <p14:creationId xmlns:p14="http://schemas.microsoft.com/office/powerpoint/2010/main" val="403039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F23-A0EE-7D4E-B101-F96E9886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Lending market mechanism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EDE65-AF52-A944-A6CA-DF78691A2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435" y="1488281"/>
            <a:ext cx="5852637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69F9-5A4F-144F-999B-8275ECFE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D046-442C-094C-BF7A-9CE61104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081-A8AD-564F-835A-19E2069F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0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818D-D14B-F444-8643-1BB4E50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Liquidation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877A-7A1D-8849-96C0-29042593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Auction Liquidation</a:t>
            </a:r>
          </a:p>
          <a:p>
            <a:pPr lvl="1"/>
            <a:r>
              <a:rPr lang="en-US" dirty="0"/>
              <a:t>A loan becomes eligible for liquidation </a:t>
            </a:r>
          </a:p>
          <a:p>
            <a:pPr lvl="1"/>
            <a:r>
              <a:rPr lang="en-US" dirty="0"/>
              <a:t>A liquidator starts the auction process </a:t>
            </a:r>
          </a:p>
          <a:p>
            <a:pPr lvl="1"/>
            <a:r>
              <a:rPr lang="en-US" dirty="0"/>
              <a:t>Interested liquidators provide their bids </a:t>
            </a:r>
          </a:p>
          <a:p>
            <a:pPr lvl="1"/>
            <a:r>
              <a:rPr lang="en-US" dirty="0"/>
              <a:t>The auction ends according to the rules set forth in the auction contract </a:t>
            </a:r>
          </a:p>
          <a:p>
            <a:r>
              <a:rPr lang="en-US" dirty="0"/>
              <a:t>Fixed Spread Liquidation </a:t>
            </a:r>
          </a:p>
          <a:p>
            <a:pPr lvl="1"/>
            <a:r>
              <a:rPr lang="en-IR" dirty="0"/>
              <a:t>Liquidator can buy colaterall at a discounted price</a:t>
            </a:r>
          </a:p>
          <a:p>
            <a:pPr lvl="1"/>
            <a:r>
              <a:rPr lang="en-US" dirty="0"/>
              <a:t>Avoids hour-long liquidation auctions </a:t>
            </a:r>
          </a:p>
          <a:p>
            <a:pPr lvl="1"/>
            <a:r>
              <a:rPr lang="en-IR" dirty="0"/>
              <a:t>Enables using flash-loans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6019-C1E2-2141-8BDC-9DD8F3BD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D2D9-46A1-D24A-8EFB-68E1055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4B7A-9722-BE4B-AF80-E1DD0702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284E-E25F-8C47-B54B-97C24CB8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Accumulative collateral sold through liquidation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84EDD1-75E3-D64B-B9E7-56CB49AF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823" y="1930400"/>
            <a:ext cx="4882310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0A87-68E2-9744-8FC1-FC9A3688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B8E0-BA4C-6148-9CF9-F13AA0D9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C1F5-2FB5-0D44-83F6-0D75F13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514B-3F7C-0E4F-AE2B-791B14C7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Proposed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C5B5-4F1A-3142-98F8-D29ABEF0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949D-70A3-3944-876A-9956A01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94CC-1752-2D46-8AD0-58DA94AA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9E93B1-41D5-F548-BFD9-2D2FDEA0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330848"/>
            <a:ext cx="6228887" cy="4196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768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514B-3F7C-0E4F-AE2B-791B14C7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A defence to the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C5B5-4F1A-3142-98F8-D29ABEF0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949D-70A3-3944-876A-9956A01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94CC-1752-2D46-8AD0-58DA94AA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F0261-86D6-6C40-B358-5673515D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A contract can use off-chain data as price feeds.</a:t>
            </a:r>
          </a:p>
          <a:p>
            <a:r>
              <a:rPr lang="en-IR" dirty="0"/>
              <a:t>This make manipulation off the price harder.</a:t>
            </a:r>
          </a:p>
          <a:p>
            <a:r>
              <a:rPr lang="en-IR" dirty="0"/>
              <a:t>Chainlink provide off-chain data on-chain.</a:t>
            </a:r>
          </a:p>
          <a:p>
            <a:r>
              <a:rPr lang="en-IR" dirty="0"/>
              <a:t>Although it is riskeir to manipulate a centralized exchange, it had </a:t>
            </a:r>
            <a:r>
              <a:rPr lang="en-IR" dirty="0">
                <a:hlinkClick r:id="rId2"/>
              </a:rPr>
              <a:t>happen</a:t>
            </a:r>
            <a:r>
              <a:rPr lang="en-US" dirty="0">
                <a:hlinkClick r:id="rId2"/>
              </a:rPr>
              <a:t>e</a:t>
            </a:r>
            <a:r>
              <a:rPr lang="en-IR" dirty="0">
                <a:hlinkClick r:id="rId2"/>
              </a:rPr>
              <a:t>d</a:t>
            </a:r>
            <a:r>
              <a:rPr lang="en-IR" dirty="0"/>
              <a:t>, and made $89 million worth loans liquidated.</a:t>
            </a:r>
          </a:p>
          <a:p>
            <a:r>
              <a:rPr lang="en-IR" dirty="0"/>
              <a:t>DAI price as a stable coin pegged to 1$ price, went up 30% for more than an hour in Coinbase pro.</a:t>
            </a:r>
          </a:p>
        </p:txBody>
      </p:sp>
    </p:spTree>
    <p:extLst>
      <p:ext uri="{BB962C8B-B14F-4D97-AF65-F5344CB8AC3E}">
        <p14:creationId xmlns:p14="http://schemas.microsoft.com/office/powerpoint/2010/main" val="281128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E7EF-4C7F-6D4F-B6F5-C2514410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Some other Defences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340-79A1-E84E-9291-0FD61CE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Use the moving average of a short period as the price</a:t>
            </a:r>
          </a:p>
          <a:p>
            <a:r>
              <a:rPr lang="en-IR" dirty="0"/>
              <a:t>Use lagged prices as the price oracle</a:t>
            </a:r>
          </a:p>
          <a:p>
            <a:r>
              <a:rPr lang="en-US" dirty="0"/>
              <a:t>A commit-and-reveal mechanism for liquidation</a:t>
            </a:r>
          </a:p>
          <a:p>
            <a:r>
              <a:rPr lang="en-US" dirty="0"/>
              <a:t>…</a:t>
            </a:r>
          </a:p>
          <a:p>
            <a:endParaRPr lang="en-IR" dirty="0"/>
          </a:p>
          <a:p>
            <a:endParaRPr lang="en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3167-EDBE-6E44-A9A5-99780824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2C7E-6593-154A-9CB0-39A1BED2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D91D-28C9-F744-9FDB-D3E322D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9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F1BF-F41A-BF4B-B34F-E971ECDD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IR" dirty="0"/>
              <a:t>Proposed oracle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9E71-969E-E649-8FE9-FD99324E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015"/>
            <a:ext cx="8596668" cy="4608347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IR" dirty="0"/>
              <a:t>racle manipulation in a prediction market (eg.Augur</a:t>
            </a:r>
            <a:r>
              <a:rPr lang="en-US" dirty="0"/>
              <a:t>,Gnosis</a:t>
            </a:r>
            <a:r>
              <a:rPr lang="en-IR" dirty="0"/>
              <a:t>)</a:t>
            </a:r>
          </a:p>
          <a:p>
            <a:pPr lvl="1"/>
            <a:r>
              <a:rPr lang="en-IR" dirty="0"/>
              <a:t>What is a prediction market</a:t>
            </a:r>
          </a:p>
          <a:p>
            <a:pPr lvl="1"/>
            <a:r>
              <a:rPr lang="en-IR" dirty="0"/>
              <a:t>How a prediction market’s oracle work</a:t>
            </a:r>
          </a:p>
          <a:p>
            <a:pPr lvl="1"/>
            <a:endParaRPr lang="en-IR" dirty="0"/>
          </a:p>
          <a:p>
            <a:pPr lvl="1"/>
            <a:endParaRPr lang="en-IR" dirty="0"/>
          </a:p>
          <a:p>
            <a:pPr marL="457200" lvl="1" indent="0">
              <a:buNone/>
            </a:pPr>
            <a:endParaRPr lang="en-IR" dirty="0"/>
          </a:p>
          <a:p>
            <a:r>
              <a:rPr lang="en-IR" dirty="0"/>
              <a:t>Price oracle manipulation of a lending market to liquidate collatral of borrowers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over-collateralized loans incentives users to pay back debt.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Liquidators and their incentives.</a:t>
            </a:r>
          </a:p>
          <a:p>
            <a:pPr lvl="1"/>
            <a:endParaRPr lang="en-IR" dirty="0"/>
          </a:p>
          <a:p>
            <a:pPr lvl="1"/>
            <a:endParaRPr lang="en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9C0B-7F63-CC47-A1A9-206A76DD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5E26-532B-9449-8BFB-EB0E13F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8397-F522-4740-827E-61C98AB5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2F902-D26B-0E40-9F97-F22FA9DE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19588"/>
            <a:ext cx="9149054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Maximizing profit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1DB-F5F0-204E-8036-27E23BBC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76" y="1150810"/>
            <a:ext cx="4744382" cy="707295"/>
          </a:xfrm>
        </p:spPr>
        <p:txBody>
          <a:bodyPr/>
          <a:lstStyle/>
          <a:p>
            <a:pPr rtl="1"/>
            <a:r>
              <a:rPr lang="en-US" dirty="0"/>
              <a:t>Liquidity Taker Attacks Taker in an AMM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3388D1-27EB-0F4B-8447-885E0344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76" y="1858105"/>
            <a:ext cx="4513262" cy="396222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FFE8-16DB-2141-BE76-5446C25B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CEDE9-31BC-3A42-8219-16634A14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38" y="1858105"/>
            <a:ext cx="4513262" cy="39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DeFi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Discussion on some available attacks</a:t>
            </a:r>
            <a:endParaRPr lang="fa-IR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running attacks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Attacks using Flash loans</a:t>
            </a:r>
          </a:p>
          <a:p>
            <a:r>
              <a:rPr lang="en-US" dirty="0">
                <a:solidFill>
                  <a:schemeClr val="tx1"/>
                </a:solidFill>
              </a:rPr>
              <a:t>Profit maximizing of the attacks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1DB-F5F0-204E-8036-27E23BBC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76" y="1150810"/>
            <a:ext cx="5293824" cy="707295"/>
          </a:xfrm>
        </p:spPr>
        <p:txBody>
          <a:bodyPr/>
          <a:lstStyle/>
          <a:p>
            <a:pPr rtl="1"/>
            <a:r>
              <a:rPr lang="en-US" dirty="0"/>
              <a:t>Liquidity Provider Attacks Taker in an AMM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A7EBEE-B134-B540-956A-8B266F4C4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76" y="1858105"/>
            <a:ext cx="4513262" cy="396222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1468E7-8EB6-604A-8374-854984A7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38" y="1858105"/>
            <a:ext cx="4583088" cy="4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defenses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08369" y="522155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Splitting a transaction to a few DEXs or few transactions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862" y="1591191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Setting maximum slippage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3771" y="2664021"/>
            <a:ext cx="5102680" cy="1010842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Multi-Party Computation</a:t>
            </a:r>
          </a:p>
          <a:p>
            <a:pPr marL="0" indent="0" defTabSz="457200" rtl="1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2113" y="3733057"/>
            <a:ext cx="5102680" cy="1010842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Commit-and-Reveal Protocols</a:t>
            </a:r>
          </a:p>
          <a:p>
            <a:pPr marL="0" indent="0" defTabSz="457200" rtl="1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07612-AF10-D742-BF34-3368C1FAD302}"/>
              </a:ext>
            </a:extLst>
          </p:cNvPr>
          <p:cNvCxnSpPr/>
          <p:nvPr/>
        </p:nvCxnSpPr>
        <p:spPr>
          <a:xfrm>
            <a:off x="2084389" y="696305"/>
            <a:ext cx="15156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0E393F0E-31BF-AA44-B6CC-C11F466B5F74}"/>
              </a:ext>
            </a:extLst>
          </p:cNvPr>
          <p:cNvSpPr txBox="1">
            <a:spLocks/>
          </p:cNvSpPr>
          <p:nvPr/>
        </p:nvSpPr>
        <p:spPr>
          <a:xfrm>
            <a:off x="6096000" y="4802093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defenses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​Capitalize on low hanging fruit to identify a ballpark value</a:t>
            </a:r>
          </a:p>
          <a:p>
            <a:r>
              <a:rPr lang="en-US" dirty="0"/>
              <a:t>​Visualize customer directed convergence​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​Establish a management framework from the inside​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Alireza Darvishi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807942"/>
          </a:xfrm>
        </p:spPr>
        <p:txBody>
          <a:bodyPr/>
          <a:lstStyle/>
          <a:p>
            <a:r>
              <a:rPr lang="en-US" dirty="0"/>
              <a:t>Introduction to DeFi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259454"/>
            <a:ext cx="8596668" cy="4781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Blockchains enabled us to transact funds in a trustless system and without any centralized authority.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Smart contracts allow execution of complicated transactions in a non-custodial, permission less and openly auditable way.</a:t>
            </a:r>
            <a:endParaRPr lang="fa-IR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Types of DeFi: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Exchange markets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Lending markets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Portfolio management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Derivatives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Privacy-preserving Mixers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807942"/>
          </a:xfrm>
        </p:spPr>
        <p:txBody>
          <a:bodyPr/>
          <a:lstStyle/>
          <a:p>
            <a:r>
              <a:rPr lang="en-US" dirty="0"/>
              <a:t>Decentralized Exchanges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259454"/>
            <a:ext cx="8596668" cy="4781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These DeFi protocols enabled the non-custodial exchange of on-chain digital assets.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Wrapped(e.g. WBTC) tokens facilitate cross-chain exchanges.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Order book DEXs or Automated Market Makers (AMMs)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Liquidity providers vs liquidity takers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Arbitrage availability on different AMMs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DEX aggregators (like 1inch)</a:t>
            </a:r>
          </a:p>
        </p:txBody>
      </p:sp>
    </p:spTree>
    <p:extLst>
      <p:ext uri="{BB962C8B-B14F-4D97-AF65-F5344CB8AC3E}">
        <p14:creationId xmlns:p14="http://schemas.microsoft.com/office/powerpoint/2010/main" val="41994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807942"/>
          </a:xfrm>
        </p:spPr>
        <p:txBody>
          <a:bodyPr/>
          <a:lstStyle/>
          <a:p>
            <a:r>
              <a:rPr lang="en-US" dirty="0"/>
              <a:t>Lending Markets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1259454"/>
            <a:ext cx="9949478" cy="4781907"/>
          </a:xfrm>
          <a:noFill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over-collateralized loans and flash loans.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over-collateralized loans incentives users to pay back debt.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Liquidators and their incentives.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stable coins work with collateral incentives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Flash loans require borrower to pay back the debt with interest in the same block.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Flash loans are possible because of atomic property. (Transaction fails if the loan is not repaid)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need for upfront collateral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Example for flash loan: Arbitrage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DEF5-654F-984D-953B-2608DCF5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32" y="5001352"/>
            <a:ext cx="5400272" cy="1405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2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713"/>
          </a:xfrm>
        </p:spPr>
        <p:txBody>
          <a:bodyPr/>
          <a:lstStyle/>
          <a:p>
            <a:r>
              <a:rPr lang="en-US" dirty="0"/>
              <a:t>Front running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313"/>
            <a:ext cx="8596668" cy="46840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Displacement Attacks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front-running a transaction that registers a domain name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front-run a cancel transaction in an order book DEX and fill the order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reporting a bug as part of a bug bounty scheme</a:t>
            </a:r>
            <a:endParaRPr lang="fa-IR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Double-spending attacks using higher fees</a:t>
            </a:r>
          </a:p>
          <a:p>
            <a:r>
              <a:rPr lang="en-US" dirty="0">
                <a:solidFill>
                  <a:schemeClr val="tx1"/>
                </a:solidFill>
              </a:rPr>
              <a:t>Multi-transaction Sandwich Attacks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Liquidity Taker Attacks Taker in an AMM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Liquidity Provider Attacks Taker in an AMM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Liquidity Taker Attacks Taker in an order book DEX</a:t>
            </a:r>
          </a:p>
          <a:p>
            <a:r>
              <a:rPr lang="en-US" dirty="0">
                <a:solidFill>
                  <a:schemeClr val="tx1"/>
                </a:solidFill>
              </a:rPr>
              <a:t>Miner Extractable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miner poll can prioritize its own transactions for an ICO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miner can change order of transactions to maximize its profit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2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US" dirty="0"/>
              <a:t>Attacks using Flash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347"/>
            <a:ext cx="8596668" cy="476601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Single Transaction Sandwich Attacks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single risk-free transaction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Flash Loan Arbitrage 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Oracle Manipulation Attacks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Attack on Harvest with manipulation of Curve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Attack on bZx with manipulation of Uniswap and Kyber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Wash Trading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Collateral Swapping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0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E85-3860-2B47-9DD7-55C1140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10363" cy="1320800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hlinkClick r:id="rId3"/>
              </a:rPr>
              <a:t>Harvest attack with manipulation of Curve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BACB-DAB6-2540-836C-B9AA936A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Take out a flash loan of 18.3 million USDT and 50 million USDC.</a:t>
            </a:r>
          </a:p>
          <a:p>
            <a:pPr fontAlgn="base"/>
            <a:r>
              <a:rPr lang="en-US" dirty="0"/>
              <a:t>Convert 17.2 million USDT into USDC on Curve, pushing up Curve's USDC prices.</a:t>
            </a:r>
          </a:p>
          <a:p>
            <a:pPr fontAlgn="base"/>
            <a:r>
              <a:rPr lang="en-US" dirty="0"/>
              <a:t>Deposit 50 million USDC into Harvest, and thanks to elevated USDC prices receive 51.5 million shares (known as </a:t>
            </a:r>
            <a:r>
              <a:rPr lang="en-US" dirty="0" err="1"/>
              <a:t>fUSDC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Convert the USDC back into USDT on Curve, pushing prices back down.</a:t>
            </a:r>
          </a:p>
          <a:p>
            <a:pPr fontAlgn="base"/>
            <a:r>
              <a:rPr lang="en-US" dirty="0"/>
              <a:t>Withdraw 50.6 million USDC. In other words, convert 51.5 million </a:t>
            </a:r>
            <a:r>
              <a:rPr lang="en-US" dirty="0" err="1"/>
              <a:t>fUSDC</a:t>
            </a:r>
            <a:r>
              <a:rPr lang="en-US" dirty="0"/>
              <a:t> into 50.6 million USDC at prevailing rates.</a:t>
            </a:r>
          </a:p>
          <a:p>
            <a:endParaRPr lang="en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6D94-1908-8946-8FF1-F98C2C3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4056-B206-A448-B393-A2477D0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A155-F1E2-7246-93B0-123FD1F9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E85-3860-2B47-9DD7-55C1140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10363" cy="1320800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bZx attack with manipulation of Uniswap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2F9199-3BEA-6E43-B6A5-CF09E8546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89" y="1930400"/>
            <a:ext cx="9010007" cy="27939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6D94-1908-8946-8FF1-F98C2C3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4056-B206-A448-B393-A2477D0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A155-F1E2-7246-93B0-123FD1F9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05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{ABBB792A-0D16-B34B-851A-2A4C5088F27C}tf10001060</Template>
  <TotalTime>12105</TotalTime>
  <Words>862</Words>
  <Application>Microsoft Macintosh PowerPoint</Application>
  <PresentationFormat>Widescreen</PresentationFormat>
  <Paragraphs>159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DeFi and some of its vulnerabilities</vt:lpstr>
      <vt:lpstr>PowerPoint Presentation</vt:lpstr>
      <vt:lpstr>Introduction to DeFi</vt:lpstr>
      <vt:lpstr>Decentralized Exchanges</vt:lpstr>
      <vt:lpstr>Lending Markets</vt:lpstr>
      <vt:lpstr>Front running attacks</vt:lpstr>
      <vt:lpstr>Attacks using Flash loans</vt:lpstr>
      <vt:lpstr>Harvest attack with manipulation of Curve</vt:lpstr>
      <vt:lpstr>bZx attack with manipulation of Uniswap</vt:lpstr>
      <vt:lpstr>bZx attack with manipulation of Uniswap and Kyber</vt:lpstr>
      <vt:lpstr>Lending market mechanism</vt:lpstr>
      <vt:lpstr>Liquidation mechanisms</vt:lpstr>
      <vt:lpstr>Accumulative collateral sold through liquidation</vt:lpstr>
      <vt:lpstr>Proposed attack</vt:lpstr>
      <vt:lpstr>A defence to the attack</vt:lpstr>
      <vt:lpstr>Some other Defences</vt:lpstr>
      <vt:lpstr>Proposed oracle manipulations</vt:lpstr>
      <vt:lpstr>Maximizing profit </vt:lpstr>
      <vt:lpstr>Liquidity Taker Attacks Taker in an AMM</vt:lpstr>
      <vt:lpstr>Liquidity Provider Attacks Taker in an AMM</vt:lpstr>
      <vt:lpstr>Some defenses </vt:lpstr>
      <vt:lpstr>Some defenses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2021-08-04T09:23:57Z</dcterms:created>
  <dcterms:modified xsi:type="dcterms:W3CDTF">2021-10-13T08:28:51Z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