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68" r:id="rId5"/>
    <p:sldId id="269" r:id="rId6"/>
    <p:sldId id="311" r:id="rId7"/>
    <p:sldId id="282" r:id="rId8"/>
    <p:sldId id="280" r:id="rId9"/>
    <p:sldId id="258" r:id="rId10"/>
    <p:sldId id="306" r:id="rId11"/>
    <p:sldId id="305" r:id="rId12"/>
    <p:sldId id="307" r:id="rId13"/>
    <p:sldId id="304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FFFF"/>
    <a:srgbClr val="00CCFF"/>
    <a:srgbClr val="33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67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A2200-C84A-4138-BE0B-10DA1885307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6F05-5FB7-4BB1-A046-CBFEB7CFA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26" y="962902"/>
            <a:ext cx="4175297" cy="2380828"/>
          </a:xfrm>
        </p:spPr>
        <p:txBody>
          <a:bodyPr>
            <a:normAutofit/>
          </a:bodyPr>
          <a:lstStyle/>
          <a:p>
            <a:r>
              <a:rPr lang="en-US" sz="3000"/>
              <a:t>Product recognition using computer vision and sensor</a:t>
            </a:r>
            <a:br>
              <a:rPr lang="en-US" sz="3000"/>
            </a:b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3827" y="3531205"/>
            <a:ext cx="4170393" cy="1610643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38C90A8-845A-0CFC-1AD2-940C090C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3605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2F50-C43A-4410-8773-7A9611AE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27" y="2059885"/>
            <a:ext cx="3031852" cy="1722419"/>
          </a:xfrm>
        </p:spPr>
        <p:txBody>
          <a:bodyPr>
            <a:normAutofit/>
          </a:bodyPr>
          <a:lstStyle/>
          <a:p>
            <a:r>
              <a:rPr lang="en-US" sz="36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5450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EFE79-30B8-8345-2516-716FCE1A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0" y="541065"/>
            <a:ext cx="4690636" cy="3435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CBFCB-2254-14E1-7F85-9DCB70F3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70" y="541064"/>
            <a:ext cx="5147403" cy="34358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BC7DC-2832-5591-A6D2-C12FA614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Image 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08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2874F-C619-9446-4A34-996394B9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6" y="652366"/>
            <a:ext cx="4216453" cy="319396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9654-3EDB-ACC6-7D3B-9B284A06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0" lang="en-US" altLang="en-US" sz="3600" i="0" u="none" strike="noStrik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Distribution of weight data 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Google Shape;161;p20">
            <a:extLst>
              <a:ext uri="{FF2B5EF4-FFF2-40B4-BE49-F238E27FC236}">
                <a16:creationId xmlns:a16="http://schemas.microsoft.com/office/drawing/2014/main" id="{BF8688B6-6204-99CA-A6BB-DB7E7E2A70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47" y="4019220"/>
            <a:ext cx="5183650" cy="223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62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74C8-5D2A-61A5-43AB-DDA0D8A5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2800" i="0" u="none" strike="noStrik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 data </a:t>
            </a:r>
            <a:r>
              <a:rPr lang="en-US" altLang="en-US" dirty="0">
                <a:solidFill>
                  <a:schemeClr val="tx1"/>
                </a:solidFill>
              </a:rPr>
              <a:t>and </a:t>
            </a:r>
            <a:r>
              <a:rPr lang="en-US" dirty="0"/>
              <a:t>correlation among the data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9DA2A-0D72-E75E-0707-D299501E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405780"/>
            <a:ext cx="5810488" cy="2914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199B-18C8-B1CA-E744-8DBBCC70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6" y="2142848"/>
            <a:ext cx="4586514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Hands-on top of each other">
            <a:extLst>
              <a:ext uri="{FF2B5EF4-FFF2-40B4-BE49-F238E27FC236}">
                <a16:creationId xmlns:a16="http://schemas.microsoft.com/office/drawing/2014/main" id="{3A62659A-26FB-6D28-4612-F9899FB7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2244" r="1" b="1"/>
          <a:stretch/>
        </p:blipFill>
        <p:spPr>
          <a:xfrm>
            <a:off x="0" y="10"/>
            <a:ext cx="1218852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75212-49C7-CC26-D725-73B64EDEFF83}"/>
              </a:ext>
            </a:extLst>
          </p:cNvPr>
          <p:cNvSpPr txBox="1"/>
          <p:nvPr/>
        </p:nvSpPr>
        <p:spPr>
          <a:xfrm>
            <a:off x="1452788" y="804520"/>
            <a:ext cx="9288796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788" y="2015733"/>
            <a:ext cx="928879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/>
            <a:r>
              <a:rPr lang="en-US" dirty="0"/>
              <a:t> Team </a:t>
            </a:r>
          </a:p>
          <a:p>
            <a:pPr indent="-228600" defTabSz="914400"/>
            <a:r>
              <a:rPr lang="en-US" dirty="0"/>
              <a:t>Problem &amp; Objective</a:t>
            </a:r>
          </a:p>
          <a:p>
            <a:pPr indent="-228600" defTabSz="914400"/>
            <a:r>
              <a:rPr lang="en-US" dirty="0"/>
              <a:t>EDA</a:t>
            </a:r>
          </a:p>
          <a:p>
            <a:pPr indent="-228600" defTabSz="914400"/>
            <a:r>
              <a:rPr lang="en-US" dirty="0"/>
              <a:t>Data Understanding</a:t>
            </a:r>
          </a:p>
          <a:p>
            <a:pPr indent="-228600" defTabSz="914400"/>
            <a:r>
              <a:rPr lang="en-US" dirty="0"/>
              <a:t>Data Quality Report</a:t>
            </a:r>
          </a:p>
          <a:p>
            <a:pPr indent="-228600" defTabSz="914400"/>
            <a:r>
              <a:rPr lang="en-US" dirty="0"/>
              <a:t>Appendix</a:t>
            </a:r>
          </a:p>
          <a:p>
            <a:pPr lvl="1" indent="-228600" defTabSz="914400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8ED6-BEEF-941C-A1CC-3AF87C96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50DA-ACBF-5414-83A8-734CE52C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Noufal Babu, </a:t>
            </a:r>
            <a:r>
              <a:rPr lang="en-US" b="0" i="0" dirty="0">
                <a:effectLst/>
                <a:latin typeface="Arial" panose="020B0604020202020204" pitchFamily="34" charset="0"/>
              </a:rPr>
              <a:t>MBA in IT &amp; System, Principle Embedded Software Engineer</a:t>
            </a:r>
            <a:endParaRPr lang="en-US" dirty="0"/>
          </a:p>
          <a:p>
            <a:r>
              <a:rPr lang="en-US" dirty="0"/>
              <a:t>Ali </a:t>
            </a:r>
            <a:r>
              <a:rPr lang="en-US" dirty="0" err="1"/>
              <a:t>Boukhari</a:t>
            </a:r>
            <a:r>
              <a:rPr lang="en-US" dirty="0"/>
              <a:t>, Master degree in engineering, Data analyst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8194-23F0-D756-7324-11997B39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8FBE-1D1D-09B3-1D79-F34ABBAD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Our business is currently experiencing delays in the manual product checkout process at the store :-</a:t>
            </a:r>
          </a:p>
          <a:p>
            <a:pPr marL="0" indent="0">
              <a:buNone/>
            </a:pPr>
            <a:r>
              <a:rPr lang="en-US" sz="1800" dirty="0"/>
              <a:t>With the advent of modern shopping experiences, manual checkouts have become a point of friction for customers, causing delays and inefficiencies in our business operations. The traditional checkout process may not only hinder our business growth but also impact customer satisfaction levels. </a:t>
            </a:r>
          </a:p>
        </p:txBody>
      </p:sp>
      <p:pic>
        <p:nvPicPr>
          <p:cNvPr id="2050" name="Picture 2" descr="3,437,636 Problem Images, Stock Photos &amp; Vectors | Shutterstock">
            <a:extLst>
              <a:ext uri="{FF2B5EF4-FFF2-40B4-BE49-F238E27FC236}">
                <a16:creationId xmlns:a16="http://schemas.microsoft.com/office/drawing/2014/main" id="{8931BBBB-7042-ABDB-BC03-BDC470E35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"/>
          <a:stretch/>
        </p:blipFill>
        <p:spPr bwMode="auto">
          <a:xfrm>
            <a:off x="8148836" y="36533"/>
            <a:ext cx="3890764" cy="17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030-5077-CB6B-ADD4-05948881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89" y="804521"/>
            <a:ext cx="4175424" cy="1049235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3E53-1B92-21C8-542F-5E9F968E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57" y="2051957"/>
            <a:ext cx="4257759" cy="3414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business want to provide shop and go experience to our customers, with customers able to purchase products without being checked out by a cashier or using a self-checkout station</a:t>
            </a:r>
          </a:p>
        </p:txBody>
      </p:sp>
      <p:pic>
        <p:nvPicPr>
          <p:cNvPr id="1026" name="Picture 2" descr="KUOW - Why Amazon Go hasn't transformed retail...yet">
            <a:extLst>
              <a:ext uri="{FF2B5EF4-FFF2-40B4-BE49-F238E27FC236}">
                <a16:creationId xmlns:a16="http://schemas.microsoft.com/office/drawing/2014/main" id="{05B18C79-DDB7-FF43-C024-8FE91D3C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1276283"/>
            <a:ext cx="4959151" cy="37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53" y="659953"/>
            <a:ext cx="11418550" cy="848348"/>
          </a:xfrm>
        </p:spPr>
        <p:txBody>
          <a:bodyPr anchor="t">
            <a:normAutofit/>
          </a:bodyPr>
          <a:lstStyle/>
          <a:p>
            <a:r>
              <a:rPr lang="en-US" dirty="0"/>
              <a:t>EDA - Data description of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794905-706C-4928-95CC-D9C27C51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15035"/>
              </p:ext>
            </p:extLst>
          </p:nvPr>
        </p:nvGraphicFramePr>
        <p:xfrm>
          <a:off x="1191986" y="1445468"/>
          <a:ext cx="8561614" cy="2148060"/>
        </p:xfrm>
        <a:graphic>
          <a:graphicData uri="http://schemas.openxmlformats.org/drawingml/2006/table">
            <a:tbl>
              <a:tblPr/>
              <a:tblGrid>
                <a:gridCol w="885351">
                  <a:extLst>
                    <a:ext uri="{9D8B030D-6E8A-4147-A177-3AD203B41FA5}">
                      <a16:colId xmlns:a16="http://schemas.microsoft.com/office/drawing/2014/main" val="2198047772"/>
                    </a:ext>
                  </a:extLst>
                </a:gridCol>
                <a:gridCol w="1521787">
                  <a:extLst>
                    <a:ext uri="{9D8B030D-6E8A-4147-A177-3AD203B41FA5}">
                      <a16:colId xmlns:a16="http://schemas.microsoft.com/office/drawing/2014/main" val="2939373772"/>
                    </a:ext>
                  </a:extLst>
                </a:gridCol>
                <a:gridCol w="884871">
                  <a:extLst>
                    <a:ext uri="{9D8B030D-6E8A-4147-A177-3AD203B41FA5}">
                      <a16:colId xmlns:a16="http://schemas.microsoft.com/office/drawing/2014/main" val="1307171730"/>
                    </a:ext>
                  </a:extLst>
                </a:gridCol>
                <a:gridCol w="1496797">
                  <a:extLst>
                    <a:ext uri="{9D8B030D-6E8A-4147-A177-3AD203B41FA5}">
                      <a16:colId xmlns:a16="http://schemas.microsoft.com/office/drawing/2014/main" val="2933834063"/>
                    </a:ext>
                  </a:extLst>
                </a:gridCol>
                <a:gridCol w="1496797">
                  <a:extLst>
                    <a:ext uri="{9D8B030D-6E8A-4147-A177-3AD203B41FA5}">
                      <a16:colId xmlns:a16="http://schemas.microsoft.com/office/drawing/2014/main" val="3200052027"/>
                    </a:ext>
                  </a:extLst>
                </a:gridCol>
                <a:gridCol w="1037308">
                  <a:extLst>
                    <a:ext uri="{9D8B030D-6E8A-4147-A177-3AD203B41FA5}">
                      <a16:colId xmlns:a16="http://schemas.microsoft.com/office/drawing/2014/main" val="1626486480"/>
                    </a:ext>
                  </a:extLst>
                </a:gridCol>
                <a:gridCol w="1238703">
                  <a:extLst>
                    <a:ext uri="{9D8B030D-6E8A-4147-A177-3AD203B41FA5}">
                      <a16:colId xmlns:a16="http://schemas.microsoft.com/office/drawing/2014/main" val="1702874773"/>
                    </a:ext>
                  </a:extLst>
                </a:gridCol>
              </a:tblGrid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#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Image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 Contours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 Edges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Red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Green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Mean Blue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33870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0.jpg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1379040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119.87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118.12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129.39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1391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1.jpg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1453755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120.31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118.46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129.44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1286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10.jpg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1320645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119.34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117.54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128.58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770033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100.jpg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1001130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107.67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108.69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119.96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32664"/>
                  </a:ext>
                </a:extLst>
              </a:tr>
              <a:tr h="358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101.jpg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992715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107.87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109.13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119.79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108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3E673F-4964-4D78-831E-F1F7AF223E13}"/>
              </a:ext>
            </a:extLst>
          </p:cNvPr>
          <p:cNvSpPr txBox="1"/>
          <p:nvPr/>
        </p:nvSpPr>
        <p:spPr>
          <a:xfrm>
            <a:off x="6954001" y="3968349"/>
            <a:ext cx="501365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b="1" dirty="0"/>
              <a:t>Observations:</a:t>
            </a:r>
            <a:endParaRPr lang="en-US" sz="15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      We have 10 different products by CV, supported by many    224x224  images of each product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edges in images varies, with a mean of approximately 1,264,135.</a:t>
            </a:r>
          </a:p>
          <a:p>
            <a:pPr marL="3429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lang="en-US" sz="1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mean values for red, green, and blue are approximately 118.17, 117.06, and 128.69, respectively.</a:t>
            </a:r>
            <a:endParaRPr lang="en-US" sz="1050" dirty="0"/>
          </a:p>
          <a:p>
            <a:endParaRPr lang="en-US" sz="15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078808-05E4-4EA1-B06A-732702278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97143"/>
              </p:ext>
            </p:extLst>
          </p:nvPr>
        </p:nvGraphicFramePr>
        <p:xfrm>
          <a:off x="1186950" y="3960226"/>
          <a:ext cx="5620248" cy="2047572"/>
        </p:xfrm>
        <a:graphic>
          <a:graphicData uri="http://schemas.openxmlformats.org/drawingml/2006/table">
            <a:tbl>
              <a:tblPr/>
              <a:tblGrid>
                <a:gridCol w="726572">
                  <a:extLst>
                    <a:ext uri="{9D8B030D-6E8A-4147-A177-3AD203B41FA5}">
                      <a16:colId xmlns:a16="http://schemas.microsoft.com/office/drawing/2014/main" val="2010319287"/>
                    </a:ext>
                  </a:extLst>
                </a:gridCol>
                <a:gridCol w="1027428">
                  <a:extLst>
                    <a:ext uri="{9D8B030D-6E8A-4147-A177-3AD203B41FA5}">
                      <a16:colId xmlns:a16="http://schemas.microsoft.com/office/drawing/2014/main" val="3613124093"/>
                    </a:ext>
                  </a:extLst>
                </a:gridCol>
                <a:gridCol w="829865">
                  <a:extLst>
                    <a:ext uri="{9D8B030D-6E8A-4147-A177-3AD203B41FA5}">
                      <a16:colId xmlns:a16="http://schemas.microsoft.com/office/drawing/2014/main" val="1296368636"/>
                    </a:ext>
                  </a:extLst>
                </a:gridCol>
                <a:gridCol w="1598467">
                  <a:extLst>
                    <a:ext uri="{9D8B030D-6E8A-4147-A177-3AD203B41FA5}">
                      <a16:colId xmlns:a16="http://schemas.microsoft.com/office/drawing/2014/main" val="2286428078"/>
                    </a:ext>
                  </a:extLst>
                </a:gridCol>
                <a:gridCol w="1437916">
                  <a:extLst>
                    <a:ext uri="{9D8B030D-6E8A-4147-A177-3AD203B41FA5}">
                      <a16:colId xmlns:a16="http://schemas.microsoft.com/office/drawing/2014/main" val="3773981325"/>
                    </a:ext>
                  </a:extLst>
                </a:gridCol>
              </a:tblGrid>
              <a:tr h="244866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Num_Contours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 Edges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Green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93486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96628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1264135.00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118.17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796393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159947.20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71375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951660.00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107.67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108.69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06204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1137491.00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116.29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114.99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019970"/>
                  </a:ext>
                </a:extLst>
              </a:tr>
              <a:tr h="3335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1269900.00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118.71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117.39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16845"/>
                  </a:ext>
                </a:extLst>
              </a:tr>
              <a:tr h="244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1392236.00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120.76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118.70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7089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530410-931F-4597-A082-97306CE6AC31}"/>
              </a:ext>
            </a:extLst>
          </p:cNvPr>
          <p:cNvCxnSpPr/>
          <p:nvPr/>
        </p:nvCxnSpPr>
        <p:spPr>
          <a:xfrm>
            <a:off x="580104" y="3758056"/>
            <a:ext cx="1103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57EED0-7131-4F5F-863A-D2830545E703}"/>
              </a:ext>
            </a:extLst>
          </p:cNvPr>
          <p:cNvSpPr txBox="1"/>
          <p:nvPr/>
        </p:nvSpPr>
        <p:spPr>
          <a:xfrm rot="16200000">
            <a:off x="-234343" y="2598325"/>
            <a:ext cx="204985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Sample Product data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F55F09-7B6C-40A9-9399-7B311AE27758}"/>
              </a:ext>
            </a:extLst>
          </p:cNvPr>
          <p:cNvSpPr txBox="1">
            <a:spLocks/>
          </p:cNvSpPr>
          <p:nvPr/>
        </p:nvSpPr>
        <p:spPr>
          <a:xfrm>
            <a:off x="510853" y="659953"/>
            <a:ext cx="11418550" cy="848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Understanding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70382-C305-48B0-A229-0BA0B51D6C6F}"/>
              </a:ext>
            </a:extLst>
          </p:cNvPr>
          <p:cNvSpPr/>
          <p:nvPr/>
        </p:nvSpPr>
        <p:spPr>
          <a:xfrm>
            <a:off x="510853" y="1703770"/>
            <a:ext cx="2629912" cy="7182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chemeClr val="bg1"/>
                </a:solidFill>
              </a:rPr>
              <a:t>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5B7C1-810F-4AFE-A4DF-620CB833E4B4}"/>
              </a:ext>
            </a:extLst>
          </p:cNvPr>
          <p:cNvSpPr/>
          <p:nvPr/>
        </p:nvSpPr>
        <p:spPr>
          <a:xfrm>
            <a:off x="570487" y="2653748"/>
            <a:ext cx="2570278" cy="2039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Unstructured -</a:t>
            </a:r>
          </a:p>
          <a:p>
            <a:r>
              <a:rPr lang="en-US" sz="2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Images </a:t>
            </a:r>
            <a:endParaRPr lang="en-US" sz="2200" u="none" strike="noStrike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u="none" strike="noStrike" dirty="0">
                <a:solidFill>
                  <a:schemeClr val="tx1"/>
                </a:solidFill>
                <a:effectLst/>
              </a:rPr>
              <a:t>Structured and contained in a .csv file </a:t>
            </a: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en-US" sz="2200" u="none" strike="noStrike" dirty="0">
                <a:solidFill>
                  <a:schemeClr val="tx1"/>
                </a:solidFill>
                <a:effectLst/>
              </a:rPr>
              <a:t>Weight</a:t>
            </a:r>
            <a:endParaRPr lang="en-US" sz="2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28150A-9418-4974-93CC-69995E9EC9DA}"/>
              </a:ext>
            </a:extLst>
          </p:cNvPr>
          <p:cNvSpPr/>
          <p:nvPr/>
        </p:nvSpPr>
        <p:spPr>
          <a:xfrm>
            <a:off x="3372678" y="1691845"/>
            <a:ext cx="2723321" cy="7421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63D07-5FDF-4094-A6DC-A139DFC92982}"/>
              </a:ext>
            </a:extLst>
          </p:cNvPr>
          <p:cNvSpPr/>
          <p:nvPr/>
        </p:nvSpPr>
        <p:spPr>
          <a:xfrm>
            <a:off x="3412436" y="2653748"/>
            <a:ext cx="2723321" cy="2039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Internal database</a:t>
            </a:r>
            <a:endParaRPr lang="en-US" sz="2200" i="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72371-FAE5-4870-B528-D62E3E8166AC}"/>
              </a:ext>
            </a:extLst>
          </p:cNvPr>
          <p:cNvSpPr/>
          <p:nvPr/>
        </p:nvSpPr>
        <p:spPr>
          <a:xfrm>
            <a:off x="6327912" y="1681040"/>
            <a:ext cx="2723322" cy="7421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chemeClr val="bg1"/>
                </a:solidFill>
              </a:rPr>
              <a:t>Data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37DEF4-E6A3-4B8C-BA42-025F1D905527}"/>
              </a:ext>
            </a:extLst>
          </p:cNvPr>
          <p:cNvSpPr/>
          <p:nvPr/>
        </p:nvSpPr>
        <p:spPr>
          <a:xfrm>
            <a:off x="6368312" y="2689116"/>
            <a:ext cx="2702801" cy="2003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1169 images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All images have exactly 1 contour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Edges in images 1,264,135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7E466A-2330-4DE4-810F-6CB488B23658}"/>
              </a:ext>
            </a:extLst>
          </p:cNvPr>
          <p:cNvSpPr/>
          <p:nvPr/>
        </p:nvSpPr>
        <p:spPr>
          <a:xfrm>
            <a:off x="9283147" y="1679921"/>
            <a:ext cx="2723322" cy="7421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Primary variables for model buildup</a:t>
            </a:r>
            <a:endParaRPr lang="en-US" sz="2400" i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EA1E30-7BF6-41CF-89C1-7C730B612B01}"/>
              </a:ext>
            </a:extLst>
          </p:cNvPr>
          <p:cNvSpPr/>
          <p:nvPr/>
        </p:nvSpPr>
        <p:spPr>
          <a:xfrm>
            <a:off x="9303668" y="2689116"/>
            <a:ext cx="2702801" cy="2003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0" dirty="0">
                <a:solidFill>
                  <a:schemeClr val="tx1"/>
                </a:solidFill>
              </a:rPr>
              <a:t>Label, col</a:t>
            </a:r>
            <a:r>
              <a:rPr lang="en-US" sz="2200" dirty="0">
                <a:solidFill>
                  <a:schemeClr val="tx1"/>
                </a:solidFill>
              </a:rPr>
              <a:t>ors, weight</a:t>
            </a:r>
            <a:endParaRPr lang="en-US" sz="22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69B4B-1EB9-4E50-BC2B-774F2AF5F3A9}"/>
              </a:ext>
            </a:extLst>
          </p:cNvPr>
          <p:cNvSpPr txBox="1">
            <a:spLocks/>
          </p:cNvSpPr>
          <p:nvPr/>
        </p:nvSpPr>
        <p:spPr>
          <a:xfrm>
            <a:off x="510853" y="659953"/>
            <a:ext cx="11418550" cy="848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Descriptive statistics from the project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402A8A-2592-4283-A61F-D4E3D93F1DCB}"/>
              </a:ext>
            </a:extLst>
          </p:cNvPr>
          <p:cNvSpPr/>
          <p:nvPr/>
        </p:nvSpPr>
        <p:spPr>
          <a:xfrm>
            <a:off x="549379" y="1485901"/>
            <a:ext cx="3544718" cy="19965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Product Interaction Distribution: How are different products interacted with by customers throughout the store? (e.g., Which products are most commonly picked up, added to carts, or returned?)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451E3-A3D5-406E-B4B5-E7805B102644}"/>
              </a:ext>
            </a:extLst>
          </p:cNvPr>
          <p:cNvSpPr/>
          <p:nvPr/>
        </p:nvSpPr>
        <p:spPr>
          <a:xfrm>
            <a:off x="549379" y="3775531"/>
            <a:ext cx="3544718" cy="1550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79F71A-93F3-4812-AA87-8248735D98B2}"/>
              </a:ext>
            </a:extLst>
          </p:cNvPr>
          <p:cNvSpPr/>
          <p:nvPr/>
        </p:nvSpPr>
        <p:spPr>
          <a:xfrm>
            <a:off x="4528631" y="1420588"/>
            <a:ext cx="3323454" cy="199658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Time Analysis: At</a:t>
            </a:r>
            <a:r>
              <a:rPr lang="en-US" sz="1600" dirty="0">
                <a:solidFill>
                  <a:schemeClr val="bg1"/>
                </a:solidFill>
              </a:rPr>
              <a:t> what times of day or days of the week are interactions (like picking up or returning products) most prevalent in the store?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500CF-FABF-4AB3-82FD-5A2150517C89}"/>
              </a:ext>
            </a:extLst>
          </p:cNvPr>
          <p:cNvSpPr/>
          <p:nvPr/>
        </p:nvSpPr>
        <p:spPr>
          <a:xfrm>
            <a:off x="4528631" y="3775531"/>
            <a:ext cx="3323454" cy="1550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Evening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F06612-AEF4-4780-8E2B-FF279EB5C1C2}"/>
              </a:ext>
            </a:extLst>
          </p:cNvPr>
          <p:cNvSpPr/>
          <p:nvPr/>
        </p:nvSpPr>
        <p:spPr>
          <a:xfrm>
            <a:off x="8156639" y="1485901"/>
            <a:ext cx="3527680" cy="20020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Customer Behavior Patterns: Are there distinct patterns or sequences in which customers typically interact with products? (e.g., Do they first pick up one category of product before another?)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575616-9889-4CF2-AC7D-4D92CFE10BF2}"/>
              </a:ext>
            </a:extLst>
          </p:cNvPr>
          <p:cNvSpPr/>
          <p:nvPr/>
        </p:nvSpPr>
        <p:spPr>
          <a:xfrm>
            <a:off x="8206805" y="3775531"/>
            <a:ext cx="3455742" cy="1550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No pattern</a:t>
            </a:r>
          </a:p>
        </p:txBody>
      </p:sp>
    </p:spTree>
    <p:extLst>
      <p:ext uri="{BB962C8B-B14F-4D97-AF65-F5344CB8AC3E}">
        <p14:creationId xmlns:p14="http://schemas.microsoft.com/office/powerpoint/2010/main" val="19917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F55F09-7B6C-40A9-9399-7B311AE27758}"/>
              </a:ext>
            </a:extLst>
          </p:cNvPr>
          <p:cNvSpPr txBox="1">
            <a:spLocks/>
          </p:cNvSpPr>
          <p:nvPr/>
        </p:nvSpPr>
        <p:spPr>
          <a:xfrm>
            <a:off x="510853" y="659953"/>
            <a:ext cx="11418550" cy="848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quality report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70382-C305-48B0-A229-0BA0B51D6C6F}"/>
              </a:ext>
            </a:extLst>
          </p:cNvPr>
          <p:cNvSpPr/>
          <p:nvPr/>
        </p:nvSpPr>
        <p:spPr>
          <a:xfrm>
            <a:off x="487598" y="1383780"/>
            <a:ext cx="5864069" cy="8223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chemeClr val="bg1"/>
                </a:solidFill>
              </a:rPr>
              <a:t>Image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5B7C1-810F-4AFE-A4DF-620CB833E4B4}"/>
              </a:ext>
            </a:extLst>
          </p:cNvPr>
          <p:cNvSpPr/>
          <p:nvPr/>
        </p:nvSpPr>
        <p:spPr>
          <a:xfrm>
            <a:off x="534106" y="2237827"/>
            <a:ext cx="5840815" cy="4300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Completeness: No missing values in Num Contours and Num Edges. Text column is entirely missing.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Consistency: Values in numerical columns </a:t>
            </a:r>
            <a:r>
              <a:rPr lang="en-US" sz="14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</a:t>
            </a: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consistent.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Distribution: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 Contours: Symmetrical (Skewness = 0).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 Edges: Slightly skewed (Skewness = -0.041).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Outliers: None observed for numerical columns.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Duplicates: None found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" name="Google Shape;147;p18">
            <a:extLst>
              <a:ext uri="{FF2B5EF4-FFF2-40B4-BE49-F238E27FC236}">
                <a16:creationId xmlns:a16="http://schemas.microsoft.com/office/drawing/2014/main" id="{AEE7C26F-E970-A374-3152-864939D008B6}"/>
              </a:ext>
            </a:extLst>
          </p:cNvPr>
          <p:cNvSpPr/>
          <p:nvPr/>
        </p:nvSpPr>
        <p:spPr>
          <a:xfrm>
            <a:off x="6676229" y="1383780"/>
            <a:ext cx="5412870" cy="718273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rnd" cmpd="sng">
            <a:solidFill>
              <a:srgbClr val="CFE6F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Weight Data</a:t>
            </a:r>
            <a:endParaRPr sz="2400" b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148;p18">
            <a:extLst>
              <a:ext uri="{FF2B5EF4-FFF2-40B4-BE49-F238E27FC236}">
                <a16:creationId xmlns:a16="http://schemas.microsoft.com/office/drawing/2014/main" id="{C61B4B35-7616-DF9F-28C6-7CCEC01DB329}"/>
              </a:ext>
            </a:extLst>
          </p:cNvPr>
          <p:cNvSpPr/>
          <p:nvPr/>
        </p:nvSpPr>
        <p:spPr>
          <a:xfrm>
            <a:off x="6676230" y="2232129"/>
            <a:ext cx="5412870" cy="4339878"/>
          </a:xfrm>
          <a:prstGeom prst="rect">
            <a:avLst/>
          </a:prstGeom>
          <a:solidFill>
            <a:srgbClr val="D0EEF9"/>
          </a:solidFill>
          <a:ln w="22225" cap="rnd" cmpd="sng">
            <a:solidFill>
              <a:srgbClr val="CFE6F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Completeness: No missing values.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Consistency: Right-skewed Product weight distribution (Skewness = 0.838).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Outliers: Potential outliers in Product weight need investigation.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Categorical Data: Variations in Description frequencies; consider consolidating categories.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Duplicates: None found.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Recommendations: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Investigate and handle outliers and skewness in Product weight Dataset 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144329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{15EA9E90-A806-43EE-BF2A-DB813D8D51CF}tf33552983_win32</Template>
  <TotalTime>1120</TotalTime>
  <Words>609</Words>
  <Application>Microsoft Office PowerPoint</Application>
  <PresentationFormat>Widescreen</PresentationFormat>
  <Paragraphs>161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Libre Franklin</vt:lpstr>
      <vt:lpstr>Noto Sans Symbols</vt:lpstr>
      <vt:lpstr>Wingdings</vt:lpstr>
      <vt:lpstr>Wingdings 2</vt:lpstr>
      <vt:lpstr>DividendVTI</vt:lpstr>
      <vt:lpstr>Product recognition using computer vision and sensor </vt:lpstr>
      <vt:lpstr>PowerPoint Presentation</vt:lpstr>
      <vt:lpstr>Team</vt:lpstr>
      <vt:lpstr>Problem</vt:lpstr>
      <vt:lpstr>Objective</vt:lpstr>
      <vt:lpstr>EDA - Data description of data</vt:lpstr>
      <vt:lpstr>PowerPoint Presentation</vt:lpstr>
      <vt:lpstr>PowerPoint Presentation</vt:lpstr>
      <vt:lpstr>PowerPoint Presentation</vt:lpstr>
      <vt:lpstr>Appendix</vt:lpstr>
      <vt:lpstr>Image  Distribution</vt:lpstr>
      <vt:lpstr>Distribution of weight data </vt:lpstr>
      <vt:lpstr>weight data and correlation among the data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projections</dc:title>
  <dc:creator>Andy Garcia</dc:creator>
  <cp:lastModifiedBy>Naz Babu</cp:lastModifiedBy>
  <cp:revision>64</cp:revision>
  <dcterms:created xsi:type="dcterms:W3CDTF">2020-09-18T15:10:04Z</dcterms:created>
  <dcterms:modified xsi:type="dcterms:W3CDTF">2023-10-06T01:00:57Z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