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2" r:id="rId8"/>
    <p:sldId id="267" r:id="rId9"/>
    <p:sldId id="268" r:id="rId10"/>
    <p:sldId id="270" r:id="rId11"/>
    <p:sldId id="264" r:id="rId12"/>
    <p:sldId id="271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C99-2EE2-6E47-8BB3-D449F40379B7}" type="datetimeFigureOut">
              <a:t>05/09/2014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ABAE-94F5-654A-8D5A-AA6BD85774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C99-2EE2-6E47-8BB3-D449F40379B7}" type="datetimeFigureOut">
              <a:t>05/09/2014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ABAE-94F5-654A-8D5A-AA6BD85774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4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C99-2EE2-6E47-8BB3-D449F40379B7}" type="datetimeFigureOut">
              <a:t>05/09/2014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ABAE-94F5-654A-8D5A-AA6BD85774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C99-2EE2-6E47-8BB3-D449F40379B7}" type="datetimeFigureOut">
              <a:t>05/09/2014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ABAE-94F5-654A-8D5A-AA6BD85774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7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C99-2EE2-6E47-8BB3-D449F40379B7}" type="datetimeFigureOut">
              <a:t>05/09/2014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ABAE-94F5-654A-8D5A-AA6BD85774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C99-2EE2-6E47-8BB3-D449F40379B7}" type="datetimeFigureOut">
              <a:t>05/09/2014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ABAE-94F5-654A-8D5A-AA6BD85774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8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C99-2EE2-6E47-8BB3-D449F40379B7}" type="datetimeFigureOut">
              <a:t>05/09/2014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ABAE-94F5-654A-8D5A-AA6BD85774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9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C99-2EE2-6E47-8BB3-D449F40379B7}" type="datetimeFigureOut">
              <a:t>05/09/2014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ABAE-94F5-654A-8D5A-AA6BD85774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1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C99-2EE2-6E47-8BB3-D449F40379B7}" type="datetimeFigureOut">
              <a:t>05/09/2014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ABAE-94F5-654A-8D5A-AA6BD85774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1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C99-2EE2-6E47-8BB3-D449F40379B7}" type="datetimeFigureOut">
              <a:t>05/09/2014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ABAE-94F5-654A-8D5A-AA6BD85774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C99-2EE2-6E47-8BB3-D449F40379B7}" type="datetimeFigureOut">
              <a:t>05/09/2014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ABAE-94F5-654A-8D5A-AA6BD85774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72C99-2EE2-6E47-8BB3-D449F40379B7}" type="datetimeFigureOut">
              <a:t>05/09/2014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6ABAE-94F5-654A-8D5A-AA6BD85774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3365"/>
            <a:ext cx="7772400" cy="1870674"/>
          </a:xfrm>
        </p:spPr>
        <p:txBody>
          <a:bodyPr>
            <a:normAutofit fontScale="90000"/>
          </a:bodyPr>
          <a:lstStyle/>
          <a:p>
            <a:r>
              <a:rPr lang="en-US" b="1"/>
              <a:t>Prove System: a new framework for improving programming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23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Verification Result Example</a:t>
            </a:r>
          </a:p>
        </p:txBody>
      </p:sp>
      <p:pic>
        <p:nvPicPr>
          <p:cNvPr id="4" name="Content Placeholder 3" descr="VC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71" r="-56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705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Fault Localization Module</a:t>
            </a:r>
          </a:p>
        </p:txBody>
      </p:sp>
      <p:pic>
        <p:nvPicPr>
          <p:cNvPr id="4" name="Content Placeholder 3" descr="F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5" r="-3383"/>
          <a:stretch/>
        </p:blipFill>
        <p:spPr>
          <a:xfrm>
            <a:off x="457200" y="1417638"/>
            <a:ext cx="8229600" cy="5054621"/>
          </a:xfrm>
        </p:spPr>
      </p:pic>
    </p:spTree>
    <p:extLst>
      <p:ext uri="{BB962C8B-B14F-4D97-AF65-F5344CB8AC3E}">
        <p14:creationId xmlns:p14="http://schemas.microsoft.com/office/powerpoint/2010/main" val="395010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Fault Localization Result Example</a:t>
            </a:r>
          </a:p>
        </p:txBody>
      </p:sp>
      <p:pic>
        <p:nvPicPr>
          <p:cNvPr id="4" name="Content Placeholder 3" descr="FLExampl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82"/>
          <a:stretch/>
        </p:blipFill>
        <p:spPr>
          <a:xfrm>
            <a:off x="457200" y="1417638"/>
            <a:ext cx="8229600" cy="5040966"/>
          </a:xfrm>
        </p:spPr>
      </p:pic>
    </p:spTree>
    <p:extLst>
      <p:ext uri="{BB962C8B-B14F-4D97-AF65-F5344CB8AC3E}">
        <p14:creationId xmlns:p14="http://schemas.microsoft.com/office/powerpoint/2010/main" val="275597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Example Demo</a:t>
            </a:r>
          </a:p>
        </p:txBody>
      </p:sp>
      <p:pic>
        <p:nvPicPr>
          <p:cNvPr id="5" name="Content Placeholder 4" descr="ExampleDemo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/>
          <a:stretch/>
        </p:blipFill>
        <p:spPr>
          <a:xfrm>
            <a:off x="457200" y="1417638"/>
            <a:ext cx="8229600" cy="5000002"/>
          </a:xfrm>
        </p:spPr>
      </p:pic>
    </p:spTree>
    <p:extLst>
      <p:ext uri="{BB962C8B-B14F-4D97-AF65-F5344CB8AC3E}">
        <p14:creationId xmlns:p14="http://schemas.microsoft.com/office/powerpoint/2010/main" val="43135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framework of Prove System is believed to be a </a:t>
            </a:r>
            <a:r>
              <a:rPr lang="en-US">
                <a:solidFill>
                  <a:srgbClr val="FF0000"/>
                </a:solidFill>
              </a:rPr>
              <a:t>powerful web-based tutoring tool</a:t>
            </a:r>
            <a:r>
              <a:rPr lang="en-US"/>
              <a:t> for improving programming skills for students</a:t>
            </a:r>
          </a:p>
          <a:p>
            <a:endParaRPr lang="en-US"/>
          </a:p>
          <a:p>
            <a:r>
              <a:rPr lang="en-US"/>
              <a:t>The system still needs </a:t>
            </a:r>
            <a:r>
              <a:rPr lang="en-US">
                <a:solidFill>
                  <a:srgbClr val="FF0000"/>
                </a:solidFill>
              </a:rPr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130663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00"/>
              </a:spcBef>
            </a:pPr>
            <a:r>
              <a:rPr lang="en-US"/>
              <a:t>Introduction</a:t>
            </a:r>
          </a:p>
          <a:p>
            <a:pPr>
              <a:spcBef>
                <a:spcPts val="1100"/>
              </a:spcBef>
            </a:pPr>
            <a:r>
              <a:rPr lang="en-US"/>
              <a:t>Prove System Framework</a:t>
            </a:r>
          </a:p>
          <a:p>
            <a:pPr lvl="1">
              <a:spcBef>
                <a:spcPts val="1100"/>
              </a:spcBef>
            </a:pPr>
            <a:r>
              <a:rPr lang="en-US"/>
              <a:t>Verification Module</a:t>
            </a:r>
          </a:p>
          <a:p>
            <a:pPr lvl="1">
              <a:spcBef>
                <a:spcPts val="1100"/>
              </a:spcBef>
            </a:pPr>
            <a:r>
              <a:rPr lang="en-US"/>
              <a:t> Fault Localization Module</a:t>
            </a:r>
          </a:p>
          <a:p>
            <a:pPr>
              <a:spcBef>
                <a:spcPts val="1100"/>
              </a:spcBef>
            </a:pPr>
            <a:r>
              <a:rPr lang="en-US"/>
              <a:t>Example Demo</a:t>
            </a:r>
          </a:p>
          <a:p>
            <a:pPr>
              <a:spcBef>
                <a:spcPts val="1100"/>
              </a:spcBef>
            </a:pPr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5313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Teaching experience shows that </a:t>
            </a:r>
            <a:r>
              <a:rPr lang="en-US">
                <a:solidFill>
                  <a:srgbClr val="FF0000"/>
                </a:solidFill>
              </a:rPr>
              <a:t>programming</a:t>
            </a:r>
            <a:r>
              <a:rPr lang="en-US"/>
              <a:t> is </a:t>
            </a:r>
            <a:r>
              <a:rPr lang="en-US">
                <a:solidFill>
                  <a:srgbClr val="FF0000"/>
                </a:solidFill>
              </a:rPr>
              <a:t>time consuming</a:t>
            </a:r>
            <a:r>
              <a:rPr lang="en-US"/>
              <a:t> and can be acquired with </a:t>
            </a:r>
            <a:r>
              <a:rPr lang="en-US">
                <a:solidFill>
                  <a:srgbClr val="FF0000"/>
                </a:solidFill>
              </a:rPr>
              <a:t>substantial practice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Students need to know whether their solutions are </a:t>
            </a:r>
            <a:r>
              <a:rPr lang="en-US">
                <a:solidFill>
                  <a:srgbClr val="FF0000"/>
                </a:solidFill>
              </a:rPr>
              <a:t>correct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incorrect</a:t>
            </a:r>
            <a:r>
              <a:rPr lang="en-US"/>
              <a:t> and the </a:t>
            </a:r>
            <a:r>
              <a:rPr lang="en-US">
                <a:solidFill>
                  <a:srgbClr val="FF0000"/>
                </a:solidFill>
              </a:rPr>
              <a:t>root causes</a:t>
            </a:r>
            <a:r>
              <a:rPr lang="en-US"/>
              <a:t> of their errors</a:t>
            </a:r>
            <a:r>
              <a:rPr lang="en-US">
                <a:effectLst/>
              </a:rPr>
              <a:t>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68"/>
              </a:spcBef>
            </a:pPr>
            <a:r>
              <a:rPr lang="en-US"/>
              <a:t>The need of </a:t>
            </a:r>
            <a:r>
              <a:rPr lang="en-US">
                <a:solidFill>
                  <a:srgbClr val="FF0000"/>
                </a:solidFill>
              </a:rPr>
              <a:t>practice</a:t>
            </a:r>
            <a:r>
              <a:rPr lang="en-US"/>
              <a:t> on a substantial size of programming exercises from students</a:t>
            </a:r>
          </a:p>
          <a:p>
            <a:pPr>
              <a:spcBef>
                <a:spcPts val="968"/>
              </a:spcBef>
            </a:pPr>
            <a:endParaRPr lang="en-US"/>
          </a:p>
          <a:p>
            <a:r>
              <a:rPr lang="en-US"/>
              <a:t>The need of a </a:t>
            </a:r>
            <a:r>
              <a:rPr lang="en-US">
                <a:solidFill>
                  <a:srgbClr val="FF0000"/>
                </a:solidFill>
              </a:rPr>
              <a:t>programming tutor tool</a:t>
            </a:r>
            <a:r>
              <a:rPr lang="en-US"/>
              <a:t> for programming-related instructors 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Further, the need of an </a:t>
            </a:r>
            <a:r>
              <a:rPr lang="en-US">
                <a:solidFill>
                  <a:srgbClr val="FF0000"/>
                </a:solidFill>
              </a:rPr>
              <a:t>automated system</a:t>
            </a:r>
            <a:r>
              <a:rPr lang="en-US"/>
              <a:t> for </a:t>
            </a:r>
            <a:r>
              <a:rPr lang="en-US">
                <a:solidFill>
                  <a:srgbClr val="FF0000"/>
                </a:solidFill>
              </a:rPr>
              <a:t>validating</a:t>
            </a:r>
            <a:r>
              <a:rPr lang="en-US"/>
              <a:t> the quality of software</a:t>
            </a:r>
          </a:p>
        </p:txBody>
      </p:sp>
    </p:spTree>
    <p:extLst>
      <p:ext uri="{BB962C8B-B14F-4D97-AF65-F5344CB8AC3E}">
        <p14:creationId xmlns:p14="http://schemas.microsoft.com/office/powerpoint/2010/main" val="132429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Prove System Framework</a:t>
            </a:r>
          </a:p>
        </p:txBody>
      </p:sp>
      <p:pic>
        <p:nvPicPr>
          <p:cNvPr id="7" name="Content Placeholder 6" descr="OverviewFramework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21" r="-9824" b="-3831"/>
          <a:stretch/>
        </p:blipFill>
        <p:spPr>
          <a:xfrm>
            <a:off x="457200" y="1417639"/>
            <a:ext cx="8423996" cy="5000002"/>
          </a:xfrm>
        </p:spPr>
      </p:pic>
    </p:spTree>
    <p:extLst>
      <p:ext uri="{BB962C8B-B14F-4D97-AF65-F5344CB8AC3E}">
        <p14:creationId xmlns:p14="http://schemas.microsoft.com/office/powerpoint/2010/main" val="421837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Process Flow</a:t>
            </a:r>
          </a:p>
        </p:txBody>
      </p:sp>
      <p:pic>
        <p:nvPicPr>
          <p:cNvPr id="4" name="Content Placeholder 3" descr="flow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0" t="1" r="-4163"/>
          <a:stretch/>
        </p:blipFill>
        <p:spPr>
          <a:xfrm>
            <a:off x="457200" y="1600200"/>
            <a:ext cx="8229600" cy="4735513"/>
          </a:xfrm>
        </p:spPr>
      </p:pic>
    </p:spTree>
    <p:extLst>
      <p:ext uri="{BB962C8B-B14F-4D97-AF65-F5344CB8AC3E}">
        <p14:creationId xmlns:p14="http://schemas.microsoft.com/office/powerpoint/2010/main" val="310670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Verification Module</a:t>
            </a:r>
          </a:p>
        </p:txBody>
      </p:sp>
      <p:pic>
        <p:nvPicPr>
          <p:cNvPr id="4" name="Content Placeholder 3" descr="VC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26" r="-8476"/>
          <a:stretch/>
        </p:blipFill>
        <p:spPr>
          <a:xfrm>
            <a:off x="457200" y="1417638"/>
            <a:ext cx="8229600" cy="5027312"/>
          </a:xfrm>
        </p:spPr>
      </p:pic>
    </p:spTree>
    <p:extLst>
      <p:ext uri="{BB962C8B-B14F-4D97-AF65-F5344CB8AC3E}">
        <p14:creationId xmlns:p14="http://schemas.microsoft.com/office/powerpoint/2010/main" val="36321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Frama-C Framework</a:t>
            </a:r>
          </a:p>
        </p:txBody>
      </p:sp>
      <p:pic>
        <p:nvPicPr>
          <p:cNvPr id="4" name="Content Placeholder 3" descr="FramaC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06" r="-23868"/>
          <a:stretch/>
        </p:blipFill>
        <p:spPr>
          <a:xfrm>
            <a:off x="457200" y="1228910"/>
            <a:ext cx="8229600" cy="5629090"/>
          </a:xfrm>
        </p:spPr>
      </p:pic>
    </p:spTree>
    <p:extLst>
      <p:ext uri="{BB962C8B-B14F-4D97-AF65-F5344CB8AC3E}">
        <p14:creationId xmlns:p14="http://schemas.microsoft.com/office/powerpoint/2010/main" val="230638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Spin Model</a:t>
            </a:r>
          </a:p>
        </p:txBody>
      </p:sp>
      <p:pic>
        <p:nvPicPr>
          <p:cNvPr id="4" name="Content Placeholder 3" descr="Spi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433"/>
          <a:stretch/>
        </p:blipFill>
        <p:spPr/>
      </p:pic>
    </p:spTree>
    <p:extLst>
      <p:ext uri="{BB962C8B-B14F-4D97-AF65-F5344CB8AC3E}">
        <p14:creationId xmlns:p14="http://schemas.microsoft.com/office/powerpoint/2010/main" val="113136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153</Words>
  <Application>Microsoft Macintosh PowerPoint</Application>
  <PresentationFormat>On-screen Show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Prove System: a new framework for improving programming skills</vt:lpstr>
      <vt:lpstr>Table of Contents</vt:lpstr>
      <vt:lpstr>Introduction</vt:lpstr>
      <vt:lpstr>Motivation</vt:lpstr>
      <vt:lpstr>Prove System Framework</vt:lpstr>
      <vt:lpstr>Process Flow</vt:lpstr>
      <vt:lpstr>Verification Module</vt:lpstr>
      <vt:lpstr>Frama-C Framework</vt:lpstr>
      <vt:lpstr>Spin Model</vt:lpstr>
      <vt:lpstr>Verification Result Example</vt:lpstr>
      <vt:lpstr>Fault Localization Module</vt:lpstr>
      <vt:lpstr>Fault Localization Result Example</vt:lpstr>
      <vt:lpstr>Example Demo</vt:lpstr>
      <vt:lpstr>Conclusion</vt:lpstr>
    </vt:vector>
  </TitlesOfParts>
  <Company>canhtoan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 System: a new framework for improving programming skills</dc:title>
  <dc:creator>trinh giang</dc:creator>
  <cp:lastModifiedBy>trinh giang</cp:lastModifiedBy>
  <cp:revision>34</cp:revision>
  <dcterms:created xsi:type="dcterms:W3CDTF">2014-09-05T09:15:35Z</dcterms:created>
  <dcterms:modified xsi:type="dcterms:W3CDTF">2014-09-05T12:13:12Z</dcterms:modified>
</cp:coreProperties>
</file>