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2" r:id="rId7"/>
    <p:sldId id="273" r:id="rId8"/>
    <p:sldId id="270" r:id="rId9"/>
    <p:sldId id="261" r:id="rId10"/>
    <p:sldId id="262" r:id="rId11"/>
    <p:sldId id="263" r:id="rId12"/>
    <p:sldId id="264" r:id="rId13"/>
    <p:sldId id="265" r:id="rId14"/>
    <p:sldId id="271"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2" autoAdjust="0"/>
  </p:normalViewPr>
  <p:slideViewPr>
    <p:cSldViewPr>
      <p:cViewPr varScale="1">
        <p:scale>
          <a:sx n="60" d="100"/>
          <a:sy n="60" d="100"/>
        </p:scale>
        <p:origin x="-16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CE10E-C11D-46D0-9348-852C37C25C73}" type="datetimeFigureOut">
              <a:rPr lang="en-US" smtClean="0"/>
              <a:t>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5ADB-0A58-4651-99FD-A0503BC66B96}" type="slidenum">
              <a:rPr lang="en-US" smtClean="0"/>
              <a:t>‹#›</a:t>
            </a:fld>
            <a:endParaRPr lang="en-US"/>
          </a:p>
        </p:txBody>
      </p:sp>
    </p:spTree>
    <p:extLst>
      <p:ext uri="{BB962C8B-B14F-4D97-AF65-F5344CB8AC3E}">
        <p14:creationId xmlns:p14="http://schemas.microsoft.com/office/powerpoint/2010/main" val="335924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1</a:t>
            </a:fld>
            <a:endParaRPr lang="en-US"/>
          </a:p>
        </p:txBody>
      </p:sp>
    </p:spTree>
    <p:extLst>
      <p:ext uri="{BB962C8B-B14F-4D97-AF65-F5344CB8AC3E}">
        <p14:creationId xmlns:p14="http://schemas.microsoft.com/office/powerpoint/2010/main" val="12328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cải thiện an toàn, linh động, nâng cao hiệu suất giao thông và nâng cao hiệu quả hoạt động xã hội của giao thông vận tải bằng cách sử dụng công nghệ thông tin hiện đại</a:t>
            </a:r>
          </a:p>
          <a:p>
            <a:r>
              <a:rPr lang="en-US" sz="1200" kern="1200" smtClean="0">
                <a:solidFill>
                  <a:schemeClr val="tx1"/>
                </a:solidFill>
                <a:effectLst/>
                <a:latin typeface="+mn-lt"/>
                <a:ea typeface="+mn-ea"/>
                <a:cs typeface="+mn-cs"/>
              </a:rPr>
              <a:t>Cần nguồn</a:t>
            </a:r>
            <a:r>
              <a:rPr lang="en-US" sz="1200" kern="1200" baseline="0" smtClean="0">
                <a:solidFill>
                  <a:schemeClr val="tx1"/>
                </a:solidFill>
                <a:effectLst/>
                <a:latin typeface="+mn-lt"/>
                <a:ea typeface="+mn-ea"/>
                <a:cs typeface="+mn-cs"/>
              </a:rPr>
              <a:t> dữ liệu chính xác, đầy đủ và đáng tin cậy</a:t>
            </a:r>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3</a:t>
            </a:fld>
            <a:endParaRPr lang="en-US"/>
          </a:p>
        </p:txBody>
      </p:sp>
    </p:spTree>
    <p:extLst>
      <p:ext uri="{BB962C8B-B14F-4D97-AF65-F5344CB8AC3E}">
        <p14:creationId xmlns:p14="http://schemas.microsoft.com/office/powerpoint/2010/main" val="96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Location-based</a:t>
            </a:r>
            <a:r>
              <a:rPr lang="en-US" baseline="0" smtClean="0"/>
              <a:t> services: travel time, navigation, predict traffic</a:t>
            </a:r>
          </a:p>
          <a:p>
            <a:endParaRPr lang="en-US" baseline="0" smtClean="0"/>
          </a:p>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4</a:t>
            </a:fld>
            <a:endParaRPr lang="en-US"/>
          </a:p>
        </p:txBody>
      </p:sp>
    </p:spTree>
    <p:extLst>
      <p:ext uri="{BB962C8B-B14F-4D97-AF65-F5344CB8AC3E}">
        <p14:creationId xmlns:p14="http://schemas.microsoft.com/office/powerpoint/2010/main" val="400776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95ADB-0A58-4651-99FD-A0503BC66B96}" type="slidenum">
              <a:rPr lang="en-US" smtClean="0"/>
              <a:t>5</a:t>
            </a:fld>
            <a:endParaRPr lang="en-US"/>
          </a:p>
        </p:txBody>
      </p:sp>
    </p:spTree>
    <p:extLst>
      <p:ext uri="{BB962C8B-B14F-4D97-AF65-F5344CB8AC3E}">
        <p14:creationId xmlns:p14="http://schemas.microsoft.com/office/powerpoint/2010/main" val="209992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66BA9-A7A5-48EE-99D3-AC0A6436BFE6}" type="datetime1">
              <a:rPr lang="en-US" smtClean="0"/>
              <a:t>1/2/2016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36A1F-B6E8-4F66-BFF2-CE11CFBA46FB}" type="datetime1">
              <a:rPr lang="en-US" smtClean="0"/>
              <a:t>1/2/2016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1ABFF-EEF9-4F38-974A-5D5221898A55}" type="datetime1">
              <a:rPr lang="en-US" smtClean="0"/>
              <a:t>1/2/2016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3D1E1-2F7E-4B0E-9B9E-B046A89C613E}" type="datetime1">
              <a:rPr lang="en-US" smtClean="0"/>
              <a:t>1/2/2016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9E661-A691-4108-9D1C-9EF54F761836}" type="datetime1">
              <a:rPr lang="en-US" smtClean="0"/>
              <a:t>1/2/2016</a:t>
            </a:fld>
            <a:endParaRPr lang="en-US"/>
          </a:p>
        </p:txBody>
      </p:sp>
      <p:sp>
        <p:nvSpPr>
          <p:cNvPr id="5" name="Footer Placeholder 4"/>
          <p:cNvSpPr>
            <a:spLocks noGrp="1"/>
          </p:cNvSpPr>
          <p:nvPr>
            <p:ph type="ftr" sz="quarter" idx="11"/>
          </p:nvPr>
        </p:nvSpPr>
        <p:spPr/>
        <p:txBody>
          <a:bodyPr/>
          <a:lstStyle/>
          <a:p>
            <a:r>
              <a:rPr lang="vi-VN" smtClean="0"/>
              <a:t>Lưu Văn Diệp - Đề cương cao học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7CCC1-0389-41CB-90DA-C992FAB79BD8}" type="datetime1">
              <a:rPr lang="en-US" smtClean="0"/>
              <a:t>1/2/2016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A2FA6-9C25-4148-8158-C30550529211}" type="datetime1">
              <a:rPr lang="en-US" smtClean="0"/>
              <a:t>1/2/2016</a:t>
            </a:fld>
            <a:endParaRPr lang="en-US"/>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16018-964C-47C0-9864-D7312E695E27}" type="datetime1">
              <a:rPr lang="en-US" smtClean="0"/>
              <a:t>1/2/2016</a:t>
            </a:fld>
            <a:endParaRPr lang="en-US"/>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A9066-39B3-46C3-9491-FABBDE1EBF72}" type="datetime1">
              <a:rPr lang="en-US" smtClean="0"/>
              <a:t>1/2/2016</a:t>
            </a:fld>
            <a:endParaRPr lang="en-US"/>
          </a:p>
        </p:txBody>
      </p:sp>
      <p:sp>
        <p:nvSpPr>
          <p:cNvPr id="3" name="Footer Placeholder 2"/>
          <p:cNvSpPr>
            <a:spLocks noGrp="1"/>
          </p:cNvSpPr>
          <p:nvPr>
            <p:ph type="ftr" sz="quarter" idx="11"/>
          </p:nvPr>
        </p:nvSpPr>
        <p:spPr/>
        <p:txBody>
          <a:bodyPr/>
          <a:lstStyle/>
          <a:p>
            <a:r>
              <a:rPr lang="vi-VN" smtClean="0"/>
              <a:t>Lưu Văn Diệp - Đề cương cao học</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7ED64-FE90-4247-9009-AF106DEC3674}" type="datetime1">
              <a:rPr lang="en-US" smtClean="0"/>
              <a:t>1/2/2016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F1673-7C8A-4391-A959-C8E0B0B84977}" type="datetime1">
              <a:rPr lang="en-US" smtClean="0"/>
              <a:t>1/2/2016</a:t>
            </a:fld>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33F4C-4E9C-4598-B9C3-E8A29A8F47D9}" type="datetime1">
              <a:rPr lang="en-US" smtClean="0"/>
              <a:t>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Lưu Văn Diệp - Đề cương cao học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Hợp lý hóa vị trí của phương tiện trên bản đồ cho các hệ thống dẫn đường sử dụng dữ liệu GPS</a:t>
            </a:r>
            <a:r>
              <a:rPr lang="en-US" smtClean="0"/>
              <a:t/>
            </a:r>
            <a:br>
              <a:rPr lang="en-US" smtClean="0"/>
            </a:br>
            <a:endParaRPr lang="en-US"/>
          </a:p>
        </p:txBody>
      </p:sp>
      <p:sp>
        <p:nvSpPr>
          <p:cNvPr id="3" name="Subtitle 2"/>
          <p:cNvSpPr>
            <a:spLocks noGrp="1"/>
          </p:cNvSpPr>
          <p:nvPr>
            <p:ph type="subTitle" idx="1"/>
          </p:nvPr>
        </p:nvSpPr>
        <p:spPr/>
        <p:txBody>
          <a:bodyPr/>
          <a:lstStyle/>
          <a:p>
            <a:r>
              <a:rPr lang="en-US" smtClean="0"/>
              <a:t>Học viên: Lưu Văn Diệp</a:t>
            </a:r>
          </a:p>
          <a:p>
            <a:r>
              <a:rPr lang="en-US" smtClean="0"/>
              <a:t>Hướng dẫn: TS. Trần Minh Quang</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04623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762019"/>
            <a:ext cx="3885714" cy="16575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1295400" y="5105400"/>
            <a:ext cx="7010400" cy="646331"/>
          </a:xfrm>
          <a:prstGeom prst="rect">
            <a:avLst/>
          </a:prstGeom>
        </p:spPr>
        <p:txBody>
          <a:bodyPr wrap="square">
            <a:spAutoFit/>
          </a:bodyPr>
          <a:lstStyle/>
          <a:p>
            <a:pPr algn="ctr"/>
            <a:r>
              <a:rPr lang="en-US"/>
              <a:t>Trường hợp 1, chấm tròn thể hiện vị trí GPS lấy từ thiết bị, đoạn đường a nằm trong phạm vi bán kính 50m tính từ điểm GPS này.</a:t>
            </a:r>
          </a:p>
        </p:txBody>
      </p:sp>
      <p:sp>
        <p:nvSpPr>
          <p:cNvPr id="7" name="Footer Placeholder 6"/>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517578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5" name="Rectangle 4"/>
          <p:cNvSpPr/>
          <p:nvPr/>
        </p:nvSpPr>
        <p:spPr>
          <a:xfrm>
            <a:off x="1219200" y="5715000"/>
            <a:ext cx="7010400" cy="646331"/>
          </a:xfrm>
          <a:prstGeom prst="rect">
            <a:avLst/>
          </a:prstGeom>
        </p:spPr>
        <p:txBody>
          <a:bodyPr wrap="square">
            <a:spAutoFit/>
          </a:bodyPr>
          <a:lstStyle/>
          <a:p>
            <a:pPr algn="ctr"/>
            <a:r>
              <a:rPr lang="en-US"/>
              <a:t>Trường hợp 2, một tập điểm GPS được đánh số từ t</a:t>
            </a:r>
            <a:r>
              <a:rPr lang="en-US" baseline="-25000"/>
              <a:t>1 </a:t>
            </a:r>
            <a:r>
              <a:rPr lang="en-US"/>
              <a:t>đến t</a:t>
            </a:r>
            <a:r>
              <a:rPr lang="en-US" baseline="-25000"/>
              <a:t>4</a:t>
            </a:r>
            <a:r>
              <a:rPr lang="en-US"/>
              <a:t>. Vị trí ánh xạ tại ngã tư, nơi tiếp giáp giữa các segment a, b, c và 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86940" y="2306320"/>
            <a:ext cx="4770120" cy="3027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1191964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5" name="Rectangle 4"/>
          <p:cNvSpPr/>
          <p:nvPr/>
        </p:nvSpPr>
        <p:spPr>
          <a:xfrm>
            <a:off x="1219200" y="5181600"/>
            <a:ext cx="7010400" cy="369332"/>
          </a:xfrm>
          <a:prstGeom prst="rect">
            <a:avLst/>
          </a:prstGeom>
        </p:spPr>
        <p:txBody>
          <a:bodyPr wrap="square">
            <a:spAutoFit/>
          </a:bodyPr>
          <a:lstStyle/>
          <a:p>
            <a:pPr algn="ctr"/>
            <a:r>
              <a:rPr lang="en-US"/>
              <a:t>Trường hợp 3, tập điểm GPS từ t</a:t>
            </a:r>
            <a:r>
              <a:rPr lang="en-US" baseline="-25000"/>
              <a:t>1 </a:t>
            </a:r>
            <a:r>
              <a:rPr lang="en-US"/>
              <a:t>đến t</a:t>
            </a:r>
            <a:r>
              <a:rPr lang="en-US" baseline="-25000"/>
              <a:t>5</a:t>
            </a:r>
            <a:r>
              <a:rPr lang="en-US"/>
              <a:t> nằm giữa hai đoạn đường a và b.</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329180" y="2070417"/>
            <a:ext cx="4485640" cy="2717165"/>
          </a:xfrm>
          <a:prstGeom prst="rect">
            <a:avLst/>
          </a:prstGeom>
          <a:noFill/>
          <a:ln>
            <a:noFill/>
          </a:ln>
        </p:spPr>
      </p:pic>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mtClean="0"/>
              <a:t>Các trường hợp phải giải quyết của map matching</a:t>
            </a:r>
            <a:endParaRPr lang="en-US" smtClean="0"/>
          </a:p>
        </p:txBody>
      </p:sp>
    </p:spTree>
    <p:extLst>
      <p:ext uri="{BB962C8B-B14F-4D97-AF65-F5344CB8AC3E}">
        <p14:creationId xmlns:p14="http://schemas.microsoft.com/office/powerpoint/2010/main" val="337367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Các phương pháp giải quyết</a:t>
            </a:r>
          </a:p>
          <a:p>
            <a:r>
              <a:rPr lang="en-US" smtClean="0"/>
              <a:t>Phương pháp trọng số</a:t>
            </a:r>
            <a:endParaRPr lang="en-US" smtClean="0"/>
          </a:p>
          <a:p>
            <a:pPr lvl="1"/>
            <a:r>
              <a:rPr lang="en-US" sz="1800" smtClean="0"/>
              <a:t>Quddus, Mohammed A., et al. "A general map matching algorithm for transport telematics applications." </a:t>
            </a:r>
            <a:r>
              <a:rPr lang="en-US" sz="1800" i="1" smtClean="0"/>
              <a:t>GPS solutions</a:t>
            </a:r>
            <a:r>
              <a:rPr lang="en-US" sz="1800" smtClean="0"/>
              <a:t> 7.3 (2003): 157-167.</a:t>
            </a:r>
          </a:p>
          <a:p>
            <a:pPr lvl="1"/>
            <a:r>
              <a:rPr lang="en-US" sz="1800" smtClean="0"/>
              <a:t>Velaga, Nagendra R., Mohammed A. Quddus, and Abigail L. Bristow. "Developing an enhanced weight-based topological map-matching algorithm for intelligent transport systems." </a:t>
            </a:r>
            <a:r>
              <a:rPr lang="en-US" sz="1800" i="1" smtClean="0"/>
              <a:t>Transportation Research Part C: Emerging Technologies</a:t>
            </a:r>
            <a:r>
              <a:rPr lang="en-US" sz="1800" smtClean="0"/>
              <a:t> 17.6 (2009): 672-683.</a:t>
            </a:r>
            <a:endParaRPr lang="en-US" smtClean="0"/>
          </a:p>
          <a:p>
            <a:r>
              <a:rPr lang="en-US" smtClean="0"/>
              <a:t>Phương pháp xác suất </a:t>
            </a:r>
          </a:p>
          <a:p>
            <a:pPr lvl="1"/>
            <a:r>
              <a:rPr lang="en-US" sz="1800" smtClean="0"/>
              <a:t>Newson, Paul, and John Krumm. "Hidden Markov map matching through noise and sparseness." </a:t>
            </a:r>
            <a:r>
              <a:rPr lang="en-US" sz="1800" i="1" smtClean="0"/>
              <a:t>Proceedings of the 17th ACM SIGSPATIAL international conference on advances in geographic information systems</a:t>
            </a:r>
            <a:r>
              <a:rPr lang="en-US" sz="1800" smtClean="0"/>
              <a:t>. ACM, 2009.</a:t>
            </a:r>
          </a:p>
          <a:p>
            <a:pPr lvl="1"/>
            <a:r>
              <a:rPr lang="en-US" sz="1800" smtClean="0"/>
              <a:t>Goh, Chong Yang, et al. "Online map-matching based on hidden markov model for real-time traffic sensing applications." </a:t>
            </a:r>
            <a:r>
              <a:rPr lang="en-US" sz="1800" i="1" smtClean="0"/>
              <a:t>Intelligent Transportation Systems (ITSC), 2012 15th International IEEE Conference on</a:t>
            </a:r>
            <a:r>
              <a:rPr lang="en-US" sz="1800" smtClean="0"/>
              <a:t>. IEEE, 2012.</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87437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Phương pháp nghiên cứu</a:t>
            </a:r>
            <a:endParaRPr lang="en-US"/>
          </a:p>
        </p:txBody>
      </p:sp>
      <p:sp>
        <p:nvSpPr>
          <p:cNvPr id="3" name="Content Placeholder 2"/>
          <p:cNvSpPr>
            <a:spLocks noGrp="1"/>
          </p:cNvSpPr>
          <p:nvPr>
            <p:ph idx="1"/>
          </p:nvPr>
        </p:nvSpPr>
        <p:spPr/>
        <p:txBody>
          <a:bodyPr>
            <a:normAutofit/>
          </a:bodyPr>
          <a:lstStyle/>
          <a:p>
            <a:r>
              <a:rPr lang="en-US" smtClean="0"/>
              <a:t>Multi-track map matching algorithm</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03885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Hướng nghiên cứu</a:t>
            </a:r>
            <a:endParaRPr lang="en-US"/>
          </a:p>
        </p:txBody>
      </p:sp>
      <p:sp>
        <p:nvSpPr>
          <p:cNvPr id="3" name="Content Placeholder 2"/>
          <p:cNvSpPr>
            <a:spLocks noGrp="1"/>
          </p:cNvSpPr>
          <p:nvPr>
            <p:ph idx="1"/>
          </p:nvPr>
        </p:nvSpPr>
        <p:spPr/>
        <p:txBody>
          <a:bodyPr/>
          <a:lstStyle/>
          <a:p>
            <a:r>
              <a:rPr lang="en-US" smtClean="0"/>
              <a:t>Cải thiện độ chính xác</a:t>
            </a: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273" y="2514599"/>
            <a:ext cx="5943600" cy="280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9600" y="5562600"/>
            <a:ext cx="8229600" cy="923330"/>
          </a:xfrm>
          <a:prstGeom prst="rect">
            <a:avLst/>
          </a:prstGeom>
          <a:noFill/>
        </p:spPr>
        <p:txBody>
          <a:bodyPr wrap="square" rtlCol="0">
            <a:spAutoFit/>
          </a:bodyPr>
          <a:lstStyle/>
          <a:p>
            <a:pPr algn="ctr"/>
            <a:r>
              <a:rPr lang="en-US"/>
              <a:t>Ví dụ về dữ liệu GPS lấy từ thiết bị được mô phỏng trên nền web. Ký hiệu “X” là vị trí GPS lấy từ thiết bị, ký hiệu “O” là vị trí GPS sau khi được ánh xạ lên đoạn đường tương ứng, đường đi thực tế theo hướng mũi tên</a:t>
            </a:r>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45090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Hướng nghiên cứu</a:t>
            </a:r>
            <a:endParaRPr lang="en-US"/>
          </a:p>
        </p:txBody>
      </p:sp>
      <p:sp>
        <p:nvSpPr>
          <p:cNvPr id="3" name="Content Placeholder 2"/>
          <p:cNvSpPr>
            <a:spLocks noGrp="1"/>
          </p:cNvSpPr>
          <p:nvPr>
            <p:ph idx="1"/>
          </p:nvPr>
        </p:nvSpPr>
        <p:spPr/>
        <p:txBody>
          <a:bodyPr/>
          <a:lstStyle/>
          <a:p>
            <a:r>
              <a:rPr lang="en-US" smtClean="0"/>
              <a:t>Tăng cường tốc độ tính toán</a:t>
            </a:r>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273" y="2514599"/>
            <a:ext cx="5943600" cy="280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9600" y="5562600"/>
            <a:ext cx="8229600" cy="923330"/>
          </a:xfrm>
          <a:prstGeom prst="rect">
            <a:avLst/>
          </a:prstGeom>
          <a:noFill/>
        </p:spPr>
        <p:txBody>
          <a:bodyPr wrap="square" rtlCol="0">
            <a:spAutoFit/>
          </a:bodyPr>
          <a:lstStyle/>
          <a:p>
            <a:pPr algn="ctr"/>
            <a:r>
              <a:rPr lang="en-US"/>
              <a:t>Ví dụ về dữ liệu GPS lấy từ thiết bị được mô phỏng trên nền web. Ký hiệu “X” là vị trí GPS lấy từ thiết bị, ký hiệu “O” là vị trí GPS sau khi được ánh xạ lên đoạn đường tương ứng, đường đi thực tế theo hướng mũi tên</a:t>
            </a:r>
          </a:p>
        </p:txBody>
      </p:sp>
      <p:sp>
        <p:nvSpPr>
          <p:cNvPr id="8" name="Footer Placeholder 7"/>
          <p:cNvSpPr>
            <a:spLocks noGrp="1"/>
          </p:cNvSpPr>
          <p:nvPr>
            <p:ph type="ftr" sz="quarter" idx="11"/>
          </p:nvPr>
        </p:nvSpPr>
        <p:spPr/>
        <p:txBody>
          <a:bodyPr/>
          <a:lstStyle/>
          <a:p>
            <a:r>
              <a:rPr lang="vi-VN" smtClean="0"/>
              <a:t>Lưu Văn Diệp - Đề cương cao học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22130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7200" smtClean="0"/>
              <a:t>Thanks for listening</a:t>
            </a:r>
            <a:endParaRPr lang="en-US" sz="7200"/>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86236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Giới thiệu đề tài</a:t>
            </a:r>
          </a:p>
          <a:p>
            <a:pPr marL="514350" indent="-514350">
              <a:buAutoNum type="arabicPeriod"/>
            </a:pPr>
            <a:r>
              <a:rPr lang="en-US" smtClean="0"/>
              <a:t>Mục tiêu nghiên cứu</a:t>
            </a:r>
          </a:p>
          <a:p>
            <a:pPr marL="514350" indent="-514350">
              <a:buAutoNum type="arabicPeriod"/>
            </a:pPr>
            <a:r>
              <a:rPr lang="en-US" smtClean="0"/>
              <a:t>Phương pháp nghiên cứu</a:t>
            </a:r>
          </a:p>
          <a:p>
            <a:pPr marL="514350" indent="-514350">
              <a:buAutoNum type="arabicPeriod"/>
            </a:pPr>
            <a:r>
              <a:rPr lang="en-US" smtClean="0"/>
              <a:t>Hướng nghiên cứu</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93403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r>
              <a:rPr lang="en-US" smtClean="0"/>
              <a:t>Hệ thống giao thông thông minh (ITS)</a:t>
            </a:r>
          </a:p>
          <a:p>
            <a:pPr lvl="1"/>
            <a:r>
              <a:rPr lang="en-US" smtClean="0"/>
              <a:t>Quản lý và dự báo tình trạng giao thông</a:t>
            </a:r>
          </a:p>
          <a:p>
            <a:pPr lvl="1"/>
            <a:r>
              <a:rPr lang="en-US" smtClean="0"/>
              <a:t>Hướng dẫn đường đi thời gian thực</a:t>
            </a:r>
          </a:p>
          <a:p>
            <a:pPr lvl="1"/>
            <a:r>
              <a:rPr lang="en-US" smtClean="0"/>
              <a:t>…</a:t>
            </a:r>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9522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pPr marL="0" indent="0">
              <a:buNone/>
            </a:pPr>
            <a:r>
              <a:rPr lang="en-US" smtClean="0"/>
              <a:t>Vấn đề tiền xử lý dữ liệu:</a:t>
            </a:r>
          </a:p>
          <a:p>
            <a:r>
              <a:rPr lang="en-US" smtClean="0"/>
              <a:t>Xác định vị trí của phương tiện</a:t>
            </a:r>
          </a:p>
          <a:p>
            <a:r>
              <a:rPr lang="en-US" smtClean="0"/>
              <a:t>Cung cấp dữ liệu cho các dịch vụ dựa vào vị trí (location-based services)</a:t>
            </a:r>
          </a:p>
          <a:p>
            <a:pPr marL="0" indent="0">
              <a:buNone/>
            </a:pPr>
            <a:endParaRPr lang="en-US" smtClean="0"/>
          </a:p>
          <a:p>
            <a:endParaRPr lang="en-US" smtClean="0"/>
          </a:p>
          <a:p>
            <a:endParaRPr lang="en-US"/>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238858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r>
              <a:rPr lang="en-US" smtClean="0"/>
              <a:t>Bài toán ánh xạ bản đồ (map matching)</a:t>
            </a:r>
          </a:p>
          <a:p>
            <a:pPr lvl="1"/>
            <a:r>
              <a:rPr lang="en-US" smtClean="0"/>
              <a:t>Dữ liệu GPS thu được từ thiết bị di động</a:t>
            </a:r>
          </a:p>
          <a:p>
            <a:pPr lvl="1"/>
            <a:r>
              <a:rPr lang="en-US" smtClean="0"/>
              <a:t>Ánh xạ vị trí GPS của phương tiện đang di chuyển lên đoạn đường tương ứng trên bản đồ số.</a:t>
            </a:r>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1217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mtClean="0"/>
                  <a:t>Định nghĩa</a:t>
                </a:r>
              </a:p>
              <a:p>
                <a:pPr lvl="1"/>
                <a:r>
                  <a:rPr lang="en-US"/>
                  <a:t>Quỹ </a:t>
                </a:r>
                <a:r>
                  <a:rPr lang="en-US" smtClean="0"/>
                  <a:t>đạo: </a:t>
                </a:r>
                <a14:m>
                  <m:oMath xmlns:m="http://schemas.openxmlformats.org/officeDocument/2006/math">
                    <m:r>
                      <a:rPr lang="en-US" i="1"/>
                      <m:t>𝑇</m:t>
                    </m:r>
                    <m:r>
                      <a:rPr lang="en-US" i="1"/>
                      <m:t>=(</m:t>
                    </m:r>
                    <m:sSub>
                      <m:sSubPr>
                        <m:ctrlPr>
                          <a:rPr lang="en-US" i="1"/>
                        </m:ctrlPr>
                      </m:sSubPr>
                      <m:e>
                        <m:r>
                          <a:rPr lang="en-US" i="1"/>
                          <m:t>𝑡</m:t>
                        </m:r>
                      </m:e>
                      <m:sub>
                        <m:r>
                          <a:rPr lang="en-US" i="1"/>
                          <m:t>𝑛</m:t>
                        </m:r>
                      </m:sub>
                    </m:sSub>
                    <m:d>
                      <m:dPr>
                        <m:begChr m:val="|"/>
                        <m:endChr m:val=""/>
                        <m:ctrlPr>
                          <a:rPr lang="en-US" i="1"/>
                        </m:ctrlPr>
                      </m:dPr>
                      <m:e>
                        <m:r>
                          <a:rPr lang="en-US" i="1"/>
                          <m:t>𝑛</m:t>
                        </m:r>
                        <m:r>
                          <a:rPr lang="en-US" i="1"/>
                          <m:t>=1,…,</m:t>
                        </m:r>
                        <m:r>
                          <a:rPr lang="en-US" i="1"/>
                          <m:t>𝑁</m:t>
                        </m:r>
                        <m:r>
                          <a:rPr lang="en-US" i="1"/>
                          <m:t>)</m:t>
                        </m:r>
                      </m:e>
                    </m:d>
                  </m:oMath>
                </a14:m>
                <a:endParaRPr lang="en-US" smtClean="0"/>
              </a:p>
              <a:p>
                <a:pPr marL="457200" lvl="1" indent="0">
                  <a:buNone/>
                </a:pPr>
                <a:r>
                  <a:rPr lang="en-US" smtClean="0"/>
                  <a:t>Kinh độ(t</a:t>
                </a:r>
                <a:r>
                  <a:rPr lang="en-US" baseline="-25000" smtClean="0"/>
                  <a:t>n</a:t>
                </a:r>
                <a:r>
                  <a:rPr lang="en-US" smtClean="0"/>
                  <a:t>.lon</a:t>
                </a:r>
                <a:r>
                  <a:rPr lang="en-US"/>
                  <a:t>), vĩ độ (t</a:t>
                </a:r>
                <a:r>
                  <a:rPr lang="en-US" baseline="-25000"/>
                  <a:t>n</a:t>
                </a:r>
                <a:r>
                  <a:rPr lang="en-US"/>
                  <a:t>.lat</a:t>
                </a:r>
                <a:r>
                  <a:rPr lang="en-US"/>
                  <a:t>), </a:t>
                </a:r>
                <a:r>
                  <a:rPr lang="en-US" smtClean="0"/>
                  <a:t>vận tốc </a:t>
                </a:r>
                <a:r>
                  <a:rPr lang="en-US"/>
                  <a:t>(</a:t>
                </a:r>
                <a:r>
                  <a:rPr lang="en-US" smtClean="0"/>
                  <a:t>t</a:t>
                </a:r>
                <a:r>
                  <a:rPr lang="en-US" baseline="-25000" smtClean="0"/>
                  <a:t>n</a:t>
                </a:r>
                <a:r>
                  <a:rPr lang="en-US" smtClean="0"/>
                  <a:t>.v), </a:t>
                </a:r>
                <a:r>
                  <a:rPr lang="en-US"/>
                  <a:t>thời gian </a:t>
                </a:r>
                <a:r>
                  <a:rPr lang="en-US"/>
                  <a:t>(</a:t>
                </a:r>
                <a:r>
                  <a:rPr lang="en-US" smtClean="0"/>
                  <a:t>t</a:t>
                </a:r>
                <a:r>
                  <a:rPr lang="en-US" baseline="-25000" smtClean="0"/>
                  <a:t>n</a:t>
                </a:r>
                <a:r>
                  <a:rPr lang="en-US" smtClean="0"/>
                  <a:t>.time)</a:t>
                </a:r>
              </a:p>
              <a:p>
                <a:pPr lvl="1"/>
                <a:r>
                  <a:rPr lang="en-US" smtClean="0"/>
                  <a:t>Đoạn đường (segment)</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a:rPr>
                        <m:t>𝑟</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𝑚</m:t>
                          </m:r>
                        </m:sub>
                      </m:sSub>
                      <m:d>
                        <m:dPr>
                          <m:begChr m:val="|"/>
                          <m:endChr m:val=""/>
                          <m:ctrlPr>
                            <a:rPr lang="en-US" i="1">
                              <a:latin typeface="Cambria Math"/>
                            </a:rPr>
                          </m:ctrlPr>
                        </m:dPr>
                        <m:e>
                          <m:r>
                            <a:rPr lang="en-US" i="1">
                              <a:latin typeface="Cambria Math"/>
                            </a:rPr>
                            <m:t>𝑚</m:t>
                          </m:r>
                          <m:r>
                            <a:rPr lang="en-US" i="1">
                              <a:latin typeface="Cambria Math"/>
                            </a:rPr>
                            <m:t>=1,…,</m:t>
                          </m:r>
                          <m:r>
                            <a:rPr lang="en-US" i="1">
                              <a:latin typeface="Cambria Math"/>
                            </a:rPr>
                            <m:t>𝑀</m:t>
                          </m:r>
                          <m:r>
                            <a:rPr lang="en-US" i="1">
                              <a:latin typeface="Cambria Math"/>
                            </a:rPr>
                            <m:t>)</m:t>
                          </m:r>
                        </m:e>
                      </m:d>
                    </m:oMath>
                  </m:oMathPara>
                </a14:m>
                <a:endParaRPr lang="en-US" smtClean="0"/>
              </a:p>
              <a:p>
                <a:pPr lvl="1"/>
                <a:r>
                  <a:rPr lang="en-US"/>
                  <a:t>Bản đồ số</a:t>
                </a:r>
                <a:endParaRPr lang="en-US" smtClean="0"/>
              </a:p>
              <a:p>
                <a:pPr marL="457200" lvl="1" indent="0">
                  <a:buNone/>
                </a:pPr>
                <a14:m>
                  <m:oMathPara xmlns:m="http://schemas.openxmlformats.org/officeDocument/2006/math">
                    <m:oMathParaPr>
                      <m:jc m:val="centerGroup"/>
                    </m:oMathParaPr>
                    <m:oMath xmlns:m="http://schemas.openxmlformats.org/officeDocument/2006/math">
                      <m:r>
                        <a:rPr lang="en-US" i="1"/>
                        <m:t>𝐺</m:t>
                      </m:r>
                      <m:r>
                        <a:rPr lang="en-US" i="1"/>
                        <m:t>={</m:t>
                      </m:r>
                      <m:sSub>
                        <m:sSubPr>
                          <m:ctrlPr>
                            <a:rPr lang="en-US" i="1"/>
                          </m:ctrlPr>
                        </m:sSubPr>
                        <m:e>
                          <m:r>
                            <a:rPr lang="en-US" i="1"/>
                            <m:t>𝑟</m:t>
                          </m:r>
                        </m:e>
                        <m:sub>
                          <m:r>
                            <a:rPr lang="en-US" i="1"/>
                            <m:t>𝑘</m:t>
                          </m:r>
                        </m:sub>
                      </m:sSub>
                      <m:d>
                        <m:dPr>
                          <m:begChr m:val="|"/>
                          <m:endChr m:val=""/>
                          <m:ctrlPr>
                            <a:rPr lang="en-US" i="1"/>
                          </m:ctrlPr>
                        </m:dPr>
                        <m:e>
                          <m:r>
                            <a:rPr lang="en-US" i="1"/>
                            <m:t>𝑘</m:t>
                          </m:r>
                          <m:r>
                            <a:rPr lang="en-US" i="1"/>
                            <m:t>=1,…,</m:t>
                          </m:r>
                          <m:r>
                            <a:rPr lang="en-US" i="1"/>
                            <m:t>𝐾</m:t>
                          </m:r>
                          <m:r>
                            <a:rPr lang="en-US" i="1"/>
                            <m:t>}</m:t>
                          </m:r>
                        </m:e>
                      </m:d>
                    </m:oMath>
                  </m:oMathPara>
                </a14:m>
                <a:endParaRPr lang="en-US"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51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009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p:sp>
        <p:nvSpPr>
          <p:cNvPr id="3" name="Content Placeholder 2"/>
          <p:cNvSpPr>
            <a:spLocks noGrp="1"/>
          </p:cNvSpPr>
          <p:nvPr>
            <p:ph idx="1"/>
          </p:nvPr>
        </p:nvSpPr>
        <p:spPr/>
        <p:txBody>
          <a:bodyPr>
            <a:normAutofit/>
          </a:bodyPr>
          <a:lstStyle/>
          <a:p>
            <a:pPr marL="0" indent="0">
              <a:buNone/>
            </a:pPr>
            <a:r>
              <a:rPr lang="en-US" smtClean="0"/>
              <a:t>Bài toán map-matching:</a:t>
            </a:r>
          </a:p>
          <a:p>
            <a:pPr marL="0" indent="0">
              <a:buNone/>
            </a:pPr>
            <a:r>
              <a:rPr lang="en-US"/>
              <a:t>Cho trước một quỹ đạo T, mục tiêu của map-matching là tìm </a:t>
            </a:r>
            <a:r>
              <a:rPr lang="en-US"/>
              <a:t>ra </a:t>
            </a:r>
            <a:r>
              <a:rPr lang="en-US" smtClean="0"/>
              <a:t>tập các segment tương ứng </a:t>
            </a:r>
            <a:r>
              <a:rPr lang="en-US"/>
              <a:t>trong G</a:t>
            </a:r>
            <a:endParaRPr lang="en-US" smtClean="0"/>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71013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Giới thiệu đề tài</a:t>
            </a:r>
          </a:p>
        </p:txBody>
      </p:sp>
      <p:sp>
        <p:nvSpPr>
          <p:cNvPr id="4" name="Footer Placeholder 3"/>
          <p:cNvSpPr>
            <a:spLocks noGrp="1"/>
          </p:cNvSpPr>
          <p:nvPr>
            <p:ph type="ftr" sz="quarter" idx="11"/>
          </p:nvPr>
        </p:nvSpPr>
        <p:spPr/>
        <p:txBody>
          <a:bodyPr/>
          <a:lstStyle/>
          <a:p>
            <a:r>
              <a:rPr lang="vi-VN" smtClean="0"/>
              <a:t>Lưu Văn Diệp - Đề cương cao học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1485405"/>
            <a:ext cx="3552381" cy="3543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09600" y="5334000"/>
            <a:ext cx="8382000" cy="1200329"/>
          </a:xfrm>
          <a:prstGeom prst="rect">
            <a:avLst/>
          </a:prstGeom>
          <a:noFill/>
        </p:spPr>
        <p:txBody>
          <a:bodyPr wrap="square" rtlCol="0">
            <a:spAutoFit/>
          </a:bodyPr>
          <a:lstStyle/>
          <a:p>
            <a:pPr algn="ctr"/>
            <a:r>
              <a:rPr lang="en-US" b="1" smtClean="0"/>
              <a:t>Bài </a:t>
            </a:r>
            <a:r>
              <a:rPr lang="en-US" b="1"/>
              <a:t>toán map matching là ánh xạ vị trí GPS (ký hiệu “X”) vào đúng đoạn đường mà xe đang đi (tô màu vàng, hướng từ trái sang phải), trong đó vòng tròn đánh số từ 1 đến 5 thể hiện vị trí GPS đã được ánh xạ lên đoạn đường tương ứng.</a:t>
            </a:r>
          </a:p>
          <a:p>
            <a:endParaRPr lang="en-US"/>
          </a:p>
        </p:txBody>
      </p:sp>
    </p:spTree>
    <p:extLst>
      <p:ext uri="{BB962C8B-B14F-4D97-AF65-F5344CB8AC3E}">
        <p14:creationId xmlns:p14="http://schemas.microsoft.com/office/powerpoint/2010/main" val="2323843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Mục tiêu nghiên cứu</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Xác định tuyến đường mà xe đang đi dựa vào dữ liệu GPS thu được từ điện thoại di động</a:t>
            </a:r>
          </a:p>
          <a:p>
            <a:pPr marL="514350" indent="-514350">
              <a:buAutoNum type="arabicPeriod"/>
            </a:pPr>
            <a:r>
              <a:rPr lang="en-US" smtClean="0"/>
              <a:t>Xây dựng hệ </a:t>
            </a:r>
            <a:r>
              <a:rPr lang="en-US" smtClean="0"/>
              <a:t>thống dẫn đường thời gian thực</a:t>
            </a:r>
          </a:p>
          <a:p>
            <a:pPr marL="514350" indent="-514350">
              <a:buAutoNum type="arabicPeriod"/>
            </a:pPr>
            <a:r>
              <a:rPr lang="en-US" smtClean="0"/>
              <a:t>Xây dựng ứng dụng dẫn đường trên Android</a:t>
            </a:r>
            <a:endParaRPr lang="en-US" smtClean="0"/>
          </a:p>
        </p:txBody>
      </p:sp>
      <p:sp>
        <p:nvSpPr>
          <p:cNvPr id="6" name="Footer Placeholder 5"/>
          <p:cNvSpPr>
            <a:spLocks noGrp="1"/>
          </p:cNvSpPr>
          <p:nvPr>
            <p:ph type="ftr" sz="quarter" idx="11"/>
          </p:nvPr>
        </p:nvSpPr>
        <p:spPr/>
        <p:txBody>
          <a:bodyPr/>
          <a:lstStyle/>
          <a:p>
            <a:r>
              <a:rPr lang="vi-VN" smtClean="0"/>
              <a:t>Lưu Văn Diệp - Đề cương cao học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4542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633</TotalTime>
  <Words>921</Words>
  <Application>Microsoft Office PowerPoint</Application>
  <PresentationFormat>On-screen Show (4:3)</PresentationFormat>
  <Paragraphs>106</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Hợp lý hóa vị trí của phương tiện trên bản đồ cho các hệ thống dẫn đường sử dụng dữ liệu GPS </vt:lpstr>
      <vt:lpstr>Nội dung</vt:lpstr>
      <vt:lpstr>1. Giới thiệu đề tài</vt:lpstr>
      <vt:lpstr>1. Giới thiệu đề tài</vt:lpstr>
      <vt:lpstr>1. Giới thiệu đề tài</vt:lpstr>
      <vt:lpstr>1. Giới thiệu đề tài</vt:lpstr>
      <vt:lpstr>1. Giới thiệu đề tài</vt:lpstr>
      <vt:lpstr>1. Giới thiệu đề tài</vt:lpstr>
      <vt:lpstr>2. Mục tiêu nghiên cứu</vt:lpstr>
      <vt:lpstr>3. Phương pháp nghiên cứu</vt:lpstr>
      <vt:lpstr>3. Phương pháp nghiên cứu</vt:lpstr>
      <vt:lpstr>3. Phương pháp nghiên cứu</vt:lpstr>
      <vt:lpstr>3. Phương pháp nghiên cứu</vt:lpstr>
      <vt:lpstr>3. Phương pháp nghiên cứu</vt:lpstr>
      <vt:lpstr>4. Hướng nghiên cứu</vt:lpstr>
      <vt:lpstr>4. Hướng nghiên cứu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lý hóa vị trí của phương tiện trên bản đồ cho các hệ thống dẫn đường sử dụng dữ liệu GPS </dc:title>
  <dc:creator>alidiep</dc:creator>
  <cp:lastModifiedBy>alidiep</cp:lastModifiedBy>
  <cp:revision>68</cp:revision>
  <dcterms:created xsi:type="dcterms:W3CDTF">2006-08-16T00:00:00Z</dcterms:created>
  <dcterms:modified xsi:type="dcterms:W3CDTF">2016-01-02T16:03:10Z</dcterms:modified>
</cp:coreProperties>
</file>