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81" r:id="rId7"/>
    <p:sldId id="269" r:id="rId8"/>
    <p:sldId id="258" r:id="rId9"/>
    <p:sldId id="277" r:id="rId10"/>
    <p:sldId id="270" r:id="rId11"/>
    <p:sldId id="271" r:id="rId12"/>
    <p:sldId id="259" r:id="rId13"/>
    <p:sldId id="278" r:id="rId14"/>
    <p:sldId id="279" r:id="rId15"/>
    <p:sldId id="28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5" autoAdjust="0"/>
    <p:restoredTop sz="94660"/>
  </p:normalViewPr>
  <p:slideViewPr>
    <p:cSldViewPr snapToGrid="0" showGuides="1">
      <p:cViewPr>
        <p:scale>
          <a:sx n="93" d="100"/>
          <a:sy n="93" d="100"/>
        </p:scale>
        <p:origin x="216" y="8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1/31/2023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1/31/2023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1/31/2023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1/31/2023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1/31/2023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1/31/2023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1/31/2023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1/31/2023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899" y="2292094"/>
            <a:ext cx="7660409" cy="2219691"/>
          </a:xfrm>
        </p:spPr>
        <p:txBody>
          <a:bodyPr anchor="ctr"/>
          <a:lstStyle/>
          <a:p>
            <a:r>
              <a:rPr lang="en-US" dirty="0"/>
              <a:t>Uber fares</a:t>
            </a:r>
            <a:br>
              <a:rPr lang="en-US" dirty="0"/>
            </a:br>
            <a:r>
              <a:rPr lang="en-US" dirty="0"/>
              <a:t>Predictions</a:t>
            </a:r>
          </a:p>
        </p:txBody>
      </p:sp>
      <p:sp>
        <p:nvSpPr>
          <p:cNvPr id="3" name="Subtitle 2">
            <a:extLst>
              <a:ext uri="{FF2B5EF4-FFF2-40B4-BE49-F238E27FC236}">
                <a16:creationId xmlns:a16="http://schemas.microsoft.com/office/drawing/2014/main" id="{74BBCB45-AF59-DC6E-6E7A-DFAB406D864F}"/>
              </a:ext>
            </a:extLst>
          </p:cNvPr>
          <p:cNvSpPr>
            <a:spLocks noGrp="1"/>
          </p:cNvSpPr>
          <p:nvPr>
            <p:ph type="subTitle" idx="1"/>
          </p:nvPr>
        </p:nvSpPr>
        <p:spPr/>
        <p:txBody>
          <a:bodyPr/>
          <a:lstStyle/>
          <a:p>
            <a:r>
              <a:rPr lang="en-GB" dirty="0"/>
              <a:t>Regression Problem Chapter 2 </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953-2A27-4CF8-8C8D-1A222A6314E1}"/>
              </a:ext>
            </a:extLst>
          </p:cNvPr>
          <p:cNvSpPr>
            <a:spLocks noGrp="1"/>
          </p:cNvSpPr>
          <p:nvPr>
            <p:ph type="title"/>
          </p:nvPr>
        </p:nvSpPr>
        <p:spPr/>
        <p:txBody>
          <a:bodyPr/>
          <a:lstStyle/>
          <a:p>
            <a:r>
              <a:rPr lang="en-US" dirty="0"/>
              <a:t>Modelling Without Preprocessing Techniques</a:t>
            </a:r>
          </a:p>
        </p:txBody>
      </p:sp>
      <p:graphicFrame>
        <p:nvGraphicFramePr>
          <p:cNvPr id="5" name="Table 4">
            <a:extLst>
              <a:ext uri="{FF2B5EF4-FFF2-40B4-BE49-F238E27FC236}">
                <a16:creationId xmlns:a16="http://schemas.microsoft.com/office/drawing/2014/main" id="{30CD0B90-413A-40C6-8FE8-C381CF8F9D0A}"/>
              </a:ext>
            </a:extLst>
          </p:cNvPr>
          <p:cNvGraphicFramePr>
            <a:graphicFrameLocks noGrp="1"/>
          </p:cNvGraphicFramePr>
          <p:nvPr>
            <p:extLst>
              <p:ext uri="{D42A27DB-BD31-4B8C-83A1-F6EECF244321}">
                <p14:modId xmlns:p14="http://schemas.microsoft.com/office/powerpoint/2010/main" val="3675403511"/>
              </p:ext>
            </p:extLst>
          </p:nvPr>
        </p:nvGraphicFramePr>
        <p:xfrm>
          <a:off x="1533525" y="1847850"/>
          <a:ext cx="9124951" cy="4295775"/>
        </p:xfrm>
        <a:graphic>
          <a:graphicData uri="http://schemas.openxmlformats.org/drawingml/2006/table">
            <a:tbl>
              <a:tblPr firstRow="1" firstCol="1" bandRow="1">
                <a:tableStyleId>{5C22544A-7EE6-4342-B048-85BDC9FD1C3A}</a:tableStyleId>
              </a:tblPr>
              <a:tblGrid>
                <a:gridCol w="2238315">
                  <a:extLst>
                    <a:ext uri="{9D8B030D-6E8A-4147-A177-3AD203B41FA5}">
                      <a16:colId xmlns:a16="http://schemas.microsoft.com/office/drawing/2014/main" val="3564670537"/>
                    </a:ext>
                  </a:extLst>
                </a:gridCol>
                <a:gridCol w="964311">
                  <a:extLst>
                    <a:ext uri="{9D8B030D-6E8A-4147-A177-3AD203B41FA5}">
                      <a16:colId xmlns:a16="http://schemas.microsoft.com/office/drawing/2014/main" val="4212379654"/>
                    </a:ext>
                  </a:extLst>
                </a:gridCol>
                <a:gridCol w="964311">
                  <a:extLst>
                    <a:ext uri="{9D8B030D-6E8A-4147-A177-3AD203B41FA5}">
                      <a16:colId xmlns:a16="http://schemas.microsoft.com/office/drawing/2014/main" val="2960572387"/>
                    </a:ext>
                  </a:extLst>
                </a:gridCol>
                <a:gridCol w="964311">
                  <a:extLst>
                    <a:ext uri="{9D8B030D-6E8A-4147-A177-3AD203B41FA5}">
                      <a16:colId xmlns:a16="http://schemas.microsoft.com/office/drawing/2014/main" val="3153641580"/>
                    </a:ext>
                  </a:extLst>
                </a:gridCol>
                <a:gridCol w="964311">
                  <a:extLst>
                    <a:ext uri="{9D8B030D-6E8A-4147-A177-3AD203B41FA5}">
                      <a16:colId xmlns:a16="http://schemas.microsoft.com/office/drawing/2014/main" val="3579858344"/>
                    </a:ext>
                  </a:extLst>
                </a:gridCol>
                <a:gridCol w="964311">
                  <a:extLst>
                    <a:ext uri="{9D8B030D-6E8A-4147-A177-3AD203B41FA5}">
                      <a16:colId xmlns:a16="http://schemas.microsoft.com/office/drawing/2014/main" val="2563714744"/>
                    </a:ext>
                  </a:extLst>
                </a:gridCol>
                <a:gridCol w="964311">
                  <a:extLst>
                    <a:ext uri="{9D8B030D-6E8A-4147-A177-3AD203B41FA5}">
                      <a16:colId xmlns:a16="http://schemas.microsoft.com/office/drawing/2014/main" val="3998317699"/>
                    </a:ext>
                  </a:extLst>
                </a:gridCol>
                <a:gridCol w="1100770">
                  <a:extLst>
                    <a:ext uri="{9D8B030D-6E8A-4147-A177-3AD203B41FA5}">
                      <a16:colId xmlns:a16="http://schemas.microsoft.com/office/drawing/2014/main" val="2170058519"/>
                    </a:ext>
                  </a:extLst>
                </a:gridCol>
              </a:tblGrid>
              <a:tr h="655663">
                <a:tc>
                  <a:txBody>
                    <a:bodyPr/>
                    <a:lstStyle/>
                    <a:p>
                      <a:pPr marL="0" marR="0" algn="ctr">
                        <a:spcBef>
                          <a:spcPts val="0"/>
                        </a:spcBef>
                        <a:spcAft>
                          <a:spcPts val="0"/>
                        </a:spcAft>
                      </a:pPr>
                      <a:r>
                        <a:rPr lang="en-US" sz="1000" dirty="0">
                          <a:effectLst/>
                        </a:rPr>
                        <a:t>Modelling Technique</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dirty="0">
                          <a:effectLst/>
                        </a:rPr>
                        <a:t>Accuracy</a:t>
                      </a:r>
                      <a:endParaRPr lang="en-US" sz="10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AUC</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Precision</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Recall</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F Measure</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Sensitivity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000">
                          <a:effectLst/>
                        </a:rPr>
                        <a:t>Specificity</a:t>
                      </a:r>
                      <a:endParaRPr lang="en-US" sz="10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377952254"/>
                  </a:ext>
                </a:extLst>
              </a:tr>
              <a:tr h="455014">
                <a:tc>
                  <a:txBody>
                    <a:bodyPr/>
                    <a:lstStyle/>
                    <a:p>
                      <a:pPr marL="0" marR="0" algn="ctr">
                        <a:spcBef>
                          <a:spcPts val="0"/>
                        </a:spcBef>
                        <a:spcAft>
                          <a:spcPts val="0"/>
                        </a:spcAft>
                      </a:pPr>
                      <a:r>
                        <a:rPr lang="en-US" sz="1000" dirty="0">
                          <a:effectLst/>
                        </a:rPr>
                        <a:t>NB (Naive Bayes)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57.8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44</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59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44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94</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333725178"/>
                  </a:ext>
                </a:extLst>
              </a:tr>
              <a:tr h="455014">
                <a:tc>
                  <a:txBody>
                    <a:bodyPr/>
                    <a:lstStyle/>
                    <a:p>
                      <a:pPr marL="0" marR="0" algn="ctr">
                        <a:spcBef>
                          <a:spcPts val="0"/>
                        </a:spcBef>
                        <a:spcAft>
                          <a:spcPts val="0"/>
                        </a:spcAft>
                      </a:pPr>
                      <a:r>
                        <a:rPr lang="en-US" sz="1000" dirty="0">
                          <a:effectLst/>
                        </a:rPr>
                        <a:t>GLM (Generalized Linear Model)</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74.1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90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28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407255201"/>
                  </a:ext>
                </a:extLst>
              </a:tr>
              <a:tr h="455014">
                <a:tc>
                  <a:txBody>
                    <a:bodyPr/>
                    <a:lstStyle/>
                    <a:p>
                      <a:pPr marL="0" marR="0" algn="ctr">
                        <a:spcBef>
                          <a:spcPts val="0"/>
                        </a:spcBef>
                        <a:spcAft>
                          <a:spcPts val="0"/>
                        </a:spcAft>
                      </a:pPr>
                      <a:r>
                        <a:rPr lang="en-US" sz="1000" dirty="0">
                          <a:effectLst/>
                        </a:rPr>
                        <a:t>LR (Linear Regression)</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73.5</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28</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2279505087"/>
                  </a:ext>
                </a:extLst>
              </a:tr>
              <a:tr h="455014">
                <a:tc>
                  <a:txBody>
                    <a:bodyPr/>
                    <a:lstStyle/>
                    <a:p>
                      <a:pPr marL="0" marR="0" algn="ctr">
                        <a:spcBef>
                          <a:spcPts val="0"/>
                        </a:spcBef>
                        <a:spcAft>
                          <a:spcPts val="0"/>
                        </a:spcAft>
                      </a:pPr>
                      <a:r>
                        <a:rPr lang="en-US" sz="1000" dirty="0">
                          <a:effectLst/>
                        </a:rPr>
                        <a:t>FLM(Fast Large Margin)</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71.2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a:t>
                      </a:r>
                      <a:endParaRPr lang="en-US" sz="100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070020355"/>
                  </a:ext>
                </a:extLst>
              </a:tr>
              <a:tr h="455014">
                <a:tc>
                  <a:txBody>
                    <a:bodyPr/>
                    <a:lstStyle/>
                    <a:p>
                      <a:pPr marL="0" marR="0" algn="ctr">
                        <a:spcBef>
                          <a:spcPts val="0"/>
                        </a:spcBef>
                        <a:spcAft>
                          <a:spcPts val="0"/>
                        </a:spcAft>
                      </a:pPr>
                      <a:r>
                        <a:rPr lang="en-US" sz="1000" dirty="0">
                          <a:effectLst/>
                        </a:rPr>
                        <a:t>DT (Decision Trees)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71.2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0.5</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83</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712016162"/>
                  </a:ext>
                </a:extLst>
              </a:tr>
              <a:tr h="455014">
                <a:tc>
                  <a:txBody>
                    <a:bodyPr/>
                    <a:lstStyle/>
                    <a:p>
                      <a:pPr marL="0" marR="0" algn="ctr">
                        <a:spcBef>
                          <a:spcPts val="0"/>
                        </a:spcBef>
                        <a:spcAft>
                          <a:spcPts val="0"/>
                        </a:spcAft>
                      </a:pPr>
                      <a:r>
                        <a:rPr lang="en-US" sz="1000" dirty="0">
                          <a:effectLst/>
                        </a:rPr>
                        <a:t>RF (Random Forest)</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71.2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0</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820161576"/>
                  </a:ext>
                </a:extLst>
              </a:tr>
              <a:tr h="455014">
                <a:tc>
                  <a:txBody>
                    <a:bodyPr/>
                    <a:lstStyle/>
                    <a:p>
                      <a:pPr marL="0" marR="0" algn="ctr">
                        <a:spcBef>
                          <a:spcPts val="0"/>
                        </a:spcBef>
                        <a:spcAft>
                          <a:spcPts val="0"/>
                        </a:spcAft>
                      </a:pPr>
                      <a:r>
                        <a:rPr lang="en-US" sz="1000" dirty="0">
                          <a:effectLst/>
                        </a:rPr>
                        <a:t>GBT (Gradient Boosted Trees)</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72.9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0.79</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89</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31</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65523050"/>
                  </a:ext>
                </a:extLst>
              </a:tr>
              <a:tr h="455014">
                <a:tc>
                  <a:txBody>
                    <a:bodyPr/>
                    <a:lstStyle/>
                    <a:p>
                      <a:pPr marL="0" marR="0" algn="ctr">
                        <a:spcBef>
                          <a:spcPts val="0"/>
                        </a:spcBef>
                        <a:spcAft>
                          <a:spcPts val="0"/>
                        </a:spcAft>
                      </a:pPr>
                      <a:r>
                        <a:rPr lang="en-US" sz="1000" dirty="0">
                          <a:effectLst/>
                        </a:rPr>
                        <a:t>SVM (Support Vector Machine_</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74.7</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0.64</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0.8</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93.2</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a:effectLst/>
                        </a:rPr>
                        <a:t>83</a:t>
                      </a:r>
                      <a:endParaRPr lang="en-US" sz="10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93.2</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000" dirty="0">
                          <a:effectLst/>
                        </a:rPr>
                        <a:t>28</a:t>
                      </a:r>
                      <a:endParaRPr lang="en-US" sz="10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4156584210"/>
                  </a:ext>
                </a:extLst>
              </a:tr>
            </a:tbl>
          </a:graphicData>
        </a:graphic>
      </p:graphicFrame>
    </p:spTree>
    <p:extLst>
      <p:ext uri="{BB962C8B-B14F-4D97-AF65-F5344CB8AC3E}">
        <p14:creationId xmlns:p14="http://schemas.microsoft.com/office/powerpoint/2010/main" val="131748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79A0-8E7D-40C5-B7C1-CA3098C6C97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307420A-3DBA-46E1-9EB3-763A78965D96}"/>
              </a:ext>
            </a:extLst>
          </p:cNvPr>
          <p:cNvSpPr>
            <a:spLocks noGrp="1"/>
          </p:cNvSpPr>
          <p:nvPr>
            <p:ph idx="1"/>
          </p:nvPr>
        </p:nvSpPr>
        <p:spPr>
          <a:xfrm>
            <a:off x="1104900" y="1600200"/>
            <a:ext cx="9982200" cy="4572000"/>
          </a:xfrm>
        </p:spPr>
        <p:txBody>
          <a:bodyPr>
            <a:normAutofit fontScale="55000" lnSpcReduction="20000"/>
          </a:bodyPr>
          <a:lstStyle/>
          <a:p>
            <a:pPr marL="457200" indent="-457200">
              <a:buFont typeface="+mj-lt"/>
              <a:buAutoNum type="arabicPeriod"/>
            </a:pPr>
            <a:r>
              <a:rPr lang="en-US" dirty="0"/>
              <a:t>E. Hashimoto, K. </a:t>
            </a:r>
            <a:r>
              <a:rPr lang="en-US" dirty="0" err="1"/>
              <a:t>Tokushige</a:t>
            </a:r>
            <a:r>
              <a:rPr lang="en-US" dirty="0"/>
              <a:t>, and J. Ludwig, “Diagnosis and classification of non-alcoholic fatty liver disease and non-alcoholic steatohepatitis: Current concepts and remaining challenges,” </a:t>
            </a:r>
            <a:r>
              <a:rPr lang="en-US" dirty="0" err="1"/>
              <a:t>Hepatol</a:t>
            </a:r>
            <a:r>
              <a:rPr lang="en-US" dirty="0"/>
              <a:t>. Res., vol. 45, no. 1, pp. 20–28, 2015.</a:t>
            </a:r>
          </a:p>
          <a:p>
            <a:pPr marL="457200" indent="-457200">
              <a:buFont typeface="+mj-lt"/>
              <a:buAutoNum type="arabicPeriod"/>
            </a:pPr>
            <a:r>
              <a:rPr lang="en-US" dirty="0"/>
              <a:t>B. Venkata Ramana, M. S. P. </a:t>
            </a:r>
            <a:r>
              <a:rPr lang="en-US" dirty="0" err="1"/>
              <a:t>Babu</a:t>
            </a:r>
            <a:r>
              <a:rPr lang="en-US" dirty="0"/>
              <a:t>, and N. . </a:t>
            </a:r>
            <a:r>
              <a:rPr lang="en-US" dirty="0" err="1"/>
              <a:t>Venkateswarlu</a:t>
            </a:r>
            <a:r>
              <a:rPr lang="en-US" dirty="0"/>
              <a:t>, “A Critical Study of Selected Classification Algorithms for Liver Disease Diagnosis,” Int. J. Database </a:t>
            </a:r>
            <a:r>
              <a:rPr lang="en-US" dirty="0" err="1"/>
              <a:t>Manag</a:t>
            </a:r>
            <a:r>
              <a:rPr lang="en-US" dirty="0"/>
              <a:t>. Syst., vol. 3, no. 2, pp. 101–114, 2011.</a:t>
            </a:r>
          </a:p>
          <a:p>
            <a:pPr marL="457200" indent="-457200">
              <a:buFont typeface="+mj-lt"/>
              <a:buAutoNum type="arabicPeriod"/>
            </a:pPr>
            <a:r>
              <a:rPr lang="en-US" dirty="0"/>
              <a:t>H. </a:t>
            </a:r>
            <a:r>
              <a:rPr lang="en-US" dirty="0" err="1"/>
              <a:t>Jin</a:t>
            </a:r>
            <a:r>
              <a:rPr lang="en-US" dirty="0"/>
              <a:t>, S. Kim, and J. Kim, “Decision factors on effective liver patient data prediction,” Int. J. Bio-Science Bio-Technology, vol. 6, no. 4, pp. 167–178, 2014.</a:t>
            </a:r>
          </a:p>
          <a:p>
            <a:pPr marL="457200" indent="-457200">
              <a:buFont typeface="+mj-lt"/>
              <a:buAutoNum type="arabicPeriod"/>
            </a:pPr>
            <a:r>
              <a:rPr lang="en-US" dirty="0"/>
              <a:t>R. </a:t>
            </a:r>
            <a:r>
              <a:rPr lang="en-US" dirty="0" err="1"/>
              <a:t>Vahini</a:t>
            </a:r>
            <a:r>
              <a:rPr lang="en-US" dirty="0"/>
              <a:t> and B. </a:t>
            </a:r>
            <a:r>
              <a:rPr lang="en-US" dirty="0" err="1"/>
              <a:t>Sathees</a:t>
            </a:r>
            <a:r>
              <a:rPr lang="en-US" dirty="0"/>
              <a:t> Kumar, “A survey on liver disorder using classification techniques in data mining,” Int. J. Appl. Eng. Res., vol. 10, no. 55, pp. 2796–2799, 2015.</a:t>
            </a:r>
          </a:p>
          <a:p>
            <a:pPr marL="457200" indent="-457200">
              <a:buFont typeface="+mj-lt"/>
              <a:buAutoNum type="arabicPeriod"/>
            </a:pPr>
            <a:r>
              <a:rPr lang="en-US" dirty="0"/>
              <a:t>A. </a:t>
            </a:r>
            <a:r>
              <a:rPr lang="en-US" dirty="0" err="1"/>
              <a:t>Gulia</a:t>
            </a:r>
            <a:r>
              <a:rPr lang="en-US" dirty="0"/>
              <a:t>, R. Vohra, and P. Rani, “Liver Patient Classification Using Intelligent Techniques,” vol. 5, no. 4, pp. 5110–5115, 2014.</a:t>
            </a:r>
          </a:p>
          <a:p>
            <a:pPr marL="457200" indent="-457200">
              <a:buFont typeface="+mj-lt"/>
              <a:buAutoNum type="arabicPeriod"/>
            </a:pPr>
            <a:r>
              <a:rPr lang="en-US" dirty="0"/>
              <a:t>M. </a:t>
            </a:r>
            <a:r>
              <a:rPr lang="en-US" dirty="0" err="1"/>
              <a:t>Abdar</a:t>
            </a:r>
            <a:r>
              <a:rPr lang="en-US" dirty="0"/>
              <a:t>, M. </a:t>
            </a:r>
            <a:r>
              <a:rPr lang="en-US" dirty="0" err="1"/>
              <a:t>Zomorodi</a:t>
            </a:r>
            <a:r>
              <a:rPr lang="en-US" dirty="0"/>
              <a:t>-Moghadam, R. Das, and I. H. Ting, “Performance analysis of classification algorithms on early detection of liver disease,” Expert Syst. Appl., vol. 67, pp. 239–251, Jan. 2017.</a:t>
            </a:r>
          </a:p>
          <a:p>
            <a:pPr marL="457200" indent="-457200">
              <a:buFont typeface="+mj-lt"/>
              <a:buAutoNum type="arabicPeriod"/>
            </a:pPr>
            <a:r>
              <a:rPr lang="en-US" dirty="0"/>
              <a:t>M. Wadhwa and S. </a:t>
            </a:r>
            <a:r>
              <a:rPr lang="en-US" dirty="0" err="1"/>
              <a:t>Juneja</a:t>
            </a:r>
            <a:r>
              <a:rPr lang="en-US" dirty="0"/>
              <a:t>, “Comparing Classification Models for Predicting,” vol. 7, no. 4, pp. 135–140, 2018.</a:t>
            </a:r>
          </a:p>
          <a:p>
            <a:pPr marL="457200" indent="-457200">
              <a:buFont typeface="+mj-lt"/>
              <a:buAutoNum type="arabicPeriod"/>
            </a:pPr>
            <a:r>
              <a:rPr lang="en-US" dirty="0"/>
              <a:t>K. Nagaraj and A. Sridhar, “</a:t>
            </a:r>
            <a:r>
              <a:rPr lang="en-US" dirty="0" err="1"/>
              <a:t>NeuroSVM</a:t>
            </a:r>
            <a:r>
              <a:rPr lang="en-US" dirty="0"/>
              <a:t> : A Graphical User Interface for Identification of Liver Patients PES Institute of Technology 2 . Literature Review,” 2015.</a:t>
            </a:r>
          </a:p>
          <a:p>
            <a:pPr marL="457200" indent="-457200">
              <a:buFont typeface="+mj-lt"/>
              <a:buAutoNum type="arabicPeriod"/>
            </a:pPr>
            <a:r>
              <a:rPr lang="en-US" dirty="0"/>
              <a:t>S. Bashir, U. Qamar, and F. H. Khan, “</a:t>
            </a:r>
            <a:r>
              <a:rPr lang="en-US" dirty="0" err="1"/>
              <a:t>WebMAC</a:t>
            </a:r>
            <a:r>
              <a:rPr lang="en-US" dirty="0"/>
              <a:t>: A web based clinical expert system,” Inf. Syst. Front., vol. 20, no. 5, pp. 1135–1151, 2018.</a:t>
            </a:r>
          </a:p>
          <a:p>
            <a:pPr marL="457200" indent="-457200">
              <a:buFont typeface="+mj-lt"/>
              <a:buAutoNum type="arabicPeriod"/>
            </a:pPr>
            <a:r>
              <a:rPr lang="en-US" dirty="0"/>
              <a:t>S. </a:t>
            </a:r>
            <a:r>
              <a:rPr lang="en-US" dirty="0" err="1"/>
              <a:t>Perveen</a:t>
            </a:r>
            <a:r>
              <a:rPr lang="en-US" dirty="0"/>
              <a:t>, M. Shahbaz, K. </a:t>
            </a:r>
            <a:r>
              <a:rPr lang="en-US" dirty="0" err="1"/>
              <a:t>Keshavjee</a:t>
            </a:r>
            <a:r>
              <a:rPr lang="en-US" dirty="0"/>
              <a:t>, and A. </a:t>
            </a:r>
            <a:r>
              <a:rPr lang="en-US" dirty="0" err="1"/>
              <a:t>Guergachi</a:t>
            </a:r>
            <a:r>
              <a:rPr lang="en-US" dirty="0"/>
              <a:t>, “A Systematic Machine Learning Based Approach for the Diagnosis of Non-Alcoholic Fatty Liver Disease Risk and Progression,” Sci. Rep., vol. 8, no. 1, pp. 1–12, 2018.</a:t>
            </a:r>
          </a:p>
          <a:p>
            <a:pPr marL="0" indent="0">
              <a:buNone/>
            </a:pPr>
            <a:endParaRPr lang="en-US" dirty="0"/>
          </a:p>
        </p:txBody>
      </p:sp>
    </p:spTree>
    <p:extLst>
      <p:ext uri="{BB962C8B-B14F-4D97-AF65-F5344CB8AC3E}">
        <p14:creationId xmlns:p14="http://schemas.microsoft.com/office/powerpoint/2010/main" val="39827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5478-E729-4F91-B814-5BFB3A70B1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A95A16D-C170-4DA2-A144-89F9DDB76D2E}"/>
              </a:ext>
            </a:extLst>
          </p:cNvPr>
          <p:cNvSpPr>
            <a:spLocks noGrp="1"/>
          </p:cNvSpPr>
          <p:nvPr>
            <p:ph idx="1"/>
          </p:nvPr>
        </p:nvSpPr>
        <p:spPr/>
        <p:txBody>
          <a:bodyPr>
            <a:normAutofit fontScale="55000" lnSpcReduction="20000"/>
          </a:bodyPr>
          <a:lstStyle/>
          <a:p>
            <a:pPr marL="457200" indent="-457200">
              <a:buFont typeface="+mj-lt"/>
              <a:buAutoNum type="arabicPeriod" startAt="11"/>
            </a:pPr>
            <a:r>
              <a:rPr lang="en-US" dirty="0"/>
              <a:t>A. N. </a:t>
            </a:r>
            <a:r>
              <a:rPr lang="en-US" dirty="0" err="1"/>
              <a:t>Arbain</a:t>
            </a:r>
            <a:r>
              <a:rPr lang="en-US" dirty="0"/>
              <a:t> and B. Y. P. Balakrishnan, “A Comparison of Data Mining Algorithms for Liver Disease Prediction on Imbalanced Data,” Int. J. Data Sci. Adv. Anal., 2019.</a:t>
            </a:r>
          </a:p>
          <a:p>
            <a:pPr marL="457200" indent="-457200">
              <a:buFont typeface="+mj-lt"/>
              <a:buAutoNum type="arabicPeriod" startAt="11"/>
            </a:pPr>
            <a:r>
              <a:rPr lang="en-US" dirty="0"/>
              <a:t>M. </a:t>
            </a:r>
            <a:r>
              <a:rPr lang="en-US" dirty="0" err="1"/>
              <a:t>Abdar</a:t>
            </a:r>
            <a:r>
              <a:rPr lang="en-US" dirty="0"/>
              <a:t>, N. Y. Yen, and J. C. S. Hung, “Improving the Diagnosis of Liver Disease Using Multilayer Perceptron Neural Network and Boosted Decision Trees,” J. Med. Biol. Eng., vol. 38, no. 6, pp. 953–965, 2018.</a:t>
            </a:r>
          </a:p>
          <a:p>
            <a:pPr marL="457200" indent="-457200">
              <a:buFont typeface="+mj-lt"/>
              <a:buAutoNum type="arabicPeriod" startAt="11"/>
            </a:pPr>
            <a:r>
              <a:rPr lang="en-US" dirty="0"/>
              <a:t>N. Nahar and F. Ara, “Liver Disease Prediction by Using Different Decision Tree Techniques,” Int. J. Data Min. </a:t>
            </a:r>
            <a:r>
              <a:rPr lang="en-US" dirty="0" err="1"/>
              <a:t>Knowl</a:t>
            </a:r>
            <a:r>
              <a:rPr lang="en-US" dirty="0"/>
              <a:t>. </a:t>
            </a:r>
            <a:r>
              <a:rPr lang="en-US" dirty="0" err="1"/>
              <a:t>Manag</a:t>
            </a:r>
            <a:r>
              <a:rPr lang="en-US" dirty="0"/>
              <a:t>. Process, vol. 8, no. 2, pp. 01–09, 2018.</a:t>
            </a:r>
          </a:p>
          <a:p>
            <a:pPr marL="457200" indent="-457200">
              <a:buFont typeface="+mj-lt"/>
              <a:buAutoNum type="arabicPeriod" startAt="11"/>
            </a:pPr>
            <a:r>
              <a:rPr lang="en-US" dirty="0"/>
              <a:t>R. W. </a:t>
            </a:r>
            <a:r>
              <a:rPr lang="en-US" dirty="0" err="1"/>
              <a:t>Hndoosh</a:t>
            </a:r>
            <a:r>
              <a:rPr lang="en-US" dirty="0"/>
              <a:t>, S. Kumar, and M. S. </a:t>
            </a:r>
            <a:r>
              <a:rPr lang="en-US" dirty="0" err="1"/>
              <a:t>Saroa</a:t>
            </a:r>
            <a:r>
              <a:rPr lang="en-US" dirty="0"/>
              <a:t>, “Fuzzy mathematical models for the analysis of fuzzy systems with application to liver disorders,” </a:t>
            </a:r>
            <a:r>
              <a:rPr lang="en-US" i="1" dirty="0"/>
              <a:t>IOSR J. </a:t>
            </a:r>
            <a:r>
              <a:rPr lang="en-US" i="1" dirty="0" err="1"/>
              <a:t>Comput</a:t>
            </a:r>
            <a:r>
              <a:rPr lang="en-US" i="1" dirty="0"/>
              <a:t>. Eng.</a:t>
            </a:r>
            <a:r>
              <a:rPr lang="en-US" dirty="0"/>
              <a:t>, vol. 16, no. 5, pp. 71–85, 2014.</a:t>
            </a:r>
          </a:p>
          <a:p>
            <a:pPr marL="457200" indent="-457200">
              <a:buFont typeface="+mj-lt"/>
              <a:buAutoNum type="arabicPeriod" startAt="11"/>
            </a:pPr>
            <a:r>
              <a:rPr lang="en-US" dirty="0"/>
              <a:t>H. Vaidya, “NEURO FUZZY BASED LIVER DISEASE,” no. 4, pp. 1400–1412, 2017.</a:t>
            </a:r>
          </a:p>
          <a:p>
            <a:pPr marL="457200" indent="-457200">
              <a:buFont typeface="+mj-lt"/>
              <a:buAutoNum type="arabicPeriod" startAt="11"/>
            </a:pPr>
            <a:r>
              <a:rPr lang="en-US" dirty="0"/>
              <a:t>S. Mishra, H. K. </a:t>
            </a:r>
            <a:r>
              <a:rPr lang="en-US" dirty="0" err="1"/>
              <a:t>Tripathy</a:t>
            </a:r>
            <a:r>
              <a:rPr lang="en-US" dirty="0"/>
              <a:t>, B. Mishra, and S. Sahoo, “Implementation of Classification Rule Mining to minimize Liver Disorder risks,” Int. J. Control Theory Appl., vol. 10, no. 18, pp. 17–124, 2017.</a:t>
            </a:r>
          </a:p>
          <a:p>
            <a:pPr marL="457200" indent="-457200">
              <a:buFont typeface="+mj-lt"/>
              <a:buAutoNum type="arabicPeriod" startAt="11"/>
            </a:pPr>
            <a:r>
              <a:rPr lang="en-US" dirty="0"/>
              <a:t>L. Anand and S. P. Syed Ibrahim, “HANN: A Hybrid Model for Liver Syndrome Classification by Feature Assortment Optimization,” J. Med. Syst., vol. 42, no. 11, 2018.</a:t>
            </a:r>
          </a:p>
          <a:p>
            <a:pPr marL="457200" indent="-457200">
              <a:buFont typeface="+mj-lt"/>
              <a:buAutoNum type="arabicPeriod" startAt="11"/>
            </a:pPr>
            <a:r>
              <a:rPr lang="en-US" dirty="0"/>
              <a:t>M. Kiran Kumar, M. </a:t>
            </a:r>
            <a:r>
              <a:rPr lang="en-US" dirty="0" err="1"/>
              <a:t>Sreedevi</a:t>
            </a:r>
            <a:r>
              <a:rPr lang="en-US" dirty="0"/>
              <a:t>, and Y. C. A. </a:t>
            </a:r>
            <a:r>
              <a:rPr lang="en-US" dirty="0" err="1"/>
              <a:t>Padmanabha</a:t>
            </a:r>
            <a:r>
              <a:rPr lang="en-US" dirty="0"/>
              <a:t> Reddy, “Survey on machine learning algorithms for liver disease diagnosis and prediction,” Int. J. Eng. Technol., vol. 7, no. 1.8, p. 99, 2018.</a:t>
            </a:r>
          </a:p>
          <a:p>
            <a:pPr marL="457200" indent="-457200">
              <a:buFont typeface="+mj-lt"/>
              <a:buAutoNum type="arabicPeriod" startAt="11"/>
            </a:pPr>
            <a:r>
              <a:rPr lang="en-US" dirty="0"/>
              <a:t>J. McDermott and R. S. Forsyth, “Diagnosing a disorder in a classification benchmark,” Pattern </a:t>
            </a:r>
            <a:r>
              <a:rPr lang="en-US" dirty="0" err="1"/>
              <a:t>Recognit</a:t>
            </a:r>
            <a:r>
              <a:rPr lang="en-US" dirty="0"/>
              <a:t>. Lett., vol. 73, pp. 41–43, 2016.</a:t>
            </a:r>
          </a:p>
          <a:p>
            <a:pPr marL="457200" indent="-457200">
              <a:buFont typeface="+mj-lt"/>
              <a:buAutoNum type="arabicPeriod" startAt="11"/>
            </a:pPr>
            <a:r>
              <a:rPr lang="en-US" dirty="0"/>
              <a:t>C. Pete et al., “Crisp-Dm 1.0,” </a:t>
            </a:r>
            <a:r>
              <a:rPr lang="en-US" dirty="0" err="1"/>
              <a:t>Cris</a:t>
            </a:r>
            <a:r>
              <a:rPr lang="en-US" dirty="0"/>
              <a:t>. Consort., p. 76, 2000.</a:t>
            </a:r>
          </a:p>
          <a:p>
            <a:endParaRPr lang="en-US" dirty="0"/>
          </a:p>
        </p:txBody>
      </p:sp>
    </p:spTree>
    <p:extLst>
      <p:ext uri="{BB962C8B-B14F-4D97-AF65-F5344CB8AC3E}">
        <p14:creationId xmlns:p14="http://schemas.microsoft.com/office/powerpoint/2010/main" val="39722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D7C66C-BE70-4445-8881-193C611975A1}"/>
              </a:ext>
            </a:extLst>
          </p:cNvPr>
          <p:cNvSpPr txBox="1"/>
          <p:nvPr/>
        </p:nvSpPr>
        <p:spPr>
          <a:xfrm>
            <a:off x="2270531" y="2275015"/>
            <a:ext cx="7208705" cy="1862048"/>
          </a:xfrm>
          <a:prstGeom prst="rect">
            <a:avLst/>
          </a:prstGeom>
          <a:noFill/>
        </p:spPr>
        <p:txBody>
          <a:bodyPr wrap="none" rtlCol="0">
            <a:spAutoFit/>
          </a:bodyPr>
          <a:lstStyle/>
          <a:p>
            <a:r>
              <a:rPr lang="en-US" sz="11500" dirty="0"/>
              <a:t>Thank You</a:t>
            </a:r>
          </a:p>
        </p:txBody>
      </p:sp>
    </p:spTree>
    <p:extLst>
      <p:ext uri="{BB962C8B-B14F-4D97-AF65-F5344CB8AC3E}">
        <p14:creationId xmlns:p14="http://schemas.microsoft.com/office/powerpoint/2010/main" val="192193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Methodology</a:t>
            </a:r>
          </a:p>
        </p:txBody>
      </p:sp>
      <p:sp>
        <p:nvSpPr>
          <p:cNvPr id="14" name="Content Placeholder 13"/>
          <p:cNvSpPr>
            <a:spLocks noGrp="1"/>
          </p:cNvSpPr>
          <p:nvPr>
            <p:ph idx="1"/>
          </p:nvPr>
        </p:nvSpPr>
        <p:spPr>
          <a:xfrm>
            <a:off x="1104900" y="1600200"/>
            <a:ext cx="9982200" cy="4572000"/>
          </a:xfrm>
        </p:spPr>
        <p:txBody>
          <a:bodyPr/>
          <a:lstStyle/>
          <a:p>
            <a:pPr lvl="0"/>
            <a:r>
              <a:rPr lang="en-US" dirty="0"/>
              <a:t>Problem Understanding</a:t>
            </a:r>
          </a:p>
          <a:p>
            <a:pPr lvl="0"/>
            <a:r>
              <a:rPr lang="en-US" dirty="0"/>
              <a:t>Data Understanding</a:t>
            </a:r>
          </a:p>
          <a:p>
            <a:pPr lvl="0"/>
            <a:r>
              <a:rPr lang="en-US" dirty="0"/>
              <a:t>Data Preparation </a:t>
            </a:r>
          </a:p>
          <a:p>
            <a:pPr lvl="0"/>
            <a:r>
              <a:rPr lang="en-US" dirty="0"/>
              <a:t>Modeling</a:t>
            </a:r>
          </a:p>
          <a:p>
            <a:pPr lvl="0"/>
            <a:r>
              <a:rPr lang="en-US" dirty="0"/>
              <a:t>Evaluation</a:t>
            </a:r>
          </a:p>
          <a:p>
            <a:pPr lvl="0"/>
            <a:r>
              <a:rPr lang="en-US" dirty="0"/>
              <a:t>Deployment</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AD9-0565-1486-9E27-ACBF47E6FA8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E0EE0B8-353A-7AFE-F081-CE7F46D14986}"/>
              </a:ext>
            </a:extLst>
          </p:cNvPr>
          <p:cNvSpPr>
            <a:spLocks noGrp="1"/>
          </p:cNvSpPr>
          <p:nvPr>
            <p:ph idx="1"/>
          </p:nvPr>
        </p:nvSpPr>
        <p:spPr/>
        <p:txBody>
          <a:bodyPr>
            <a:normAutofit/>
          </a:bodyPr>
          <a:lstStyle/>
          <a:p>
            <a:r>
              <a:rPr lang="en-US" dirty="0"/>
              <a:t>Uber is a taxi company that has thousands of daily customers and lacs of daily transaction. So company needs a needs a system that accurately handle its fare system. This project is focused on predicting prices of the ride so that these fares are affordable for customer, driver has his margin and tha company goes in profit.</a:t>
            </a:r>
          </a:p>
        </p:txBody>
      </p:sp>
    </p:spTree>
    <p:extLst>
      <p:ext uri="{BB962C8B-B14F-4D97-AF65-F5344CB8AC3E}">
        <p14:creationId xmlns:p14="http://schemas.microsoft.com/office/powerpoint/2010/main" val="183420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DF228-316B-4BF1-83C9-DE48CE0631DE}"/>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DB238D3E-0362-4BBC-AD35-AB93D2EF6A93}"/>
              </a:ext>
            </a:extLst>
          </p:cNvPr>
          <p:cNvSpPr>
            <a:spLocks noGrp="1"/>
          </p:cNvSpPr>
          <p:nvPr>
            <p:ph idx="1"/>
          </p:nvPr>
        </p:nvSpPr>
        <p:spPr/>
        <p:txBody>
          <a:bodyPr/>
          <a:lstStyle/>
          <a:p>
            <a:pPr marL="0" indent="0">
              <a:buNone/>
            </a:pPr>
            <a:r>
              <a:rPr lang="en-US" dirty="0"/>
              <a:t>We have following attributes:</a:t>
            </a:r>
          </a:p>
          <a:p>
            <a:r>
              <a:rPr lang="en-US" dirty="0"/>
              <a:t>Key</a:t>
            </a:r>
          </a:p>
          <a:p>
            <a:r>
              <a:rPr lang="en-US" dirty="0"/>
              <a:t>Fare amount</a:t>
            </a:r>
          </a:p>
          <a:p>
            <a:r>
              <a:rPr lang="en-US" dirty="0"/>
              <a:t>Pickup date time</a:t>
            </a:r>
          </a:p>
          <a:p>
            <a:r>
              <a:rPr lang="en-US" dirty="0"/>
              <a:t>Pickup Longitude</a:t>
            </a:r>
          </a:p>
          <a:p>
            <a:r>
              <a:rPr lang="en-US" dirty="0"/>
              <a:t>Pickup Latitude</a:t>
            </a:r>
          </a:p>
          <a:p>
            <a:r>
              <a:rPr lang="en-US" dirty="0"/>
              <a:t>Dropoff Longitude</a:t>
            </a:r>
          </a:p>
          <a:p>
            <a:r>
              <a:rPr lang="en-US" dirty="0"/>
              <a:t>Dropoff Latitude</a:t>
            </a:r>
          </a:p>
          <a:p>
            <a:r>
              <a:rPr lang="en-US" dirty="0"/>
              <a:t>Passenger Count</a:t>
            </a:r>
          </a:p>
        </p:txBody>
      </p:sp>
      <p:pic>
        <p:nvPicPr>
          <p:cNvPr id="5" name="Picture 4">
            <a:extLst>
              <a:ext uri="{FF2B5EF4-FFF2-40B4-BE49-F238E27FC236}">
                <a16:creationId xmlns:a16="http://schemas.microsoft.com/office/drawing/2014/main" id="{184196F2-390C-5610-058E-2F47FB4A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353" y="2005490"/>
            <a:ext cx="5669229" cy="3761420"/>
          </a:xfrm>
          <a:prstGeom prst="rect">
            <a:avLst/>
          </a:prstGeom>
        </p:spPr>
      </p:pic>
    </p:spTree>
    <p:extLst>
      <p:ext uri="{BB962C8B-B14F-4D97-AF65-F5344CB8AC3E}">
        <p14:creationId xmlns:p14="http://schemas.microsoft.com/office/powerpoint/2010/main" val="39452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10" name="Content Placeholder 9">
            <a:extLst>
              <a:ext uri="{FF2B5EF4-FFF2-40B4-BE49-F238E27FC236}">
                <a16:creationId xmlns:a16="http://schemas.microsoft.com/office/drawing/2014/main" id="{536B03A9-A2DA-443B-AF42-8F617207D2DE}"/>
              </a:ext>
            </a:extLst>
          </p:cNvPr>
          <p:cNvSpPr>
            <a:spLocks noGrp="1"/>
          </p:cNvSpPr>
          <p:nvPr>
            <p:ph idx="1"/>
          </p:nvPr>
        </p:nvSpPr>
        <p:spPr/>
        <p:txBody>
          <a:bodyPr/>
          <a:lstStyle/>
          <a:p>
            <a:endParaRPr lang="en-US"/>
          </a:p>
        </p:txBody>
      </p:sp>
      <p:graphicFrame>
        <p:nvGraphicFramePr>
          <p:cNvPr id="11" name="Content Placeholder 15">
            <a:extLst>
              <a:ext uri="{FF2B5EF4-FFF2-40B4-BE49-F238E27FC236}">
                <a16:creationId xmlns:a16="http://schemas.microsoft.com/office/drawing/2014/main" id="{B8DE8A0B-CB47-4A4B-B1C1-A82C39691AF3}"/>
              </a:ext>
            </a:extLst>
          </p:cNvPr>
          <p:cNvGraphicFramePr>
            <a:graphicFrameLocks/>
          </p:cNvGraphicFramePr>
          <p:nvPr>
            <p:extLst>
              <p:ext uri="{D42A27DB-BD31-4B8C-83A1-F6EECF244321}">
                <p14:modId xmlns:p14="http://schemas.microsoft.com/office/powerpoint/2010/main" val="4044168456"/>
              </p:ext>
            </p:extLst>
          </p:nvPr>
        </p:nvGraphicFramePr>
        <p:xfrm>
          <a:off x="1103382" y="1600200"/>
          <a:ext cx="9982200" cy="4572000"/>
        </p:xfrm>
        <a:graphic>
          <a:graphicData uri="http://schemas.openxmlformats.org/drawingml/2006/table">
            <a:tbl>
              <a:tblPr firstRow="1" bandRow="1">
                <a:tableStyleId>{5C22544A-7EE6-4342-B048-85BDC9FD1C3A}</a:tableStyleId>
              </a:tblPr>
              <a:tblGrid>
                <a:gridCol w="1958569">
                  <a:extLst>
                    <a:ext uri="{9D8B030D-6E8A-4147-A177-3AD203B41FA5}">
                      <a16:colId xmlns:a16="http://schemas.microsoft.com/office/drawing/2014/main" val="20000"/>
                    </a:ext>
                  </a:extLst>
                </a:gridCol>
                <a:gridCol w="1958569">
                  <a:extLst>
                    <a:ext uri="{9D8B030D-6E8A-4147-A177-3AD203B41FA5}">
                      <a16:colId xmlns:a16="http://schemas.microsoft.com/office/drawing/2014/main" val="2320866878"/>
                    </a:ext>
                  </a:extLst>
                </a:gridCol>
                <a:gridCol w="3032531">
                  <a:extLst>
                    <a:ext uri="{9D8B030D-6E8A-4147-A177-3AD203B41FA5}">
                      <a16:colId xmlns:a16="http://schemas.microsoft.com/office/drawing/2014/main" val="20001"/>
                    </a:ext>
                  </a:extLst>
                </a:gridCol>
                <a:gridCol w="3032531">
                  <a:extLst>
                    <a:ext uri="{9D8B030D-6E8A-4147-A177-3AD203B41FA5}">
                      <a16:colId xmlns:a16="http://schemas.microsoft.com/office/drawing/2014/main" val="20002"/>
                    </a:ext>
                  </a:extLst>
                </a:gridCol>
              </a:tblGrid>
              <a:tr h="508000">
                <a:tc>
                  <a:txBody>
                    <a:bodyPr/>
                    <a:lstStyle/>
                    <a:p>
                      <a:pPr marL="0" marR="0">
                        <a:spcBef>
                          <a:spcPts val="0"/>
                        </a:spcBef>
                        <a:spcAft>
                          <a:spcPts val="0"/>
                        </a:spcAft>
                      </a:pPr>
                      <a:r>
                        <a:rPr lang="en-US" sz="1200" kern="1200" dirty="0">
                          <a:solidFill>
                            <a:schemeClr val="bg1"/>
                          </a:solidFill>
                          <a:latin typeface="+mn-lt"/>
                          <a:ea typeface="+mn-ea"/>
                          <a:cs typeface="+mn-cs"/>
                        </a:rPr>
                        <a:t>Attribute Name</a:t>
                      </a:r>
                    </a:p>
                  </a:txBody>
                  <a:tcPr marL="68580" marR="68580" marT="0" marB="0" anchor="ctr"/>
                </a:tc>
                <a:tc>
                  <a:txBody>
                    <a:bodyPr/>
                    <a:lstStyle/>
                    <a:p>
                      <a:pPr marL="0" marR="0" algn="l">
                        <a:spcBef>
                          <a:spcPts val="0"/>
                        </a:spcBef>
                        <a:spcAft>
                          <a:spcPts val="0"/>
                        </a:spcAft>
                      </a:pPr>
                      <a:r>
                        <a:rPr lang="en-US" sz="1200" kern="1200" dirty="0">
                          <a:solidFill>
                            <a:schemeClr val="bg1"/>
                          </a:solidFill>
                          <a:latin typeface="+mn-lt"/>
                          <a:ea typeface="+mn-ea"/>
                          <a:cs typeface="+mn-cs"/>
                        </a:rPr>
                        <a:t>Description</a:t>
                      </a:r>
                    </a:p>
                  </a:txBody>
                  <a:tcPr marL="68580" marR="68580" marT="0" marB="0" anchor="ctr"/>
                </a:tc>
                <a:tc>
                  <a:txBody>
                    <a:bodyPr/>
                    <a:lstStyle/>
                    <a:p>
                      <a:pPr marL="0" marR="0">
                        <a:spcBef>
                          <a:spcPts val="0"/>
                        </a:spcBef>
                        <a:spcAft>
                          <a:spcPts val="0"/>
                        </a:spcAft>
                      </a:pPr>
                      <a:r>
                        <a:rPr lang="en-US" sz="1200" kern="1200" dirty="0">
                          <a:solidFill>
                            <a:schemeClr val="bg1"/>
                          </a:solidFill>
                          <a:latin typeface="+mn-lt"/>
                          <a:ea typeface="+mn-ea"/>
                          <a:cs typeface="+mn-cs"/>
                        </a:rPr>
                        <a:t>Type</a:t>
                      </a:r>
                    </a:p>
                  </a:txBody>
                  <a:tcPr marL="68580" marR="68580" marT="0" marB="0" anchor="ctr"/>
                </a:tc>
                <a:tc>
                  <a:txBody>
                    <a:bodyPr/>
                    <a:lstStyle/>
                    <a:p>
                      <a:pPr marL="0" marR="0">
                        <a:spcBef>
                          <a:spcPts val="0"/>
                        </a:spcBef>
                        <a:spcAft>
                          <a:spcPts val="0"/>
                        </a:spcAft>
                      </a:pPr>
                      <a:r>
                        <a:rPr lang="en-US" sz="1200" kern="1200" dirty="0">
                          <a:solidFill>
                            <a:schemeClr val="bg1"/>
                          </a:solidFill>
                          <a:latin typeface="+mn-lt"/>
                          <a:ea typeface="+mn-ea"/>
                          <a:cs typeface="+mn-cs"/>
                        </a:rPr>
                        <a:t>Range</a:t>
                      </a:r>
                    </a:p>
                  </a:txBody>
                  <a:tcPr marL="68580" marR="68580" marT="0" marB="0" anchor="ctr"/>
                </a:tc>
                <a:extLst>
                  <a:ext uri="{0D108BD9-81ED-4DB2-BD59-A6C34878D82A}">
                    <a16:rowId xmlns:a16="http://schemas.microsoft.com/office/drawing/2014/main" val="10000"/>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key</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A unique identifier for each trip</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Object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 </a:t>
                      </a:r>
                    </a:p>
                  </a:txBody>
                  <a:tcPr marL="68580" marR="68580" marT="0" marB="0"/>
                </a:tc>
                <a:extLst>
                  <a:ext uri="{0D108BD9-81ED-4DB2-BD59-A6C34878D82A}">
                    <a16:rowId xmlns:a16="http://schemas.microsoft.com/office/drawing/2014/main" val="155269240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Fare_amount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Fare of the ride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 (-52 to 499)</a:t>
                      </a:r>
                    </a:p>
                  </a:txBody>
                  <a:tcPr marL="68580" marR="68580" marT="0" marB="0"/>
                </a:tc>
                <a:extLst>
                  <a:ext uri="{0D108BD9-81ED-4DB2-BD59-A6C34878D82A}">
                    <a16:rowId xmlns:a16="http://schemas.microsoft.com/office/drawing/2014/main" val="200824057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Pickup_datetime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Date and Time when the meter was engaged </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Object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98983195"/>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Pickup_Longitude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Longitude where the meter was 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(-1340.65 to 57.41)</a:t>
                      </a:r>
                    </a:p>
                  </a:txBody>
                  <a:tcPr marL="68580" marR="68580" marT="0" marB="0"/>
                </a:tc>
                <a:extLst>
                  <a:ext uri="{0D108BD9-81ED-4DB2-BD59-A6C34878D82A}">
                    <a16:rowId xmlns:a16="http://schemas.microsoft.com/office/drawing/2014/main" val="69857042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Pickup_Latitude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Latitude where the meter was 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206068792"/>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Dropoff_Latitude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Latitude where the meter was disengaged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136918962"/>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Dropoff_Longitude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Longitude where the meter was disengaged</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Float</a:t>
                      </a:r>
                    </a:p>
                  </a:txBody>
                  <a:tcPr marL="68580" marR="68580" marT="0" marB="0"/>
                </a:tc>
                <a:tc>
                  <a:txBody>
                    <a:bodyPr/>
                    <a:lstStyle/>
                    <a:p>
                      <a:pPr marL="0" marR="0" algn="l">
                        <a:spcBef>
                          <a:spcPts val="0"/>
                        </a:spcBef>
                        <a:spcAft>
                          <a:spcPts val="0"/>
                        </a:spcAft>
                      </a:pPr>
                      <a:endParaRPr lang="en-US" sz="1200" kern="120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852321687"/>
                  </a:ext>
                </a:extLst>
              </a:tr>
              <a:tr h="508000">
                <a:tc>
                  <a:txBody>
                    <a:bodyPr/>
                    <a:lstStyle/>
                    <a:p>
                      <a:pPr marL="0" marR="0" algn="l">
                        <a:spcBef>
                          <a:spcPts val="0"/>
                        </a:spcBef>
                        <a:spcAft>
                          <a:spcPts val="0"/>
                        </a:spcAft>
                      </a:pPr>
                      <a:r>
                        <a:rPr lang="en-US" sz="1200" kern="1200" dirty="0">
                          <a:solidFill>
                            <a:schemeClr val="tx1"/>
                          </a:solidFill>
                          <a:latin typeface="+mn-lt"/>
                          <a:ea typeface="+mn-ea"/>
                          <a:cs typeface="+mn-cs"/>
                        </a:rPr>
                        <a:t>Passanger_Count</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The number of passenger in the vehicle</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Integer</a:t>
                      </a:r>
                    </a:p>
                  </a:txBody>
                  <a:tcPr marL="68580" marR="68580" marT="0" marB="0"/>
                </a:tc>
                <a:tc>
                  <a:txBody>
                    <a:bodyPr/>
                    <a:lstStyle/>
                    <a:p>
                      <a:pPr marL="0" marR="0" algn="l">
                        <a:spcBef>
                          <a:spcPts val="0"/>
                        </a:spcBef>
                        <a:spcAft>
                          <a:spcPts val="0"/>
                        </a:spcAft>
                      </a:pPr>
                      <a:r>
                        <a:rPr lang="en-US" sz="1200" kern="1200" dirty="0">
                          <a:solidFill>
                            <a:schemeClr val="tx1"/>
                          </a:solidFill>
                          <a:latin typeface="+mn-lt"/>
                          <a:ea typeface="+mn-ea"/>
                          <a:cs typeface="+mn-cs"/>
                        </a:rPr>
                        <a:t>5.5 – 8 gm/dl</a:t>
                      </a:r>
                    </a:p>
                  </a:txBody>
                  <a:tcPr marL="68580" marR="68580" marT="0" marB="0"/>
                </a:tc>
                <a:extLst>
                  <a:ext uri="{0D108BD9-81ED-4DB2-BD59-A6C34878D82A}">
                    <a16:rowId xmlns:a16="http://schemas.microsoft.com/office/drawing/2014/main" val="3740703929"/>
                  </a:ext>
                </a:extLst>
              </a:tr>
            </a:tbl>
          </a:graphicData>
        </a:graphic>
      </p:graphicFrame>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A8DC-A74B-4BD8-8409-BBC2A89D30E4}"/>
              </a:ext>
            </a:extLst>
          </p:cNvPr>
          <p:cNvSpPr>
            <a:spLocks noGrp="1"/>
          </p:cNvSpPr>
          <p:nvPr>
            <p:ph type="title"/>
          </p:nvPr>
        </p:nvSpPr>
        <p:spPr/>
        <p:txBody>
          <a:bodyPr/>
          <a:lstStyle/>
          <a:p>
            <a:r>
              <a:rPr lang="en-US" dirty="0"/>
              <a:t>Data Statistics</a:t>
            </a:r>
          </a:p>
        </p:txBody>
      </p:sp>
      <p:sp>
        <p:nvSpPr>
          <p:cNvPr id="3" name="Content Placeholder 2">
            <a:extLst>
              <a:ext uri="{FF2B5EF4-FFF2-40B4-BE49-F238E27FC236}">
                <a16:creationId xmlns:a16="http://schemas.microsoft.com/office/drawing/2014/main" id="{7741F9CB-D7F2-43C3-8133-76EF78BC091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7BBB0D0-CDCE-4ED8-8DA8-545DE1F1DCC8}"/>
              </a:ext>
            </a:extLst>
          </p:cNvPr>
          <p:cNvPicPr>
            <a:picLocks noChangeAspect="1"/>
          </p:cNvPicPr>
          <p:nvPr/>
        </p:nvPicPr>
        <p:blipFill>
          <a:blip r:embed="rId2"/>
          <a:stretch>
            <a:fillRect/>
          </a:stretch>
        </p:blipFill>
        <p:spPr>
          <a:xfrm>
            <a:off x="1943732" y="1600200"/>
            <a:ext cx="7400293" cy="4694676"/>
          </a:xfrm>
          <a:prstGeom prst="rect">
            <a:avLst/>
          </a:prstGeom>
        </p:spPr>
      </p:pic>
    </p:spTree>
    <p:extLst>
      <p:ext uri="{BB962C8B-B14F-4D97-AF65-F5344CB8AC3E}">
        <p14:creationId xmlns:p14="http://schemas.microsoft.com/office/powerpoint/2010/main" val="335598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3AB7-E15B-40C5-8726-7BEE714D4915}"/>
              </a:ext>
            </a:extLst>
          </p:cNvPr>
          <p:cNvSpPr>
            <a:spLocks noGrp="1"/>
          </p:cNvSpPr>
          <p:nvPr>
            <p:ph type="title"/>
          </p:nvPr>
        </p:nvSpPr>
        <p:spPr/>
        <p:txBody>
          <a:bodyPr/>
          <a:lstStyle/>
          <a:p>
            <a:r>
              <a:rPr lang="en-US" dirty="0"/>
              <a:t>Data Correlation</a:t>
            </a:r>
          </a:p>
        </p:txBody>
      </p:sp>
      <p:pic>
        <p:nvPicPr>
          <p:cNvPr id="4" name="Content Placeholder 3">
            <a:extLst>
              <a:ext uri="{FF2B5EF4-FFF2-40B4-BE49-F238E27FC236}">
                <a16:creationId xmlns:a16="http://schemas.microsoft.com/office/drawing/2014/main" id="{76B48A25-A5D8-4EE6-9BE8-C05F2B7866D9}"/>
              </a:ext>
            </a:extLst>
          </p:cNvPr>
          <p:cNvPicPr>
            <a:picLocks noGrp="1"/>
          </p:cNvPicPr>
          <p:nvPr>
            <p:ph idx="1"/>
          </p:nvPr>
        </p:nvPicPr>
        <p:blipFill>
          <a:blip r:embed="rId2"/>
          <a:stretch>
            <a:fillRect/>
          </a:stretch>
        </p:blipFill>
        <p:spPr>
          <a:xfrm>
            <a:off x="2725446" y="1600200"/>
            <a:ext cx="6241234" cy="4572000"/>
          </a:xfrm>
          <a:prstGeom prst="rect">
            <a:avLst/>
          </a:prstGeom>
        </p:spPr>
      </p:pic>
      <p:sp>
        <p:nvSpPr>
          <p:cNvPr id="3" name="TextBox 2">
            <a:extLst>
              <a:ext uri="{FF2B5EF4-FFF2-40B4-BE49-F238E27FC236}">
                <a16:creationId xmlns:a16="http://schemas.microsoft.com/office/drawing/2014/main" id="{7BACF1CD-8346-44E5-A1C8-06AE6E92E8E1}"/>
              </a:ext>
            </a:extLst>
          </p:cNvPr>
          <p:cNvSpPr txBox="1"/>
          <p:nvPr/>
        </p:nvSpPr>
        <p:spPr>
          <a:xfrm>
            <a:off x="3480046" y="6229906"/>
            <a:ext cx="4242443" cy="369332"/>
          </a:xfrm>
          <a:prstGeom prst="rect">
            <a:avLst/>
          </a:prstGeom>
          <a:noFill/>
        </p:spPr>
        <p:txBody>
          <a:bodyPr wrap="none" rtlCol="0">
            <a:spAutoFit/>
          </a:bodyPr>
          <a:lstStyle/>
          <a:p>
            <a:r>
              <a:rPr lang="en-US" dirty="0"/>
              <a:t>Heap map for correlation of attributes</a:t>
            </a:r>
          </a:p>
        </p:txBody>
      </p:sp>
    </p:spTree>
    <p:extLst>
      <p:ext uri="{BB962C8B-B14F-4D97-AF65-F5344CB8AC3E}">
        <p14:creationId xmlns:p14="http://schemas.microsoft.com/office/powerpoint/2010/main" val="240547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4114-70E0-4DB7-88F1-1C0D0493BCE0}"/>
              </a:ext>
            </a:extLst>
          </p:cNvPr>
          <p:cNvSpPr>
            <a:spLocks noGrp="1"/>
          </p:cNvSpPr>
          <p:nvPr>
            <p:ph type="title"/>
          </p:nvPr>
        </p:nvSpPr>
        <p:spPr/>
        <p:txBody>
          <a:bodyPr/>
          <a:lstStyle/>
          <a:p>
            <a:r>
              <a:rPr lang="en-US" dirty="0"/>
              <a:t>Data Correlation</a:t>
            </a:r>
          </a:p>
        </p:txBody>
      </p:sp>
      <p:pic>
        <p:nvPicPr>
          <p:cNvPr id="16" name="Content Placeholder 15">
            <a:extLst>
              <a:ext uri="{FF2B5EF4-FFF2-40B4-BE49-F238E27FC236}">
                <a16:creationId xmlns:a16="http://schemas.microsoft.com/office/drawing/2014/main" id="{63744B84-ECB6-4B3F-A33C-0EE48EB98293}"/>
              </a:ext>
            </a:extLst>
          </p:cNvPr>
          <p:cNvPicPr>
            <a:picLocks noGrp="1"/>
          </p:cNvPicPr>
          <p:nvPr>
            <p:ph idx="1"/>
          </p:nvPr>
        </p:nvPicPr>
        <p:blipFill>
          <a:blip r:embed="rId2"/>
          <a:stretch>
            <a:fillRect/>
          </a:stretch>
        </p:blipFill>
        <p:spPr>
          <a:xfrm>
            <a:off x="1104900" y="1354031"/>
            <a:ext cx="3775130" cy="2527432"/>
          </a:xfrm>
          <a:prstGeom prst="rect">
            <a:avLst/>
          </a:prstGeom>
        </p:spPr>
      </p:pic>
      <p:pic>
        <p:nvPicPr>
          <p:cNvPr id="17" name="Picture 16">
            <a:extLst>
              <a:ext uri="{FF2B5EF4-FFF2-40B4-BE49-F238E27FC236}">
                <a16:creationId xmlns:a16="http://schemas.microsoft.com/office/drawing/2014/main" id="{C7A2943C-786E-4246-B4A7-69845914248E}"/>
              </a:ext>
            </a:extLst>
          </p:cNvPr>
          <p:cNvPicPr/>
          <p:nvPr/>
        </p:nvPicPr>
        <p:blipFill>
          <a:blip r:embed="rId3"/>
          <a:stretch>
            <a:fillRect/>
          </a:stretch>
        </p:blipFill>
        <p:spPr>
          <a:xfrm>
            <a:off x="6470695" y="1354031"/>
            <a:ext cx="3871790" cy="2527432"/>
          </a:xfrm>
          <a:prstGeom prst="rect">
            <a:avLst/>
          </a:prstGeom>
        </p:spPr>
      </p:pic>
      <p:pic>
        <p:nvPicPr>
          <p:cNvPr id="18" name="Picture 17">
            <a:extLst>
              <a:ext uri="{FF2B5EF4-FFF2-40B4-BE49-F238E27FC236}">
                <a16:creationId xmlns:a16="http://schemas.microsoft.com/office/drawing/2014/main" id="{37D6C557-8E49-4EC1-8A80-EA94A765768E}"/>
              </a:ext>
            </a:extLst>
          </p:cNvPr>
          <p:cNvPicPr/>
          <p:nvPr/>
        </p:nvPicPr>
        <p:blipFill>
          <a:blip r:embed="rId4"/>
          <a:stretch>
            <a:fillRect/>
          </a:stretch>
        </p:blipFill>
        <p:spPr>
          <a:xfrm>
            <a:off x="1104901" y="3881463"/>
            <a:ext cx="3775129" cy="2462755"/>
          </a:xfrm>
          <a:prstGeom prst="rect">
            <a:avLst/>
          </a:prstGeom>
        </p:spPr>
      </p:pic>
      <p:pic>
        <p:nvPicPr>
          <p:cNvPr id="19" name="Picture 18">
            <a:extLst>
              <a:ext uri="{FF2B5EF4-FFF2-40B4-BE49-F238E27FC236}">
                <a16:creationId xmlns:a16="http://schemas.microsoft.com/office/drawing/2014/main" id="{1344B9EA-1F9B-4AC1-B868-D69A0815EFAC}"/>
              </a:ext>
            </a:extLst>
          </p:cNvPr>
          <p:cNvPicPr/>
          <p:nvPr/>
        </p:nvPicPr>
        <p:blipFill>
          <a:blip r:embed="rId5"/>
          <a:stretch>
            <a:fillRect/>
          </a:stretch>
        </p:blipFill>
        <p:spPr>
          <a:xfrm>
            <a:off x="6470695" y="3881462"/>
            <a:ext cx="3775128" cy="2462755"/>
          </a:xfrm>
          <a:prstGeom prst="rect">
            <a:avLst/>
          </a:prstGeom>
        </p:spPr>
      </p:pic>
      <p:sp>
        <p:nvSpPr>
          <p:cNvPr id="7" name="TextBox 6">
            <a:extLst>
              <a:ext uri="{FF2B5EF4-FFF2-40B4-BE49-F238E27FC236}">
                <a16:creationId xmlns:a16="http://schemas.microsoft.com/office/drawing/2014/main" id="{D8E81EF0-E37D-4F60-A00D-C3C17AF36888}"/>
              </a:ext>
            </a:extLst>
          </p:cNvPr>
          <p:cNvSpPr txBox="1"/>
          <p:nvPr/>
        </p:nvSpPr>
        <p:spPr>
          <a:xfrm>
            <a:off x="2992465" y="6332022"/>
            <a:ext cx="6327181" cy="369332"/>
          </a:xfrm>
          <a:prstGeom prst="rect">
            <a:avLst/>
          </a:prstGeom>
          <a:noFill/>
        </p:spPr>
        <p:txBody>
          <a:bodyPr wrap="none" rtlCol="0">
            <a:spAutoFit/>
          </a:bodyPr>
          <a:lstStyle/>
          <a:p>
            <a:r>
              <a:rPr lang="en-US" dirty="0"/>
              <a:t>Scatter plot of attributes with high correlation of attributes</a:t>
            </a:r>
          </a:p>
        </p:txBody>
      </p:sp>
    </p:spTree>
    <p:extLst>
      <p:ext uri="{BB962C8B-B14F-4D97-AF65-F5344CB8AC3E}">
        <p14:creationId xmlns:p14="http://schemas.microsoft.com/office/powerpoint/2010/main" val="1949649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sz="half" idx="1"/>
          </p:nvPr>
        </p:nvSpPr>
        <p:spPr>
          <a:xfrm>
            <a:off x="1104900" y="1600200"/>
            <a:ext cx="9980682" cy="4571999"/>
          </a:xfrm>
        </p:spPr>
        <p:txBody>
          <a:bodyPr>
            <a:normAutofit lnSpcReduction="10000"/>
          </a:bodyPr>
          <a:lstStyle/>
          <a:p>
            <a:r>
              <a:rPr lang="en-US" dirty="0"/>
              <a:t>Missing Values</a:t>
            </a:r>
          </a:p>
          <a:p>
            <a:r>
              <a:rPr lang="en-US" dirty="0"/>
              <a:t>Outliers Detection and Removal</a:t>
            </a:r>
          </a:p>
          <a:p>
            <a:r>
              <a:rPr lang="en-US" dirty="0"/>
              <a:t>Data Balancing</a:t>
            </a:r>
          </a:p>
          <a:p>
            <a:pPr lvl="1"/>
            <a:r>
              <a:rPr lang="en-US" dirty="0"/>
              <a:t>Under Sample</a:t>
            </a:r>
          </a:p>
          <a:p>
            <a:pPr lvl="2"/>
            <a:r>
              <a:rPr lang="en-US" dirty="0"/>
              <a:t>Clustering</a:t>
            </a:r>
          </a:p>
          <a:p>
            <a:pPr lvl="1"/>
            <a:r>
              <a:rPr lang="en-US" dirty="0"/>
              <a:t>Over Sampling</a:t>
            </a:r>
          </a:p>
          <a:p>
            <a:pPr lvl="2"/>
            <a:r>
              <a:rPr lang="en-US" dirty="0"/>
              <a:t>Random</a:t>
            </a:r>
          </a:p>
          <a:p>
            <a:pPr lvl="2"/>
            <a:r>
              <a:rPr lang="en-US" dirty="0"/>
              <a:t>SMOTE</a:t>
            </a:r>
          </a:p>
          <a:p>
            <a:pPr lvl="2"/>
            <a:r>
              <a:rPr lang="en-US" dirty="0"/>
              <a:t>ADASYN</a:t>
            </a:r>
          </a:p>
          <a:p>
            <a:r>
              <a:rPr lang="en-US" dirty="0"/>
              <a:t>Features Selection</a:t>
            </a:r>
          </a:p>
          <a:p>
            <a:pPr lvl="1"/>
            <a:r>
              <a:rPr lang="en-US" dirty="0"/>
              <a:t>Correlation</a:t>
            </a:r>
          </a:p>
          <a:p>
            <a:pPr lvl="1"/>
            <a:r>
              <a:rPr lang="en-US" dirty="0"/>
              <a:t>PCA</a:t>
            </a:r>
          </a:p>
          <a:p>
            <a:r>
              <a:rPr lang="en-US" dirty="0"/>
              <a:t>Data Normalization</a:t>
            </a:r>
          </a:p>
          <a:p>
            <a:endParaRPr lang="en-US" dirty="0"/>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purl.org/dc/terms/"/>
    <ds:schemaRef ds:uri="4873beb7-5857-4685-be1f-d57550cc96cc"/>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3166</TotalTime>
  <Words>1269</Words>
  <Application>Microsoft Office PowerPoint</Application>
  <PresentationFormat>Widescreen</PresentationFormat>
  <Paragraphs>172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Euphemia</vt:lpstr>
      <vt:lpstr>Plantagenet Cherokee</vt:lpstr>
      <vt:lpstr>Times New Roman</vt:lpstr>
      <vt:lpstr>Wingdings</vt:lpstr>
      <vt:lpstr>Academic Literature 16x9</vt:lpstr>
      <vt:lpstr>Uber fares Predictions</vt:lpstr>
      <vt:lpstr>Methodology</vt:lpstr>
      <vt:lpstr>Problem Statement</vt:lpstr>
      <vt:lpstr>Data Understanding</vt:lpstr>
      <vt:lpstr>Data Description</vt:lpstr>
      <vt:lpstr>Data Statistics</vt:lpstr>
      <vt:lpstr>Data Correlation</vt:lpstr>
      <vt:lpstr>Data Correlation</vt:lpstr>
      <vt:lpstr>Data Preparation</vt:lpstr>
      <vt:lpstr>Modelling Without Preprocessing Techniques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Prediction</dc:title>
  <dc:creator>Samyan Qayyum Wahla</dc:creator>
  <cp:lastModifiedBy>Muhammad Ali Murtaza</cp:lastModifiedBy>
  <cp:revision>56</cp:revision>
  <dcterms:created xsi:type="dcterms:W3CDTF">2019-11-24T16:20:01Z</dcterms:created>
  <dcterms:modified xsi:type="dcterms:W3CDTF">2023-02-01T04:21:05Z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