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B2366-764E-463B-A6D1-E6D7FB18B19E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BC01C-DBB1-4F09-9133-246DB1F9A2D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40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https://link.springer.com/article/10.1007/s11042-020-09004-3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BC01C-DBB1-4F09-9133-246DB1F9A2D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9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4F92-DFF7-C7CC-D3EC-9F8B8B29D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D583A-B55B-D429-A993-75063446A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7D13-25CA-B0A6-CB04-AA14E0F9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1580-3E5E-8659-168F-C6A174D7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5F32-F22E-9826-CF03-DE88496E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8902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46AF-F8D0-ABAB-26A3-D106E05C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4721-4D2F-E606-CB49-AE94D7589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5E08-9A4D-C06B-597B-B4F3FCF3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D5F0-CA84-17CC-5FDE-50B3DC89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E678-8CA5-8FFA-A98A-39003748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20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FC192-5555-6E09-4AA8-2316C781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AA915-4147-B57A-A57B-59B8600FE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45935-BEF6-1D6D-D253-92E8A6F1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8CC52-1396-5059-D392-33163381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8B81-9363-BF45-B066-6C0FB7F1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54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E9E8-730C-919B-DC95-ECFA2CB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E51C-FA6A-908F-3237-F66BD9628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0C15-248F-99EF-0FEA-B043C88F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4496-901E-A4A4-D489-68D23C5B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521A-B668-3A94-0758-E2878DBE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253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F9F4-CDEB-C83F-231B-BECC8727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9B814-BF46-B65A-70FA-EB9E5F21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0CCF-2D53-7953-E807-FA2B0254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DB18-C9A9-0929-9E9F-0B757F7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0AE2-6568-26BA-58AA-F0DF9B07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30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CB0E-D6B2-5E5A-8314-1BF0F0E1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F989-A7CE-CC54-4F79-8DD0ABFB9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455C-BB8C-89DF-6EDE-788BEED82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4B2B9-BF28-313C-93DF-332EC86F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3958-8F50-E024-C060-D326C141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AC80-1DAD-6A93-9F7D-4998DE94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96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1C28-414D-08BC-0803-73ED175F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400C6-CEF8-7DF5-CFBD-D8D63107A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BE0E9-5F03-D2C8-92BF-D0459965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533DD-5DC7-7B38-80A6-1CED0166C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C45B1-4731-74A2-1706-C713AEA2B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5A1CE-0FBF-B4FB-4EF6-41EF35C8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EC657-3663-E226-4CC4-2512BF96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780E-8A2D-98D0-1C35-072DA9ED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3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F8D0-C183-54C3-9512-ECBB0AF2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47D93-23A7-BFF7-61A6-B2A6075A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FBA5F-BAC9-C471-10C8-277064E0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CA60-4027-6F28-6D37-2B6E6073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45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4051D-6164-E395-EDD7-41D738D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19FE71-C6A4-98CD-BCAD-E6875EAB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BF249-D2CB-47E5-973D-B318CAAC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080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6B8-B598-69A1-234F-FFC46F8D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55A3-0A6F-F1DA-8195-5E5C85AC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AE773-5881-42DE-BA69-EA8F2099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F2E7-BC56-44C5-7B5C-12378133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91A4-C4E8-4196-5A68-1059C3E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25C24-D0CB-7BFE-4333-9190CA94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248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B2A7-563D-FA47-CFBA-4AC8A38C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CF869-E005-6910-AE0D-15860864B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8EF-E64C-B31F-12B8-F15AD77C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9C25B-6C98-0BA4-F532-607B2F6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B3083-0AAA-6DE4-5FE8-924A78A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AD541-959B-B50D-CE9B-71ED621E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01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8963C-88E5-C963-F1E2-D48CAD97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6D9E-7916-0047-7698-37177A496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7B90-57A1-64C8-94A0-2289D5200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2AAF-F2D0-4C8D-B300-190700359A82}" type="datetimeFigureOut">
              <a:rPr lang="LID4096" smtClean="0"/>
              <a:t>08/18/2023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971C7-345C-7281-0922-EF301D80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B18C-39D1-C06D-9260-041AE3591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542F6-D213-44D0-BE7F-FEC78E7D890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424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cyclopedia.pub/entry/25786#ref_11" TargetMode="External"/><Relationship Id="rId2" Type="http://schemas.openxmlformats.org/officeDocument/2006/relationships/hyperlink" Target="https://encyclopedia.pub/entry/25786#ref_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cyclopedia.pub/entry/25786#ref_1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ooks/NBK470404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042-020-09004-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A81D-FB7F-6F19-0B93-96DC8343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795"/>
            <a:ext cx="9144000" cy="2387600"/>
          </a:xfrm>
        </p:spPr>
        <p:txBody>
          <a:bodyPr/>
          <a:lstStyle/>
          <a:p>
            <a:r>
              <a:rPr lang="en-US" dirty="0"/>
              <a:t>Activities of Daily Living (ADL)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6431-DF14-CD43-2588-C53FC6D8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187" y="5735637"/>
            <a:ext cx="9144000" cy="1655762"/>
          </a:xfrm>
        </p:spPr>
        <p:txBody>
          <a:bodyPr/>
          <a:lstStyle/>
          <a:p>
            <a:r>
              <a:rPr lang="en-US" dirty="0"/>
              <a:t>Department of Computer Science, UET Lahore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80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337-0ECA-2C63-02DC-11DAF374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Monitor HAR</a:t>
            </a:r>
            <a:endParaRPr lang="LID4096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F47F8E-C73F-B33B-21CB-E974D14C3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273"/>
            <a:ext cx="10515600" cy="39660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28F88B-D531-7371-4CE7-DBD33969F08C}"/>
              </a:ext>
            </a:extLst>
          </p:cNvPr>
          <p:cNvSpPr/>
          <p:nvPr/>
        </p:nvSpPr>
        <p:spPr>
          <a:xfrm>
            <a:off x="987136" y="2098964"/>
            <a:ext cx="9860973" cy="1330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38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8039-D6F6-8266-A34F-52A5CB5B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Activity Categorization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B933-E574-77A1-9930-0435885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Gestures:</a:t>
            </a:r>
            <a:r>
              <a:rPr lang="en-US" b="0" i="0" dirty="0">
                <a:effectLst/>
                <a:latin typeface="Söhne"/>
              </a:rPr>
              <a:t> Primitive body movements corresponding to specific actions.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Atomic Actions:</a:t>
            </a:r>
            <a:r>
              <a:rPr lang="en-US" b="0" i="0" dirty="0">
                <a:effectLst/>
                <a:latin typeface="Söhne"/>
              </a:rPr>
              <a:t> Basic movements that can be part of complex activities.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Human-to-Object/Human-to-Human Interactions:</a:t>
            </a:r>
            <a:r>
              <a:rPr lang="en-US" b="0" i="0" dirty="0">
                <a:effectLst/>
                <a:latin typeface="Söhne"/>
              </a:rPr>
              <a:t> Activities involving multiple people or objects.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Group Actions:</a:t>
            </a:r>
            <a:r>
              <a:rPr lang="en-US" b="0" i="0" dirty="0">
                <a:effectLst/>
                <a:latin typeface="Söhne"/>
              </a:rPr>
              <a:t> Activities performed by a group of individuals.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Human Behaviors:</a:t>
            </a:r>
            <a:r>
              <a:rPr lang="en-US" b="0" i="0" dirty="0">
                <a:effectLst/>
                <a:latin typeface="Söhne"/>
              </a:rPr>
              <a:t> Actions linked to emotions, personality, and psychological state.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Events:</a:t>
            </a:r>
            <a:r>
              <a:rPr lang="en-US" b="0" i="0" dirty="0">
                <a:effectLst/>
                <a:latin typeface="Söhne"/>
              </a:rPr>
              <a:t> High-level activities describing social actions and intentions.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3080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D398-5D10-7D24-7834-E6496DBD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Monitor Using cameras?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F713-51FD-A913-C9EF-BAA2F8F2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Some </a:t>
            </a:r>
            <a:r>
              <a:rPr lang="en-US" b="1" dirty="0"/>
              <a:t>researchers separated the image background</a:t>
            </a:r>
            <a:r>
              <a:rPr lang="en-US" dirty="0"/>
              <a:t> from the human and then used machine learning or deep learning to extract features.</a:t>
            </a:r>
          </a:p>
          <a:p>
            <a:r>
              <a:rPr lang="en-US" dirty="0"/>
              <a:t>Espinosa et al. [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  <a:r>
              <a:rPr lang="en-US" dirty="0"/>
              <a:t>] </a:t>
            </a:r>
            <a:r>
              <a:rPr lang="en-US" b="1" dirty="0"/>
              <a:t>separated the person in the picture </a:t>
            </a:r>
            <a:r>
              <a:rPr lang="en-US" dirty="0"/>
              <a:t>from the background and extracted the ratio of length to width of the human body to recognize standing and falling.</a:t>
            </a:r>
          </a:p>
          <a:p>
            <a:r>
              <a:rPr lang="en-US" dirty="0"/>
              <a:t> some researchers </a:t>
            </a:r>
            <a:r>
              <a:rPr lang="en-US" b="1" dirty="0"/>
              <a:t>extracted human contour features</a:t>
            </a:r>
            <a:r>
              <a:rPr lang="en-US" dirty="0"/>
              <a:t> and recognized activities through changes in contour</a:t>
            </a:r>
          </a:p>
          <a:p>
            <a:r>
              <a:rPr lang="en-US" dirty="0"/>
              <a:t>Rougier et al. [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</a:t>
            </a:r>
            <a:r>
              <a:rPr lang="en-US" dirty="0"/>
              <a:t>] </a:t>
            </a:r>
            <a:r>
              <a:rPr lang="en-US" b="1" dirty="0"/>
              <a:t>used an ellipse rather than a bounding box</a:t>
            </a:r>
            <a:r>
              <a:rPr lang="en-US" dirty="0"/>
              <a:t> on HAR. They suggested that the direction standard deviation and ratio standard deviation of the ellipse can better recognize the fall.</a:t>
            </a:r>
          </a:p>
          <a:p>
            <a:r>
              <a:rPr lang="en-US" dirty="0"/>
              <a:t>Lai et al. [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</a:t>
            </a:r>
            <a:r>
              <a:rPr lang="en-US" dirty="0"/>
              <a:t>] improved this method </a:t>
            </a:r>
            <a:r>
              <a:rPr lang="en-US" b="1" dirty="0"/>
              <a:t>by extracting the picture’s features and using three points to represent people </a:t>
            </a:r>
            <a:r>
              <a:rPr lang="en-US" dirty="0"/>
              <a:t>instead of using the bounding box.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https://encyclopedia.pub/entry/25786#:~:text=Activity%20Recognition%20Methods-,Many%20researchers%20have%20studied%20HAR%20from%20different%20aspects%2C%20such%20as,%2C%20and%20millimeter%2Dwave%20radars.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4995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CF30-66B3-BE32-E0D5-BB3FC528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Uni-Modal &amp; Multi-modal Methods</a:t>
            </a:r>
            <a:endParaRPr lang="LID4096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A3DE32-E3D9-9535-6A1C-5FB84D3B2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0" t="38708" r="6229" b="22135"/>
          <a:stretch/>
        </p:blipFill>
        <p:spPr>
          <a:xfrm>
            <a:off x="4665518" y="1424028"/>
            <a:ext cx="6764483" cy="1610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500E81-7FA7-4D89-BD45-D599AD09FED2}"/>
              </a:ext>
            </a:extLst>
          </p:cNvPr>
          <p:cNvSpPr txBox="1"/>
          <p:nvPr/>
        </p:nvSpPr>
        <p:spPr>
          <a:xfrm>
            <a:off x="916998" y="1882690"/>
            <a:ext cx="345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categories, its further divided into Uni-modal and multi-modal methods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11198-677A-4A5C-25C9-3EB720BC8C3A}"/>
              </a:ext>
            </a:extLst>
          </p:cNvPr>
          <p:cNvSpPr txBox="1"/>
          <p:nvPr/>
        </p:nvSpPr>
        <p:spPr>
          <a:xfrm>
            <a:off x="916998" y="2998022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82828"/>
                </a:solidFill>
                <a:effectLst/>
                <a:latin typeface="MuseoSans"/>
              </a:rPr>
              <a:t>Unimodal</a:t>
            </a:r>
            <a:r>
              <a:rPr lang="en-US" b="0" i="0" dirty="0">
                <a:solidFill>
                  <a:srgbClr val="282828"/>
                </a:solidFill>
                <a:effectLst/>
                <a:latin typeface="MuseoSans"/>
              </a:rPr>
              <a:t> human activity recognition methods identify human activities from data of one modality.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64D86-8064-C196-A6B2-18FA7E1822A9}"/>
              </a:ext>
            </a:extLst>
          </p:cNvPr>
          <p:cNvSpPr txBox="1"/>
          <p:nvPr/>
        </p:nvSpPr>
        <p:spPr>
          <a:xfrm>
            <a:off x="916998" y="3741314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Multimodal methods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action recognition refer to techniques that combine information from multiple sources or modalities to improve the accuracy and robustness of recognizing human actions or activities.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5624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CB62-CFF4-BA93-73E5-95F3B72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classification of Uni-Modal Methods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6464-DD5E-0BB5-BB65-7827758B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Space-Time Approaches</a:t>
            </a:r>
            <a:r>
              <a:rPr lang="en-US" dirty="0"/>
              <a:t>: These methods represent actions as patterns of motion over both space and time in video sequences. They capture the spatial and temporal relationships of motion features.</a:t>
            </a:r>
          </a:p>
          <a:p>
            <a:endParaRPr lang="en-US" dirty="0"/>
          </a:p>
          <a:p>
            <a:r>
              <a:rPr lang="en-US" b="1" dirty="0"/>
              <a:t>Stochastic Approaches:</a:t>
            </a:r>
            <a:r>
              <a:rPr lang="en-US" dirty="0"/>
              <a:t> Stochastic methods model actions using probabilistic or statistical models. They take into account the uncertainty and variability in motion patterns.</a:t>
            </a:r>
          </a:p>
          <a:p>
            <a:endParaRPr lang="en-US" dirty="0"/>
          </a:p>
          <a:p>
            <a:r>
              <a:rPr lang="en-US" b="1" dirty="0"/>
              <a:t>Rule-Based Approaches</a:t>
            </a:r>
            <a:r>
              <a:rPr lang="en-US" dirty="0"/>
              <a:t>: Rule-based methods use predefined rules or heuristics to recognize actions. These rules are often based on expert knowledge or patterns observed in the data.</a:t>
            </a:r>
          </a:p>
          <a:p>
            <a:endParaRPr lang="en-US" dirty="0"/>
          </a:p>
          <a:p>
            <a:r>
              <a:rPr lang="en-US" b="1" dirty="0"/>
              <a:t>Shape-Based Approaches</a:t>
            </a:r>
            <a:r>
              <a:rPr lang="en-US" dirty="0"/>
              <a:t>: Shape-based methods focus on capturing the shape or form of motion patterns. They represent actions as trajectories or curves and compare them to template shapes.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021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CB62-CFF4-BA93-73E5-95F3B727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classification of Multi-Modal Methods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6464-DD5E-0BB5-BB65-7827758B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Affective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focus on recognizing atomic actions or interactions that correspond to affective states of individuals during communication. These methods often rely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and body movements.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Methods: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multimodal methods aim to describe atomic actions or interactions that are indicative of behavioral patterns and actions in individuals.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Based on Social Networking: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category involves methods that leverage multimodal cues to understand social interactions, often exploring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people interact and communicate in social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57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B424-AF50-ECE6-B7F7-DFDE9A5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11BB-54EF-131E-062E-0C666A1E9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activities of daily living (ADLs) is a term used to collectively describe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fundamental skills required to independently care for oneself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such as eating, bathing, and mobility.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term activities of daily living was first coined by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Sidney Katz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1950.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Activities of daily living (ADLs) are essential and routine tasks that most young, healthy individuals can perform without assistance. 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ADL is used as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indicator of a person’s functional status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2011, the United States National Health Interview Survey determined that 20.7% of adults aged 85 or older, 7% of those aged 75 to 84, and 3.4% of those aged 65 to 74 needed help with ADLs. 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25105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5F50-73F7-7FFE-9300-8B48E260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ADL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FA5F-DA4C-782E-C475-A42EA3BF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ADLs are classified into </a:t>
            </a:r>
            <a:r>
              <a:rPr lang="en-US" b="1" dirty="0"/>
              <a:t>two</a:t>
            </a:r>
            <a:r>
              <a:rPr lang="en-US" dirty="0"/>
              <a:t> categories: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Basic ADLs  OR Physical ADLs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hose skills required to manage one’s basic physical needs,</a:t>
            </a:r>
            <a:endParaRPr lang="en-US" dirty="0"/>
          </a:p>
          <a:p>
            <a:pPr lvl="2"/>
            <a:r>
              <a:rPr lang="en-US" dirty="0"/>
              <a:t>Examples: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personal hygiene or grooming, dressing, toileting, transferring or ambulating, and eating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Instrumental ADL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More complex activities related to the ability to live independently in the community.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Managing finances and medications, food preparation, housekeeping, laundry.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5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12AD-C168-E430-DB90-E537508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ADL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13BA-6635-5FF7-6E0F-213237AB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Basic ADL includes the following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Ambulating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Individual’s ability to move from one position to another and walk independently.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Feeding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ability of a person to feed oneself.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Dressing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ability to select appropriate clothes and to put the clothes 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Personal hygiene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Ability to bathe and groom oneself ,dental hygiene, nail, and hair care.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Continence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ability to control bladder and bowel function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Toileting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The ability to get to and from the toilet, using it appropriately, and cleaning oneself.</a:t>
            </a:r>
          </a:p>
          <a:p>
            <a:pPr lvl="1"/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1398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12AD-C168-E430-DB90-E5375083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Instrumental ADL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13BA-6635-5FF7-6E0F-213237ABA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Instrumental ADL includes the following categories: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Transportation and shopping: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Ability to procure groceries, attend events Managing transportation, either via driving or by organizing other means of transport.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Managing finances: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This includes the ability to pay bills and managing financial assets.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Shopping and meal preparation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i.e., everything required to get a meal on the table. It also covers shopping for clothing and other items required for daily life.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Housecleaning and home maintenance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Cleaning kitchens after eating, maintaining living areas reasonably clean and tidy, and keeping up with home maintenance.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Managing communication with others: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ability to manage telephone and mail.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Managing medications: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Ability to obtain medications and taking them as directed.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https://www.ncbi.nlm.nih.gov/books/NBK470404/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81337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A81D-FB7F-6F19-0B93-96DC83434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795"/>
            <a:ext cx="9144000" cy="2387600"/>
          </a:xfrm>
        </p:spPr>
        <p:txBody>
          <a:bodyPr/>
          <a:lstStyle/>
          <a:p>
            <a:r>
              <a:rPr lang="en-US" b="1" dirty="0"/>
              <a:t>Vision-based human activity recognition: a survey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06431-DF14-CD43-2588-C53FC6D89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187" y="5735637"/>
            <a:ext cx="9144000" cy="1655762"/>
          </a:xfrm>
        </p:spPr>
        <p:txBody>
          <a:bodyPr/>
          <a:lstStyle/>
          <a:p>
            <a:r>
              <a:rPr lang="en-US" dirty="0"/>
              <a:t>Department of Computer Science, UET Lahore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612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4539-3D17-11A9-D71F-44F1A2D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Abstract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6B2A-21AD-FBE9-8967-9984B8AC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paper attempts to review and summarize the progress of HAR systems from the computer vision perspective.</a:t>
            </a:r>
          </a:p>
          <a:p>
            <a:r>
              <a:rPr lang="en-US" dirty="0"/>
              <a:t>Computer vision applications such as human computer interaction, virtual reality, security, video surveillance and home monitoring are highly correlated to HAR tasks.</a:t>
            </a:r>
          </a:p>
          <a:p>
            <a:r>
              <a:rPr lang="en-US" dirty="0"/>
              <a:t>Up to date analysis of vision-based HAR related literature and recent progress in the field.	</a:t>
            </a:r>
          </a:p>
          <a:p>
            <a:r>
              <a:rPr lang="en-US" dirty="0"/>
              <a:t>highlight the main challenges and future directions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https://link.springer.com/article/10.1007/s11042-020-09004-3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6331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7C1B-C078-B6F4-EF28-7221EF85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HAR(Human Activity Recognition) Application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ADB7-5AE0-5266-3E40-123E8224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speaker can control the presentation of the slides with the movements of his hand</a:t>
            </a:r>
          </a:p>
          <a:p>
            <a:r>
              <a:rPr lang="en-US" dirty="0"/>
              <a:t>recognition of human activity from static images or video sequences</a:t>
            </a:r>
          </a:p>
          <a:p>
            <a:r>
              <a:rPr lang="en-US" dirty="0"/>
              <a:t>monitoring and evaluation of processes in industry as well as machines and devices control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Extraction of information from videos</a:t>
            </a:r>
          </a:p>
          <a:p>
            <a:r>
              <a:rPr lang="en-US" dirty="0"/>
              <a:t>Crowds’ movements are tracked to detect violent or criminal situation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7521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A04A-3130-E348-166F-37D8402C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 Approaches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67BC-D301-FABC-CAA6-592847791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543"/>
            <a:ext cx="4367644" cy="2930236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composed of 3 important components:</a:t>
            </a:r>
          </a:p>
          <a:p>
            <a:r>
              <a:rPr lang="en-US" b="1" dirty="0"/>
              <a:t>Video frame segmentation </a:t>
            </a:r>
            <a:r>
              <a:rPr lang="en-US" dirty="0"/>
              <a:t>for action detection</a:t>
            </a:r>
          </a:p>
          <a:p>
            <a:r>
              <a:rPr lang="en-US" b="1" dirty="0"/>
              <a:t>Action representation </a:t>
            </a:r>
            <a:r>
              <a:rPr lang="en-US" dirty="0"/>
              <a:t>with respect to posture and motion of the human body.</a:t>
            </a:r>
          </a:p>
          <a:p>
            <a:r>
              <a:rPr lang="en-US" b="1" dirty="0"/>
              <a:t>Learning process</a:t>
            </a:r>
            <a:r>
              <a:rPr lang="en-US" dirty="0"/>
              <a:t> that recognizes these actions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CA292-6D89-546C-5D12-AFF27D42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1" y="1523014"/>
            <a:ext cx="5874327" cy="2065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731CDE-56F8-C230-9144-7C8ECC11FE46}"/>
              </a:ext>
            </a:extLst>
          </p:cNvPr>
          <p:cNvSpPr txBox="1"/>
          <p:nvPr/>
        </p:nvSpPr>
        <p:spPr>
          <a:xfrm>
            <a:off x="755073" y="4411656"/>
            <a:ext cx="9521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Background Subtraction:</a:t>
            </a:r>
            <a:r>
              <a:rPr lang="en-US" dirty="0"/>
              <a:t> Separating invariant background from moving objects.</a:t>
            </a:r>
          </a:p>
          <a:p>
            <a:r>
              <a:rPr lang="en-US" b="1" dirty="0"/>
              <a:t>Human Tracking:</a:t>
            </a:r>
            <a:r>
              <a:rPr lang="en-US" dirty="0"/>
              <a:t> Locating human motion over time.</a:t>
            </a:r>
          </a:p>
          <a:p>
            <a:r>
              <a:rPr lang="en-US" b="1" dirty="0"/>
              <a:t>Human Action and Object Detection:</a:t>
            </a:r>
            <a:r>
              <a:rPr lang="en-US" dirty="0"/>
              <a:t> Localizing human activities in images.</a:t>
            </a:r>
            <a:endParaRPr lang="LID409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1C5EF2-2BF1-91F0-ACF8-9AC0D8659874}"/>
              </a:ext>
            </a:extLst>
          </p:cNvPr>
          <p:cNvSpPr txBox="1"/>
          <p:nvPr/>
        </p:nvSpPr>
        <p:spPr>
          <a:xfrm flipH="1">
            <a:off x="755073" y="3671229"/>
            <a:ext cx="508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Another Approach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1083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1244</Words>
  <Application>Microsoft Office PowerPoint</Application>
  <PresentationFormat>Widescreen</PresentationFormat>
  <Paragraphs>112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MuseoSans</vt:lpstr>
      <vt:lpstr>Söhne</vt:lpstr>
      <vt:lpstr>Times New Roman</vt:lpstr>
      <vt:lpstr>Office Theme</vt:lpstr>
      <vt:lpstr>Activities of Daily Living (ADL)</vt:lpstr>
      <vt:lpstr>Definition</vt:lpstr>
      <vt:lpstr>Types of ADL </vt:lpstr>
      <vt:lpstr>Basic ADL</vt:lpstr>
      <vt:lpstr>Instrumental ADL</vt:lpstr>
      <vt:lpstr>Vision-based human activity recognition: a survey</vt:lpstr>
      <vt:lpstr> Abstract</vt:lpstr>
      <vt:lpstr>HAR(Human Activity Recognition) Application</vt:lpstr>
      <vt:lpstr>HAR Approaches</vt:lpstr>
      <vt:lpstr>Different Approaches to Monitor HAR</vt:lpstr>
      <vt:lpstr>Human Activity Categorization</vt:lpstr>
      <vt:lpstr>How to Monitor Using cameras?</vt:lpstr>
      <vt:lpstr>Uni-Modal &amp; Multi-modal Methods</vt:lpstr>
      <vt:lpstr>Further classification of Uni-Modal Methods </vt:lpstr>
      <vt:lpstr>Further classification of Multi-Modal Methods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of Daily Living (ADL)</dc:title>
  <dc:creator>Ali Tariq</dc:creator>
  <cp:lastModifiedBy>Ali Tariq</cp:lastModifiedBy>
  <cp:revision>2</cp:revision>
  <dcterms:created xsi:type="dcterms:W3CDTF">2023-08-17T06:03:05Z</dcterms:created>
  <dcterms:modified xsi:type="dcterms:W3CDTF">2023-08-19T06:27:40Z</dcterms:modified>
</cp:coreProperties>
</file>